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107"/>
  </p:notesMasterIdLst>
  <p:handoutMasterIdLst>
    <p:handoutMasterId r:id="rId108"/>
  </p:handoutMasterIdLst>
  <p:sldIdLst>
    <p:sldId id="348" r:id="rId3"/>
    <p:sldId id="349" r:id="rId4"/>
    <p:sldId id="445" r:id="rId5"/>
    <p:sldId id="274" r:id="rId6"/>
    <p:sldId id="275" r:id="rId7"/>
    <p:sldId id="276" r:id="rId8"/>
    <p:sldId id="277" r:id="rId9"/>
    <p:sldId id="355" r:id="rId10"/>
    <p:sldId id="451" r:id="rId11"/>
    <p:sldId id="357" r:id="rId12"/>
    <p:sldId id="358" r:id="rId13"/>
    <p:sldId id="359" r:id="rId14"/>
    <p:sldId id="360" r:id="rId15"/>
    <p:sldId id="284" r:id="rId16"/>
    <p:sldId id="329" r:id="rId17"/>
    <p:sldId id="285" r:id="rId18"/>
    <p:sldId id="330" r:id="rId19"/>
    <p:sldId id="443" r:id="rId20"/>
    <p:sldId id="361" r:id="rId21"/>
    <p:sldId id="362" r:id="rId22"/>
    <p:sldId id="363" r:id="rId23"/>
    <p:sldId id="364" r:id="rId24"/>
    <p:sldId id="366" r:id="rId25"/>
    <p:sldId id="367" r:id="rId26"/>
    <p:sldId id="368" r:id="rId27"/>
    <p:sldId id="369" r:id="rId28"/>
    <p:sldId id="370" r:id="rId29"/>
    <p:sldId id="371" r:id="rId30"/>
    <p:sldId id="373" r:id="rId31"/>
    <p:sldId id="374" r:id="rId32"/>
    <p:sldId id="375" r:id="rId33"/>
    <p:sldId id="376" r:id="rId34"/>
    <p:sldId id="377" r:id="rId35"/>
    <p:sldId id="378" r:id="rId36"/>
    <p:sldId id="390" r:id="rId37"/>
    <p:sldId id="391" r:id="rId38"/>
    <p:sldId id="392" r:id="rId39"/>
    <p:sldId id="447" r:id="rId40"/>
    <p:sldId id="380" r:id="rId41"/>
    <p:sldId id="381" r:id="rId42"/>
    <p:sldId id="382" r:id="rId43"/>
    <p:sldId id="383" r:id="rId44"/>
    <p:sldId id="449" r:id="rId45"/>
    <p:sldId id="384" r:id="rId46"/>
    <p:sldId id="385" r:id="rId47"/>
    <p:sldId id="386" r:id="rId48"/>
    <p:sldId id="387" r:id="rId49"/>
    <p:sldId id="388" r:id="rId50"/>
    <p:sldId id="389" r:id="rId51"/>
    <p:sldId id="268" r:id="rId52"/>
    <p:sldId id="394" r:id="rId53"/>
    <p:sldId id="396" r:id="rId54"/>
    <p:sldId id="397" r:id="rId55"/>
    <p:sldId id="398" r:id="rId56"/>
    <p:sldId id="399" r:id="rId57"/>
    <p:sldId id="409" r:id="rId58"/>
    <p:sldId id="410" r:id="rId59"/>
    <p:sldId id="335" r:id="rId60"/>
    <p:sldId id="337" r:id="rId61"/>
    <p:sldId id="414" r:id="rId62"/>
    <p:sldId id="413" r:id="rId63"/>
    <p:sldId id="415" r:id="rId64"/>
    <p:sldId id="416" r:id="rId65"/>
    <p:sldId id="417" r:id="rId66"/>
    <p:sldId id="418" r:id="rId67"/>
    <p:sldId id="336" r:id="rId68"/>
    <p:sldId id="450" r:id="rId69"/>
    <p:sldId id="431" r:id="rId70"/>
    <p:sldId id="423" r:id="rId71"/>
    <p:sldId id="440" r:id="rId72"/>
    <p:sldId id="441" r:id="rId73"/>
    <p:sldId id="434" r:id="rId74"/>
    <p:sldId id="436" r:id="rId75"/>
    <p:sldId id="438" r:id="rId76"/>
    <p:sldId id="437" r:id="rId77"/>
    <p:sldId id="442" r:id="rId78"/>
    <p:sldId id="444" r:id="rId79"/>
    <p:sldId id="439" r:id="rId80"/>
    <p:sldId id="425" r:id="rId81"/>
    <p:sldId id="452" r:id="rId82"/>
    <p:sldId id="455" r:id="rId83"/>
    <p:sldId id="456" r:id="rId84"/>
    <p:sldId id="457" r:id="rId85"/>
    <p:sldId id="458" r:id="rId86"/>
    <p:sldId id="459" r:id="rId87"/>
    <p:sldId id="463" r:id="rId88"/>
    <p:sldId id="465" r:id="rId89"/>
    <p:sldId id="466" r:id="rId90"/>
    <p:sldId id="467" r:id="rId91"/>
    <p:sldId id="468" r:id="rId92"/>
    <p:sldId id="322" r:id="rId93"/>
    <p:sldId id="323" r:id="rId94"/>
    <p:sldId id="324" r:id="rId95"/>
    <p:sldId id="446" r:id="rId96"/>
    <p:sldId id="327" r:id="rId97"/>
    <p:sldId id="328" r:id="rId98"/>
    <p:sldId id="332" r:id="rId99"/>
    <p:sldId id="333" r:id="rId100"/>
    <p:sldId id="334" r:id="rId101"/>
    <p:sldId id="344" r:id="rId102"/>
    <p:sldId id="345" r:id="rId103"/>
    <p:sldId id="346" r:id="rId104"/>
    <p:sldId id="347" r:id="rId105"/>
    <p:sldId id="350"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54"/>
    <p:restoredTop sz="91531"/>
  </p:normalViewPr>
  <p:slideViewPr>
    <p:cSldViewPr snapToGrid="0" snapToObjects="1">
      <p:cViewPr>
        <p:scale>
          <a:sx n="103" d="100"/>
          <a:sy n="103" d="100"/>
        </p:scale>
        <p:origin x="2440" y="48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06CFE9-5912-5E42-BCA1-1BBB9EB5BEA6}" type="datetimeFigureOut">
              <a:rPr lang="en-US" smtClean="0"/>
              <a:t>4/12/2021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742DF0-A684-C848-9C23-79E5E61A4F2C}" type="slidenum">
              <a:rPr lang="en-US" smtClean="0"/>
              <a:t>‹#›</a:t>
            </a:fld>
            <a:endParaRPr lang="en-US"/>
          </a:p>
        </p:txBody>
      </p:sp>
    </p:spTree>
    <p:extLst>
      <p:ext uri="{BB962C8B-B14F-4D97-AF65-F5344CB8AC3E}">
        <p14:creationId xmlns:p14="http://schemas.microsoft.com/office/powerpoint/2010/main" val="1892066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C3D7-BAA4-3349-83B3-EA65C0A26235}" type="datetimeFigureOut">
              <a:rPr lang="en-US" smtClean="0"/>
              <a:t>4/12/2021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B2478F-6E45-8B4B-B405-C7A2F606D480}" type="slidenum">
              <a:rPr lang="en-US" smtClean="0"/>
              <a:t>‹#›</a:t>
            </a:fld>
            <a:endParaRPr lang="en-US"/>
          </a:p>
        </p:txBody>
      </p:sp>
    </p:spTree>
    <p:extLst>
      <p:ext uri="{BB962C8B-B14F-4D97-AF65-F5344CB8AC3E}">
        <p14:creationId xmlns:p14="http://schemas.microsoft.com/office/powerpoint/2010/main" val="5831162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 Many systemic drugs affect ocular tissue and visual function,  that impact patient management</a:t>
            </a:r>
          </a:p>
          <a:p>
            <a:r>
              <a:rPr lang="en-US" altLang="en-US">
                <a:ea typeface="ＭＳ Ｐゴシック" charset="-128"/>
              </a:rPr>
              <a:t> These can vary from transient, mild to severe, or may seriously threaten vision </a:t>
            </a:r>
          </a:p>
          <a:p>
            <a:endParaRPr lang="en-US" altLang="en-US">
              <a:ea typeface="ＭＳ Ｐゴシック" charset="-128"/>
            </a:endParaRPr>
          </a:p>
          <a:p>
            <a:endParaRPr lang="en-US" altLang="en-US">
              <a:ea typeface="ＭＳ Ｐゴシック" charset="-128"/>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68A81DB-36B9-B14B-8254-E43D28AD8927}" type="slidenum">
              <a:rPr lang="en-US" altLang="en-US" sz="1200">
                <a:latin typeface="Calibri" charset="0"/>
              </a:rPr>
              <a:pPr eaLnBrk="1" hangingPunct="1"/>
              <a:t>3</a:t>
            </a:fld>
            <a:endParaRPr lang="en-US" altLang="en-US" sz="1200">
              <a:latin typeface="Calibri" charset="0"/>
            </a:endParaRPr>
          </a:p>
        </p:txBody>
      </p:sp>
    </p:spTree>
    <p:extLst>
      <p:ext uri="{BB962C8B-B14F-4D97-AF65-F5344CB8AC3E}">
        <p14:creationId xmlns:p14="http://schemas.microsoft.com/office/powerpoint/2010/main" val="94933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ln/>
        </p:spPr>
      </p:sp>
      <p:sp>
        <p:nvSpPr>
          <p:cNvPr id="152578" name="Notes Placeholder 2"/>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6523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4" name="Slide Number Placeholder 3"/>
          <p:cNvSpPr>
            <a:spLocks noGrp="1"/>
          </p:cNvSpPr>
          <p:nvPr>
            <p:ph type="sldNum" sz="quarter" idx="4294967295"/>
          </p:nvPr>
        </p:nvSpPr>
        <p:spPr>
          <a:xfrm>
            <a:off x="3884613" y="8685213"/>
            <a:ext cx="2971800" cy="457200"/>
          </a:xfrm>
          <a:prstGeom prst="rect">
            <a:avLst/>
          </a:prstGeom>
        </p:spPr>
        <p:txBody>
          <a:bodyPr/>
          <a:lstStyle/>
          <a:p>
            <a:pPr>
              <a:defRPr/>
            </a:pPr>
            <a:fld id="{E63CA0A3-50EC-9042-AAF6-6522DC5F2DC2}" type="slidenum">
              <a:rPr lang="en-US">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63848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fld id="{F4B57DC4-43EC-9144-9ED0-C62D90AF8002}" type="slidenum">
              <a:rPr lang="en-US" altLang="x-none" sz="1200">
                <a:solidFill>
                  <a:prstClr val="black"/>
                </a:solidFill>
              </a:rPr>
              <a:pPr/>
              <a:t>82</a:t>
            </a:fld>
            <a:endParaRPr lang="en-US" altLang="x-none" sz="1200">
              <a:solidFill>
                <a:prstClr val="black"/>
              </a:solidFill>
            </a:endParaRPr>
          </a:p>
        </p:txBody>
      </p:sp>
    </p:spTree>
    <p:extLst>
      <p:ext uri="{BB962C8B-B14F-4D97-AF65-F5344CB8AC3E}">
        <p14:creationId xmlns:p14="http://schemas.microsoft.com/office/powerpoint/2010/main" val="29484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fld id="{AD352ACB-20F8-384F-8192-11AF89DE904B}" type="slidenum">
              <a:rPr lang="en-US" altLang="x-none" sz="1200">
                <a:solidFill>
                  <a:prstClr val="black"/>
                </a:solidFill>
              </a:rPr>
              <a:pPr/>
              <a:t>83</a:t>
            </a:fld>
            <a:endParaRPr lang="en-US" altLang="x-none" sz="1200">
              <a:solidFill>
                <a:prstClr val="black"/>
              </a:solidFill>
            </a:endParaRPr>
          </a:p>
        </p:txBody>
      </p:sp>
    </p:spTree>
    <p:extLst>
      <p:ext uri="{BB962C8B-B14F-4D97-AF65-F5344CB8AC3E}">
        <p14:creationId xmlns:p14="http://schemas.microsoft.com/office/powerpoint/2010/main" val="81190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fld id="{9C58AE58-749C-204F-AD99-DEF92B5DD59A}" type="slidenum">
              <a:rPr lang="en-US" altLang="x-none" sz="1200">
                <a:solidFill>
                  <a:prstClr val="black"/>
                </a:solidFill>
              </a:rPr>
              <a:pPr/>
              <a:t>84</a:t>
            </a:fld>
            <a:endParaRPr lang="en-US" altLang="x-none" sz="1200">
              <a:solidFill>
                <a:prstClr val="black"/>
              </a:solidFill>
            </a:endParaRPr>
          </a:p>
        </p:txBody>
      </p:sp>
    </p:spTree>
    <p:extLst>
      <p:ext uri="{BB962C8B-B14F-4D97-AF65-F5344CB8AC3E}">
        <p14:creationId xmlns:p14="http://schemas.microsoft.com/office/powerpoint/2010/main" val="151248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A687E4-4BC9-E445-B8FF-84E25A7F4719}" type="slidenum">
              <a:rPr lang="en-US" sz="1200">
                <a:latin typeface="Calibri" charset="0"/>
              </a:rPr>
              <a:pPr eaLnBrk="1" hangingPunct="1"/>
              <a:t>91</a:t>
            </a:fld>
            <a:endParaRPr lang="en-US" sz="1200">
              <a:latin typeface="Calibri" charset="0"/>
            </a:endParaRPr>
          </a:p>
        </p:txBody>
      </p:sp>
    </p:spTree>
    <p:extLst>
      <p:ext uri="{BB962C8B-B14F-4D97-AF65-F5344CB8AC3E}">
        <p14:creationId xmlns:p14="http://schemas.microsoft.com/office/powerpoint/2010/main" val="1102520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7991734-5ABC-D443-9B35-200CB00D90AB}" type="slidenum">
              <a:rPr lang="en-US" altLang="en-US" sz="1200">
                <a:latin typeface="Calibri" charset="0"/>
              </a:rPr>
              <a:pPr eaLnBrk="1" hangingPunct="1"/>
              <a:t>94</a:t>
            </a:fld>
            <a:endParaRPr lang="en-US" altLang="en-US" sz="1200">
              <a:latin typeface="Calibri" charset="0"/>
            </a:endParaRPr>
          </a:p>
        </p:txBody>
      </p:sp>
    </p:spTree>
    <p:extLst>
      <p:ext uri="{BB962C8B-B14F-4D97-AF65-F5344CB8AC3E}">
        <p14:creationId xmlns:p14="http://schemas.microsoft.com/office/powerpoint/2010/main" val="1410384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
        <p:nvSpPr>
          <p:cNvPr id="983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D34252-A43F-4B4F-A9A0-B403939D106C}" type="slidenum">
              <a:rPr lang="en-US" sz="1200">
                <a:latin typeface="Calibri" charset="0"/>
              </a:rPr>
              <a:pPr eaLnBrk="1" hangingPunct="1"/>
              <a:t>99</a:t>
            </a:fld>
            <a:endParaRPr lang="en-US" sz="1200">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Sildenafil has recently become a controversial drug due to the media spotlight on the risk of NAION. To date, the literature contains 14 case reports, including a single report of positive rechallenge (recurrence of NAION when drug therapy was restarted). Spontaneous reporting systems record 86 cases of visual disturbances associated with sildenafil therapy. From this poorly documented data, the association between sildenafil and NAION is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possible</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according to WHO criteria requiring that a clinical event occur within a reasonable time from drug administration. There is no well-researched explanation as to how sildenafil therapy could cause NAION. Over 27 million men have used sildenafil. Most are vasculopathic and fall into an age group in which they are already at risk for NAION. </a:t>
            </a:r>
          </a:p>
          <a:p>
            <a:r>
              <a:rPr lang="en-US">
                <a:latin typeface="Calibri" charset="0"/>
                <a:ea typeface="ＭＳ Ｐゴシック" charset="0"/>
                <a:cs typeface="ＭＳ Ｐゴシック" charset="0"/>
              </a:rPr>
              <a:t>There are four published cases of macular edema(Allibhai et al 2004, Quiram et al 2005) and another seven in the National Registry (Fraunfelder and Fraunfelder 2007). Four of these cases have positive rechallenge of serous macular edema associated with erectile dysfunction drugs at normal or elevated dosages. Included are cases of chronic macular edema, which would not resolve until the drug was stopped. While these data are suggestive, the nature of non-drug- induced serous macular edema is recurrent and transitory. Further data are necessary. </a:t>
            </a:r>
          </a:p>
          <a:p>
            <a:r>
              <a:rPr lang="en-US">
                <a:latin typeface="Calibri" charset="0"/>
                <a:ea typeface="ＭＳ Ｐゴシック" charset="0"/>
                <a:cs typeface="ＭＳ Ｐゴシック" charset="0"/>
              </a:rPr>
              <a:t>Ioannides et al reported 10 men on erectile dysfunction agents who developed full blow acne rosacea. While ocular rosacea was not mentioned in this dermatologic study, this side effect should be considered. </a:t>
            </a:r>
          </a:p>
          <a:p>
            <a:endParaRPr lang="en-US">
              <a:latin typeface="Calibri" charset="0"/>
              <a:ea typeface="ＭＳ Ｐゴシック" charset="0"/>
              <a:cs typeface="ＭＳ Ｐゴシック" charset="0"/>
            </a:endParaRP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555AC1-9387-F747-B421-2289531581D0}" type="slidenum">
              <a:rPr lang="en-US" sz="1200">
                <a:latin typeface="Calibri" charset="0"/>
              </a:rPr>
              <a:pPr eaLnBrk="1" hangingPunct="1"/>
              <a:t>103</a:t>
            </a:fld>
            <a:endParaRPr lang="en-US" sz="1200">
              <a:latin typeface="Calibri" charset="0"/>
            </a:endParaRPr>
          </a:p>
        </p:txBody>
      </p:sp>
    </p:spTree>
    <p:extLst>
      <p:ext uri="{BB962C8B-B14F-4D97-AF65-F5344CB8AC3E}">
        <p14:creationId xmlns:p14="http://schemas.microsoft.com/office/powerpoint/2010/main" val="136518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p:cNvSpPr>
          <p:nvPr>
            <p:ph type="sldNum" sz="quarter" idx="4294967295"/>
          </p:nvPr>
        </p:nvSpPr>
        <p:spPr bwMode="auto">
          <a:xfrm>
            <a:off x="3884613" y="8685213"/>
            <a:ext cx="2971800" cy="457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9BBBB6CB-0635-154A-94EC-604EC6AAC6C2}" type="slidenum">
              <a:rPr lang="en-US" smtClean="0"/>
              <a:pPr>
                <a:defRPr/>
              </a:pPr>
              <a:t>34</a:t>
            </a:fld>
            <a:endParaRPr lang="en-US"/>
          </a:p>
        </p:txBody>
      </p:sp>
      <p:sp>
        <p:nvSpPr>
          <p:cNvPr id="132098" name="Rectangle 1026"/>
          <p:cNvSpPr>
            <a:spLocks noGrp="1" noRot="1" noChangeAspect="1" noChangeArrowheads="1" noTextEdit="1"/>
          </p:cNvSpPr>
          <p:nvPr>
            <p:ph type="sldImg"/>
          </p:nvPr>
        </p:nvSpPr>
        <p:spPr>
          <a:ln/>
        </p:spPr>
      </p:sp>
      <p:sp>
        <p:nvSpPr>
          <p:cNvPr id="132099" name="Rectangle 1027"/>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40417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p:cNvSpPr>
          <p:nvPr>
            <p:ph type="sldNum" sz="quarter" idx="4294967295"/>
          </p:nvPr>
        </p:nvSpPr>
        <p:spPr bwMode="auto">
          <a:xfrm>
            <a:off x="3884613" y="8685213"/>
            <a:ext cx="2971800" cy="4572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9BBBB6CB-0635-154A-94EC-604EC6AAC6C2}" type="slidenum">
              <a:rPr lang="en-US" smtClean="0">
                <a:solidFill>
                  <a:prstClr val="black"/>
                </a:solidFill>
              </a:rPr>
              <a:pPr>
                <a:defRPr/>
              </a:pPr>
              <a:t>37</a:t>
            </a:fld>
            <a:endParaRPr lang="en-US">
              <a:solidFill>
                <a:prstClr val="black"/>
              </a:solidFill>
            </a:endParaRPr>
          </a:p>
        </p:txBody>
      </p:sp>
      <p:sp>
        <p:nvSpPr>
          <p:cNvPr id="132098" name="Rectangle 1026"/>
          <p:cNvSpPr>
            <a:spLocks noGrp="1" noRot="1" noChangeAspect="1" noChangeArrowheads="1" noTextEdit="1"/>
          </p:cNvSpPr>
          <p:nvPr>
            <p:ph type="sldImg"/>
          </p:nvPr>
        </p:nvSpPr>
        <p:spPr>
          <a:ln/>
        </p:spPr>
      </p:sp>
      <p:sp>
        <p:nvSpPr>
          <p:cNvPr id="132099" name="Rectangle 1027"/>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85060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p:cNvSpPr>
          <p:nvPr>
            <p:ph type="sldNum" sz="quarter" idx="4294967295"/>
          </p:nvPr>
        </p:nvSpPr>
        <p:spPr bwMode="auto">
          <a:xfrm>
            <a:off x="3884613" y="8685213"/>
            <a:ext cx="2971800" cy="457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EC357AC2-022F-B745-9A63-D435CACEDF81}" type="slidenum">
              <a:rPr lang="en-US" smtClean="0"/>
              <a:pPr>
                <a:defRPr/>
              </a:pPr>
              <a:t>39</a:t>
            </a:fld>
            <a:endParaRPr lang="en-US"/>
          </a:p>
        </p:txBody>
      </p:sp>
      <p:sp>
        <p:nvSpPr>
          <p:cNvPr id="136194" name="Rectangle 1026"/>
          <p:cNvSpPr>
            <a:spLocks noGrp="1" noRot="1" noChangeAspect="1" noChangeArrowheads="1" noTextEdit="1"/>
          </p:cNvSpPr>
          <p:nvPr>
            <p:ph type="sldImg"/>
          </p:nvPr>
        </p:nvSpPr>
        <p:spPr>
          <a:ln/>
        </p:spPr>
      </p:sp>
      <p:sp>
        <p:nvSpPr>
          <p:cNvPr id="136195" name="Rectangle 1027"/>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206316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p:cNvSpPr>
          <p:nvPr>
            <p:ph type="sldNum" sz="quarter" idx="4294967295"/>
          </p:nvPr>
        </p:nvSpPr>
        <p:spPr bwMode="auto">
          <a:xfrm>
            <a:off x="3884613" y="8685213"/>
            <a:ext cx="2971800" cy="457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EEAC1A08-060C-8148-9F9D-32D4F0853410}" type="slidenum">
              <a:rPr lang="en-US" smtClean="0"/>
              <a:pPr>
                <a:defRPr/>
              </a:pPr>
              <a:t>40</a:t>
            </a:fld>
            <a:endParaRPr lang="en-US"/>
          </a:p>
        </p:txBody>
      </p:sp>
      <p:sp>
        <p:nvSpPr>
          <p:cNvPr id="138242" name="Rectangle 1026"/>
          <p:cNvSpPr>
            <a:spLocks noGrp="1" noRot="1" noChangeAspect="1" noChangeArrowheads="1" noTextEdit="1"/>
          </p:cNvSpPr>
          <p:nvPr>
            <p:ph type="sldImg"/>
          </p:nvPr>
        </p:nvSpPr>
        <p:spPr>
          <a:ln/>
        </p:spPr>
      </p:sp>
      <p:sp>
        <p:nvSpPr>
          <p:cNvPr id="138243" name="Rectangle 1027"/>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12621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a:xfrm>
            <a:off x="1077913" y="914400"/>
            <a:ext cx="4700587" cy="3135313"/>
          </a:xfrm>
          <a:ln/>
        </p:spPr>
      </p:sp>
      <p:sp>
        <p:nvSpPr>
          <p:cNvPr id="140291" name="Rectangle 2"/>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12503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1"/>
          <p:cNvSpPr>
            <a:spLocks noGrp="1" noRot="1" noChangeAspect="1" noChangeArrowheads="1" noTextEdit="1"/>
          </p:cNvSpPr>
          <p:nvPr>
            <p:ph type="sldImg"/>
          </p:nvPr>
        </p:nvSpPr>
        <p:spPr>
          <a:xfrm>
            <a:off x="1338263" y="914400"/>
            <a:ext cx="4179887" cy="3135313"/>
          </a:xfrm>
          <a:ln/>
        </p:spPr>
      </p:sp>
      <p:sp>
        <p:nvSpPr>
          <p:cNvPr id="142339" name="Rectangle 2"/>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96694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E3765E-EEAB-0A47-A29C-7B5E14E7F118}" type="slidenum">
              <a:rPr lang="en-US" smtClean="0"/>
              <a:pPr/>
              <a:t>43</a:t>
            </a:fld>
            <a:endParaRPr lang="en-US"/>
          </a:p>
        </p:txBody>
      </p:sp>
    </p:spTree>
    <p:extLst>
      <p:ext uri="{BB962C8B-B14F-4D97-AF65-F5344CB8AC3E}">
        <p14:creationId xmlns:p14="http://schemas.microsoft.com/office/powerpoint/2010/main" val="143960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p:cNvSpPr>
          <p:nvPr>
            <p:ph type="sldNum" sz="quarter" idx="4294967295"/>
          </p:nvPr>
        </p:nvSpPr>
        <p:spPr bwMode="auto">
          <a:xfrm>
            <a:off x="3884613" y="8685213"/>
            <a:ext cx="2971800" cy="457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145ED57F-510E-A145-BEE3-A49E8645BA19}" type="slidenum">
              <a:rPr lang="en-US" smtClean="0"/>
              <a:pPr>
                <a:defRPr/>
              </a:pPr>
              <a:t>48</a:t>
            </a:fld>
            <a:endParaRPr lang="en-US"/>
          </a:p>
        </p:txBody>
      </p:sp>
      <p:sp>
        <p:nvSpPr>
          <p:cNvPr id="148482" name="Rectangle 1026"/>
          <p:cNvSpPr>
            <a:spLocks noGrp="1" noRot="1" noChangeAspect="1" noChangeArrowheads="1" noTextEdit="1"/>
          </p:cNvSpPr>
          <p:nvPr>
            <p:ph type="sldImg"/>
          </p:nvPr>
        </p:nvSpPr>
        <p:spPr>
          <a:ln/>
        </p:spPr>
      </p:sp>
      <p:sp>
        <p:nvSpPr>
          <p:cNvPr id="148483" name="Rectangle 1027"/>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78117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1972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C41EE166-797F-E64B-9204-100624D55D78}" type="datetimeFigureOut">
              <a:rPr lang="en-US">
                <a:solidFill>
                  <a:prstClr val="black"/>
                </a:solidFill>
                <a:latin typeface="Calibri"/>
              </a:rPr>
              <a:pPr/>
              <a:t>4/12/2021</a:t>
            </a:fld>
            <a:endParaRPr lang="en-US">
              <a:solidFill>
                <a:prstClr val="black"/>
              </a:solidFill>
              <a:latin typeface="Calibri"/>
            </a:endParaRPr>
          </a:p>
        </p:txBody>
      </p:sp>
      <p:sp>
        <p:nvSpPr>
          <p:cNvPr id="5"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4778471E-0C06-B345-BA38-3AF23C9FDB0A}"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592663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93AB3993-F904-F748-9BC1-5B90BAA9898F}" type="datetimeFigureOut">
              <a:rPr lang="en-US">
                <a:solidFill>
                  <a:prstClr val="black"/>
                </a:solidFill>
                <a:latin typeface="Calibri"/>
              </a:rPr>
              <a:pPr/>
              <a:t>4/12/2021</a:t>
            </a:fld>
            <a:endParaRPr lang="en-US">
              <a:solidFill>
                <a:prstClr val="black"/>
              </a:solidFill>
              <a:latin typeface="Calibri"/>
            </a:endParaRPr>
          </a:p>
        </p:txBody>
      </p:sp>
      <p:sp>
        <p:nvSpPr>
          <p:cNvPr id="5"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E615353A-BD1A-3D4E-BF52-663B948D84FE}"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07399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781800" cy="10668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3962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962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latin typeface="Calibri"/>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4D4B2C4-8AC6-9543-9314-07B1DDA04251}" type="slidenum">
              <a:rPr lang="en-US">
                <a:solidFill>
                  <a:srgbClr val="000000"/>
                </a:solidFill>
                <a:latin typeface="Calibri"/>
              </a:rPr>
              <a:pPr>
                <a:defRPr/>
              </a:pPr>
              <a:t>‹#›</a:t>
            </a:fld>
            <a:endParaRPr lang="en-US">
              <a:solidFill>
                <a:srgbClr val="000000"/>
              </a:solidFill>
              <a:latin typeface="Calibri"/>
            </a:endParaRPr>
          </a:p>
        </p:txBody>
      </p:sp>
    </p:spTree>
    <p:extLst>
      <p:ext uri="{BB962C8B-B14F-4D97-AF65-F5344CB8AC3E}">
        <p14:creationId xmlns:p14="http://schemas.microsoft.com/office/powerpoint/2010/main" val="4173897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2"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050754"/>
      </p:ext>
    </p:extLst>
  </p:cSld>
  <p:clrMapOvr>
    <a:masterClrMapping/>
  </p:clrMapOvr>
  <p:transition spd="med">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Footer Placeholder 5"/>
          <p:cNvSpPr>
            <a:spLocks noGrp="1"/>
          </p:cNvSpPr>
          <p:nvPr>
            <p:ph type="ftr" sz="quarter" idx="3"/>
          </p:nvPr>
        </p:nvSpPr>
        <p:spPr>
          <a:xfrm>
            <a:off x="628650" y="6257494"/>
            <a:ext cx="6748334" cy="365125"/>
          </a:xfrm>
          <a:prstGeom prst="rect">
            <a:avLst/>
          </a:prstGeom>
        </p:spPr>
        <p:txBody>
          <a:bodyPr vert="horz" lIns="91440" tIns="45720" rIns="91440" bIns="45720" rtlCol="0" anchor="b"/>
          <a:lstStyle>
            <a:lvl1pPr algn="l">
              <a:defRPr sz="700">
                <a:solidFill>
                  <a:schemeClr val="tx1"/>
                </a:solidFill>
              </a:defRPr>
            </a:lvl1pPr>
          </a:lstStyle>
          <a:p>
            <a:r>
              <a:rPr lang="en-US" dirty="0">
                <a:solidFill>
                  <a:prstClr val="black"/>
                </a:solidFill>
                <a:latin typeface="Arial"/>
                <a:ea typeface="MS PGothic" pitchFamily="34" charset="-128"/>
                <a:cs typeface="Arial" pitchFamily="34" charset="0"/>
              </a:rPr>
              <a:t>CDC’s Division of Diabetes Translation.  National Diabetes Surveillance System available at http://www.cdc.gov/diabetes/statistics</a:t>
            </a:r>
          </a:p>
        </p:txBody>
      </p:sp>
      <p:grpSp>
        <p:nvGrpSpPr>
          <p:cNvPr id="58" name="Group 57"/>
          <p:cNvGrpSpPr/>
          <p:nvPr userDrawn="1"/>
        </p:nvGrpSpPr>
        <p:grpSpPr>
          <a:xfrm>
            <a:off x="7237508" y="1418947"/>
            <a:ext cx="1458059" cy="548640"/>
            <a:chOff x="585038" y="5605054"/>
            <a:chExt cx="1458059" cy="548640"/>
          </a:xfrm>
        </p:grpSpPr>
        <p:pic>
          <p:nvPicPr>
            <p:cNvPr id="41" name="Picture 437" descr="hhs logo"/>
            <p:cNvPicPr>
              <a:picLocks noChangeAspect="1" noChangeArrowheads="1"/>
            </p:cNvPicPr>
            <p:nvPr userDrawn="1"/>
          </p:nvPicPr>
          <p:blipFill>
            <a:blip r:embed="rId2" cstate="print"/>
            <a:srcRect/>
            <a:stretch>
              <a:fillRect/>
            </a:stretch>
          </p:blipFill>
          <p:spPr bwMode="auto">
            <a:xfrm>
              <a:off x="585038" y="5605054"/>
              <a:ext cx="548640" cy="548640"/>
            </a:xfrm>
            <a:prstGeom prst="rect">
              <a:avLst/>
            </a:prstGeom>
            <a:noFill/>
            <a:ln w="9525">
              <a:noFill/>
              <a:miter lim="800000"/>
              <a:headEnd/>
              <a:tailEnd/>
            </a:ln>
          </p:spPr>
        </p:pic>
        <p:pic>
          <p:nvPicPr>
            <p:cNvPr id="42" name="Picture 438"/>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295400" y="5605054"/>
              <a:ext cx="747697" cy="548640"/>
            </a:xfrm>
            <a:prstGeom prst="rect">
              <a:avLst/>
            </a:prstGeom>
            <a:noFill/>
            <a:ln w="9525">
              <a:noFill/>
              <a:miter lim="800000"/>
              <a:headEnd/>
              <a:tailEnd/>
            </a:ln>
          </p:spPr>
        </p:pic>
      </p:grpSp>
      <p:sp>
        <p:nvSpPr>
          <p:cNvPr id="57" name="Content Placeholder 56"/>
          <p:cNvSpPr>
            <a:spLocks noGrp="1"/>
          </p:cNvSpPr>
          <p:nvPr>
            <p:ph sz="quarter" idx="10"/>
          </p:nvPr>
        </p:nvSpPr>
        <p:spPr>
          <a:xfrm>
            <a:off x="634056" y="1300806"/>
            <a:ext cx="4646398" cy="346075"/>
          </a:xfrm>
        </p:spPr>
        <p:txBody>
          <a:bodyPr>
            <a:noAutofit/>
          </a:bodyPr>
          <a:lstStyle>
            <a:lvl1pPr marL="0" indent="0" algn="l">
              <a:buNone/>
              <a:defRPr sz="2400" b="1">
                <a:solidFill>
                  <a:schemeClr val="accent6"/>
                </a:solidFill>
              </a:defRPr>
            </a:lvl1pPr>
            <a:lvl2pPr marL="457200" indent="0" algn="ctr">
              <a:buNone/>
              <a:defRPr sz="1200" b="0"/>
            </a:lvl2pPr>
            <a:lvl3pPr marL="914400" indent="0" algn="ctr">
              <a:buNone/>
              <a:defRPr sz="1200" b="0"/>
            </a:lvl3pPr>
            <a:lvl4pPr marL="1371600" indent="0" algn="ctr">
              <a:buNone/>
              <a:defRPr sz="1200" b="0"/>
            </a:lvl4pPr>
            <a:lvl5pPr marL="1828800" indent="0" algn="ctr">
              <a:buNone/>
              <a:defRPr sz="1200" b="0"/>
            </a:lvl5pPr>
          </a:lstStyle>
          <a:p>
            <a:pPr lvl="0"/>
            <a:r>
              <a:rPr lang="en-US" dirty="0"/>
              <a:t>Click to edit Master text styles</a:t>
            </a:r>
          </a:p>
        </p:txBody>
      </p:sp>
    </p:spTree>
    <p:extLst>
      <p:ext uri="{BB962C8B-B14F-4D97-AF65-F5344CB8AC3E}">
        <p14:creationId xmlns:p14="http://schemas.microsoft.com/office/powerpoint/2010/main" val="3594432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9816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95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7241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286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21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428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1814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777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9B2CCE15-DFE0-E54D-A9C3-1CC0D98168D2}" type="datetimeFigureOut">
              <a:rPr lang="en-US">
                <a:solidFill>
                  <a:prstClr val="black"/>
                </a:solidFill>
                <a:latin typeface="Calibri"/>
              </a:rPr>
              <a:pPr/>
              <a:t>4/12/2021</a:t>
            </a:fld>
            <a:endParaRPr lang="en-US">
              <a:solidFill>
                <a:prstClr val="black"/>
              </a:solidFill>
              <a:latin typeface="Calibri"/>
            </a:endParaRPr>
          </a:p>
        </p:txBody>
      </p:sp>
      <p:sp>
        <p:nvSpPr>
          <p:cNvPr id="6"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7"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BA411705-78B0-134F-AA3B-6804DDE1041C}"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182136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09FDBD20-E42E-7140-A894-C3CABA54157C}" type="datetimeFigureOut">
              <a:rPr lang="en-US">
                <a:solidFill>
                  <a:prstClr val="black"/>
                </a:solidFill>
                <a:latin typeface="Calibri"/>
              </a:rPr>
              <a:pPr/>
              <a:t>4/12/2021</a:t>
            </a:fld>
            <a:endParaRPr lang="en-US">
              <a:solidFill>
                <a:prstClr val="black"/>
              </a:solidFill>
              <a:latin typeface="Calibri"/>
            </a:endParaRPr>
          </a:p>
        </p:txBody>
      </p:sp>
      <p:sp>
        <p:nvSpPr>
          <p:cNvPr id="6"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7"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65792882-E4EC-A946-BD75-765C0185A6A0}"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4271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C41EE166-797F-E64B-9204-100624D55D78}" type="datetimeFigureOut">
              <a:rPr lang="en-US">
                <a:solidFill>
                  <a:prstClr val="black"/>
                </a:solidFill>
                <a:latin typeface="Calibri"/>
              </a:rPr>
              <a:pPr/>
              <a:t>4/12/2021</a:t>
            </a:fld>
            <a:endParaRPr lang="en-US">
              <a:solidFill>
                <a:prstClr val="black"/>
              </a:solidFill>
              <a:latin typeface="Calibri"/>
            </a:endParaRPr>
          </a:p>
        </p:txBody>
      </p:sp>
      <p:sp>
        <p:nvSpPr>
          <p:cNvPr id="5"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4778471E-0C06-B345-BA38-3AF23C9FDB0A}"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07079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93AB3993-F904-F748-9BC1-5B90BAA9898F}" type="datetimeFigureOut">
              <a:rPr lang="en-US">
                <a:solidFill>
                  <a:prstClr val="black"/>
                </a:solidFill>
                <a:latin typeface="Calibri"/>
              </a:rPr>
              <a:pPr/>
              <a:t>4/12/2021</a:t>
            </a:fld>
            <a:endParaRPr lang="en-US">
              <a:solidFill>
                <a:prstClr val="black"/>
              </a:solidFill>
              <a:latin typeface="Calibri"/>
            </a:endParaRPr>
          </a:p>
        </p:txBody>
      </p:sp>
      <p:sp>
        <p:nvSpPr>
          <p:cNvPr id="5"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E615353A-BD1A-3D4E-BF52-663B948D84FE}"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0278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1067" y="609600"/>
            <a:ext cx="6908800" cy="1143000"/>
          </a:xfrm>
        </p:spPr>
        <p:txBody>
          <a:bodyPr/>
          <a:lstStyle/>
          <a:p>
            <a:r>
              <a:rPr lang="en-US"/>
              <a:t>Click to edit Master title style</a:t>
            </a:r>
          </a:p>
        </p:txBody>
      </p:sp>
      <p:sp>
        <p:nvSpPr>
          <p:cNvPr id="3" name="Text Placeholder 2"/>
          <p:cNvSpPr>
            <a:spLocks noGrp="1"/>
          </p:cNvSpPr>
          <p:nvPr>
            <p:ph type="body" sz="half" idx="1"/>
          </p:nvPr>
        </p:nvSpPr>
        <p:spPr>
          <a:xfrm>
            <a:off x="812800" y="2209800"/>
            <a:ext cx="3928533"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2209800"/>
            <a:ext cx="3928533"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56258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0427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48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75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81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75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9B2CCE15-DFE0-E54D-A9C3-1CC0D98168D2}" type="datetimeFigureOut">
              <a:rPr lang="en-US">
                <a:solidFill>
                  <a:prstClr val="black"/>
                </a:solidFill>
                <a:latin typeface="Calibri"/>
              </a:rPr>
              <a:pPr/>
              <a:t>4/12/2021</a:t>
            </a:fld>
            <a:endParaRPr lang="en-US">
              <a:solidFill>
                <a:prstClr val="black"/>
              </a:solidFill>
              <a:latin typeface="Calibri"/>
            </a:endParaRPr>
          </a:p>
        </p:txBody>
      </p:sp>
      <p:sp>
        <p:nvSpPr>
          <p:cNvPr id="6"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7"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BA411705-78B0-134F-AA3B-6804DDE1041C}"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8962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1600200" y="6408738"/>
            <a:ext cx="1165225" cy="365125"/>
          </a:xfrm>
          <a:prstGeom prst="rect">
            <a:avLst/>
          </a:prstGeom>
        </p:spPr>
        <p:txBody>
          <a:bodyPr/>
          <a:lstStyle>
            <a:lvl1pPr>
              <a:defRPr/>
            </a:lvl1pPr>
          </a:lstStyle>
          <a:p>
            <a:fld id="{09FDBD20-E42E-7140-A894-C3CABA54157C}" type="datetimeFigureOut">
              <a:rPr lang="en-US">
                <a:solidFill>
                  <a:prstClr val="black"/>
                </a:solidFill>
                <a:latin typeface="Calibri"/>
              </a:rPr>
              <a:pPr/>
              <a:t>4/12/2021</a:t>
            </a:fld>
            <a:endParaRPr lang="en-US">
              <a:solidFill>
                <a:prstClr val="black"/>
              </a:solidFill>
              <a:latin typeface="Calibri"/>
            </a:endParaRPr>
          </a:p>
        </p:txBody>
      </p:sp>
      <p:sp>
        <p:nvSpPr>
          <p:cNvPr id="6" name="Footer Placeholder 4"/>
          <p:cNvSpPr>
            <a:spLocks noGrp="1"/>
          </p:cNvSpPr>
          <p:nvPr>
            <p:ph type="ftr" sz="quarter" idx="11"/>
          </p:nvPr>
        </p:nvSpPr>
        <p:spPr>
          <a:xfrm>
            <a:off x="3124200" y="6408738"/>
            <a:ext cx="2895600" cy="365125"/>
          </a:xfrm>
          <a:prstGeom prst="rect">
            <a:avLst/>
          </a:prstGeom>
        </p:spPr>
        <p:txBody>
          <a:bodyPr/>
          <a:lstStyle>
            <a:lvl1pPr>
              <a:defRPr/>
            </a:lvl1pPr>
          </a:lstStyle>
          <a:p>
            <a:endParaRPr lang="en-US">
              <a:solidFill>
                <a:prstClr val="black"/>
              </a:solidFill>
              <a:latin typeface="Calibri"/>
            </a:endParaRPr>
          </a:p>
        </p:txBody>
      </p:sp>
      <p:sp>
        <p:nvSpPr>
          <p:cNvPr id="7" name="Slide Number Placeholder 5"/>
          <p:cNvSpPr>
            <a:spLocks noGrp="1"/>
          </p:cNvSpPr>
          <p:nvPr>
            <p:ph type="sldNum" sz="quarter" idx="12"/>
          </p:nvPr>
        </p:nvSpPr>
        <p:spPr>
          <a:xfrm>
            <a:off x="6705600" y="6419850"/>
            <a:ext cx="428625" cy="365125"/>
          </a:xfrm>
          <a:prstGeom prst="rect">
            <a:avLst/>
          </a:prstGeom>
        </p:spPr>
        <p:txBody>
          <a:bodyPr/>
          <a:lstStyle>
            <a:lvl1pPr>
              <a:defRPr/>
            </a:lvl1pPr>
          </a:lstStyle>
          <a:p>
            <a:fld id="{65792882-E4EC-A946-BD75-765C0185A6A0}" type="slidenum">
              <a:rPr lang="en-US">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76811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2" descr="Blank Miller w-Eye.jpg"/>
          <p:cNvPicPr>
            <a:picLocks noChangeAspect="1"/>
          </p:cNvPicPr>
          <p:nvPr/>
        </p:nvPicPr>
        <p:blipFill>
          <a:blip r:embed="rId16"/>
          <a:srcRect l="30080" t="5003" b="36652"/>
          <a:stretch>
            <a:fillRect/>
          </a:stretch>
        </p:blipFill>
        <p:spPr bwMode="auto">
          <a:xfrm>
            <a:off x="2751138" y="228600"/>
            <a:ext cx="6392862" cy="3989388"/>
          </a:xfrm>
          <a:prstGeom prst="rect">
            <a:avLst/>
          </a:prstGeom>
          <a:noFill/>
          <a:ln w="9525">
            <a:noFill/>
            <a:miter lim="800000"/>
            <a:headEnd/>
            <a:tailEnd/>
          </a:ln>
        </p:spPr>
      </p:pic>
      <p:sp>
        <p:nvSpPr>
          <p:cNvPr id="7" name="Rectangle 6"/>
          <p:cNvSpPr/>
          <p:nvPr/>
        </p:nvSpPr>
        <p:spPr>
          <a:xfrm>
            <a:off x="0" y="0"/>
            <a:ext cx="9144000" cy="228600"/>
          </a:xfrm>
          <a:prstGeom prst="rect">
            <a:avLst/>
          </a:prstGeom>
          <a:solidFill>
            <a:srgbClr val="91B9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latin typeface="Calibri"/>
              <a:ea typeface="ＭＳ Ｐゴシック" pitchFamily="-96" charset="-128"/>
              <a:cs typeface="ＭＳ Ｐゴシック" pitchFamily="-96" charset="-128"/>
            </a:endParaRPr>
          </a:p>
        </p:txBody>
      </p:sp>
      <p:sp>
        <p:nvSpPr>
          <p:cNvPr id="8" name="Rectangle 7"/>
          <p:cNvSpPr/>
          <p:nvPr userDrawn="1"/>
        </p:nvSpPr>
        <p:spPr>
          <a:xfrm>
            <a:off x="0" y="6324600"/>
            <a:ext cx="9144000" cy="533400"/>
          </a:xfrm>
          <a:prstGeom prst="rect">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latin typeface="Calibri"/>
              <a:ea typeface="ＭＳ Ｐゴシック" pitchFamily="-96" charset="-128"/>
              <a:cs typeface="ＭＳ Ｐゴシック" pitchFamily="-96" charset="-128"/>
            </a:endParaRPr>
          </a:p>
        </p:txBody>
      </p:sp>
      <p:sp>
        <p:nvSpPr>
          <p:cNvPr id="102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922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2" descr="Blank Miller w-Eye.jpg"/>
          <p:cNvPicPr>
            <a:picLocks noChangeAspect="1"/>
          </p:cNvPicPr>
          <p:nvPr/>
        </p:nvPicPr>
        <p:blipFill>
          <a:blip r:embed="rId14"/>
          <a:srcRect b="51"/>
          <a:stretch>
            <a:fillRect/>
          </a:stretch>
        </p:blipFill>
        <p:spPr bwMode="auto">
          <a:xfrm>
            <a:off x="2751138" y="228600"/>
            <a:ext cx="6392862" cy="3989388"/>
          </a:xfrm>
          <a:prstGeom prst="rect">
            <a:avLst/>
          </a:prstGeom>
          <a:noFill/>
          <a:ln w="9525">
            <a:noFill/>
            <a:miter lim="800000"/>
            <a:headEnd/>
            <a:tailEnd/>
          </a:ln>
        </p:spPr>
      </p:pic>
      <p:sp>
        <p:nvSpPr>
          <p:cNvPr id="7" name="Rectangle 6"/>
          <p:cNvSpPr/>
          <p:nvPr/>
        </p:nvSpPr>
        <p:spPr>
          <a:xfrm>
            <a:off x="0" y="0"/>
            <a:ext cx="9144000" cy="228600"/>
          </a:xfrm>
          <a:prstGeom prst="rect">
            <a:avLst/>
          </a:prstGeom>
          <a:solidFill>
            <a:srgbClr val="91B9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latin typeface="Calibri"/>
              <a:ea typeface="ＭＳ Ｐゴシック" pitchFamily="-96" charset="-128"/>
              <a:cs typeface="ＭＳ Ｐゴシック" pitchFamily="-96" charset="-128"/>
            </a:endParaRPr>
          </a:p>
        </p:txBody>
      </p:sp>
      <p:sp>
        <p:nvSpPr>
          <p:cNvPr id="8" name="Rectangle 7"/>
          <p:cNvSpPr/>
          <p:nvPr userDrawn="1"/>
        </p:nvSpPr>
        <p:spPr>
          <a:xfrm>
            <a:off x="0" y="6324600"/>
            <a:ext cx="9144000" cy="533400"/>
          </a:xfrm>
          <a:prstGeom prst="rect">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latin typeface="Calibri"/>
              <a:ea typeface="ＭＳ Ｐゴシック" pitchFamily="-96" charset="-128"/>
              <a:cs typeface="ＭＳ Ｐゴシック" pitchFamily="-96" charset="-128"/>
            </a:endParaRPr>
          </a:p>
        </p:txBody>
      </p:sp>
      <p:sp>
        <p:nvSpPr>
          <p:cNvPr id="102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7075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3600"/>
              <a:t>My </a:t>
            </a:r>
            <a:r>
              <a:rPr lang="en-US" sz="3600" dirty="0"/>
              <a:t>Vision is Blurry:  </a:t>
            </a:r>
            <a:br>
              <a:rPr lang="en-US" sz="3600" dirty="0"/>
            </a:br>
            <a:r>
              <a:rPr lang="en-US" sz="3600" dirty="0"/>
              <a:t>Could it be from any of the medications that I am taking?</a:t>
            </a:r>
          </a:p>
        </p:txBody>
      </p:sp>
      <p:sp>
        <p:nvSpPr>
          <p:cNvPr id="7" name="Subtitle 6"/>
          <p:cNvSpPr>
            <a:spLocks noGrp="1"/>
          </p:cNvSpPr>
          <p:nvPr>
            <p:ph type="subTitle" idx="1"/>
          </p:nvPr>
        </p:nvSpPr>
        <p:spPr>
          <a:xfrm>
            <a:off x="401077" y="3317579"/>
            <a:ext cx="8057123" cy="2766041"/>
          </a:xfrm>
        </p:spPr>
        <p:txBody>
          <a:bodyPr/>
          <a:lstStyle/>
          <a:p>
            <a:r>
              <a:rPr lang="en-US" sz="2800" b="1" dirty="0">
                <a:solidFill>
                  <a:schemeClr val="accent2"/>
                </a:solidFill>
              </a:rPr>
              <a:t>Mark T. Dunbar, OD, FAAO</a:t>
            </a:r>
          </a:p>
          <a:p>
            <a:r>
              <a:rPr lang="en-US" sz="2800" b="1" dirty="0">
                <a:solidFill>
                  <a:schemeClr val="accent2"/>
                </a:solidFill>
              </a:rPr>
              <a:t>Director of Optometry</a:t>
            </a:r>
          </a:p>
          <a:p>
            <a:r>
              <a:rPr lang="en-US" sz="2800" b="1" dirty="0">
                <a:solidFill>
                  <a:schemeClr val="accent2"/>
                </a:solidFill>
              </a:rPr>
              <a:t>Bascom Palme Eye Institute</a:t>
            </a:r>
          </a:p>
          <a:p>
            <a:r>
              <a:rPr lang="en-US" sz="2800" b="1" dirty="0">
                <a:solidFill>
                  <a:schemeClr val="accent2"/>
                </a:solidFill>
              </a:rPr>
              <a:t>University of Miami, Miller School of Medicine</a:t>
            </a:r>
          </a:p>
          <a:p>
            <a:r>
              <a:rPr lang="en-US" sz="2800" b="1" dirty="0">
                <a:solidFill>
                  <a:schemeClr val="accent2"/>
                </a:solidFill>
              </a:rPr>
              <a:t>Miami, FL 33136</a:t>
            </a:r>
          </a:p>
        </p:txBody>
      </p:sp>
    </p:spTree>
    <p:extLst>
      <p:ext uri="{BB962C8B-B14F-4D97-AF65-F5344CB8AC3E}">
        <p14:creationId xmlns:p14="http://schemas.microsoft.com/office/powerpoint/2010/main" val="1155542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a:latin typeface="Times New Roman" charset="0"/>
                <a:ea typeface="ＭＳ Ｐゴシック" charset="0"/>
                <a:cs typeface="ＭＳ Ｐゴシック" charset="0"/>
              </a:rPr>
              <a:t>The Rest of the History</a:t>
            </a:r>
          </a:p>
        </p:txBody>
      </p:sp>
      <p:sp>
        <p:nvSpPr>
          <p:cNvPr id="3" name="Content Placeholder 2"/>
          <p:cNvSpPr>
            <a:spLocks noGrp="1"/>
          </p:cNvSpPr>
          <p:nvPr>
            <p:ph idx="1"/>
          </p:nvPr>
        </p:nvSpPr>
        <p:spPr>
          <a:xfrm>
            <a:off x="457200" y="1600200"/>
            <a:ext cx="7992533" cy="4953000"/>
          </a:xfrm>
        </p:spPr>
        <p:txBody>
          <a:bodyPr/>
          <a:lstStyle/>
          <a:p>
            <a:pPr marL="0" indent="0">
              <a:buFont typeface="Monotype Sorts" charset="0"/>
              <a:buNone/>
              <a:defRPr/>
            </a:pPr>
            <a:r>
              <a:rPr lang="en-US" sz="2800" dirty="0"/>
              <a:t>Returns to the OD 7 months later</a:t>
            </a:r>
          </a:p>
          <a:p>
            <a:pPr>
              <a:defRPr/>
            </a:pPr>
            <a:r>
              <a:rPr lang="en-US" sz="2800" dirty="0"/>
              <a:t>Patient continues to have progressive painless loss of vision (PPLOV) – </a:t>
            </a:r>
            <a:r>
              <a:rPr lang="en-US" sz="2800" b="1" u="sng" dirty="0">
                <a:solidFill>
                  <a:schemeClr val="accent2"/>
                </a:solidFill>
              </a:rPr>
              <a:t>she says for 2 months</a:t>
            </a:r>
          </a:p>
          <a:p>
            <a:pPr>
              <a:defRPr/>
            </a:pPr>
            <a:r>
              <a:rPr lang="en-US" sz="2800" dirty="0"/>
              <a:t>VA:  20/160 RE;  20/300 LE</a:t>
            </a:r>
          </a:p>
          <a:p>
            <a:pPr>
              <a:defRPr/>
            </a:pPr>
            <a:r>
              <a:rPr lang="en-US" sz="2800" dirty="0"/>
              <a:t>Color vision – “normal”</a:t>
            </a:r>
          </a:p>
          <a:p>
            <a:pPr>
              <a:defRPr/>
            </a:pPr>
            <a:r>
              <a:rPr lang="en-US" sz="2800" dirty="0"/>
              <a:t>Optometrists thinks there is diabetic macular edema (Patient not diabetic)</a:t>
            </a:r>
          </a:p>
          <a:p>
            <a:pPr lvl="1">
              <a:defRPr/>
            </a:pPr>
            <a:r>
              <a:rPr lang="en-US" sz="2400" dirty="0"/>
              <a:t>Orders diabetes work up – comes back as (-)</a:t>
            </a:r>
          </a:p>
          <a:p>
            <a:pPr lvl="1">
              <a:defRPr/>
            </a:pPr>
            <a:r>
              <a:rPr lang="en-US" sz="2400" dirty="0"/>
              <a:t>RTC 1 week </a:t>
            </a:r>
          </a:p>
        </p:txBody>
      </p:sp>
    </p:spTree>
    <p:extLst>
      <p:ext uri="{BB962C8B-B14F-4D97-AF65-F5344CB8AC3E}">
        <p14:creationId xmlns:p14="http://schemas.microsoft.com/office/powerpoint/2010/main" val="19335860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104450" name="Content Placeholder 2"/>
          <p:cNvSpPr>
            <a:spLocks noGrp="1"/>
          </p:cNvSpPr>
          <p:nvPr>
            <p:ph idx="1"/>
          </p:nvPr>
        </p:nvSpPr>
        <p:spPr/>
        <p:txBody>
          <a:bodyPr/>
          <a:lstStyle/>
          <a:p>
            <a:r>
              <a:rPr lang="en-US">
                <a:latin typeface="Calibri" charset="0"/>
                <a:ea typeface="ＭＳ Ｐゴシック" charset="0"/>
                <a:cs typeface="ＭＳ Ｐゴシック" charset="0"/>
              </a:rPr>
              <a:t>A man reports discoloration of vision after taking a medication from his pill box last night?</a:t>
            </a:r>
          </a:p>
        </p:txBody>
      </p:sp>
    </p:spTree>
    <p:extLst>
      <p:ext uri="{BB962C8B-B14F-4D97-AF65-F5344CB8AC3E}">
        <p14:creationId xmlns:p14="http://schemas.microsoft.com/office/powerpoint/2010/main" val="26220100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atin typeface="Calibri" charset="0"/>
                <a:ea typeface="ＭＳ Ｐゴシック" charset="0"/>
                <a:cs typeface="ＭＳ Ｐゴシック" charset="0"/>
              </a:rPr>
              <a:t>ERECTILE DYSFUNCTION </a:t>
            </a:r>
            <a:br>
              <a:rPr lang="en-US">
                <a:latin typeface="Calibri" charset="0"/>
                <a:ea typeface="ＭＳ Ｐゴシック" charset="0"/>
                <a:cs typeface="ＭＳ Ｐゴシック" charset="0"/>
              </a:rPr>
            </a:br>
            <a:endParaRPr lang="en-US">
              <a:latin typeface="Calibri" charset="0"/>
              <a:ea typeface="ＭＳ Ｐゴシック" charset="0"/>
              <a:cs typeface="ＭＳ Ｐゴシック" charset="0"/>
            </a:endParaRPr>
          </a:p>
        </p:txBody>
      </p:sp>
      <p:sp>
        <p:nvSpPr>
          <p:cNvPr id="105474" name="Content Placeholder 2"/>
          <p:cNvSpPr>
            <a:spLocks noGrp="1"/>
          </p:cNvSpPr>
          <p:nvPr>
            <p:ph idx="1"/>
          </p:nvPr>
        </p:nvSpPr>
        <p:spPr>
          <a:xfrm>
            <a:off x="283583" y="933062"/>
            <a:ext cx="5720971" cy="5514999"/>
          </a:xfrm>
        </p:spPr>
        <p:txBody>
          <a:bodyPr/>
          <a:lstStyle/>
          <a:p>
            <a:r>
              <a:rPr lang="en-US" sz="2000" dirty="0">
                <a:latin typeface="Calibri" charset="0"/>
                <a:ea typeface="ＭＳ Ｐゴシック" charset="0"/>
                <a:cs typeface="ＭＳ Ｐゴシック" charset="0"/>
              </a:rPr>
              <a:t>Viagra (sildenafil citrate)</a:t>
            </a:r>
          </a:p>
          <a:p>
            <a:r>
              <a:rPr lang="en-US" sz="2000" dirty="0">
                <a:latin typeface="Calibri" charset="0"/>
                <a:ea typeface="ＭＳ Ｐゴシック" charset="0"/>
                <a:cs typeface="ＭＳ Ｐゴシック" charset="0"/>
              </a:rPr>
              <a:t>Cialis (</a:t>
            </a:r>
            <a:r>
              <a:rPr lang="en-US" sz="2000" dirty="0" err="1">
                <a:latin typeface="Calibri" charset="0"/>
                <a:ea typeface="ＭＳ Ｐゴシック" charset="0"/>
                <a:cs typeface="ＭＳ Ｐゴシック" charset="0"/>
              </a:rPr>
              <a:t>tadalafi</a:t>
            </a:r>
            <a:r>
              <a:rPr lang="en-US" sz="2000" dirty="0">
                <a:latin typeface="Calibri" charset="0"/>
                <a:ea typeface="ＭＳ Ｐゴシック" charset="0"/>
                <a:cs typeface="ＭＳ Ｐゴシック" charset="0"/>
              </a:rPr>
              <a:t>) </a:t>
            </a:r>
          </a:p>
          <a:p>
            <a:r>
              <a:rPr lang="en-US" sz="2000" dirty="0">
                <a:latin typeface="Calibri" charset="0"/>
                <a:ea typeface="ＭＳ Ｐゴシック" charset="0"/>
                <a:cs typeface="ＭＳ Ｐゴシック" charset="0"/>
              </a:rPr>
              <a:t>Levitra(</a:t>
            </a:r>
            <a:r>
              <a:rPr lang="en-US" sz="2000" dirty="0" err="1">
                <a:latin typeface="Calibri" charset="0"/>
                <a:ea typeface="ＭＳ Ｐゴシック" charset="0"/>
                <a:cs typeface="ＭＳ Ｐゴシック" charset="0"/>
              </a:rPr>
              <a:t>vardenafil</a:t>
            </a:r>
            <a:r>
              <a:rPr lang="en-US" sz="2000" dirty="0">
                <a:latin typeface="Calibri" charset="0"/>
                <a:ea typeface="ＭＳ Ｐゴシック" charset="0"/>
                <a:cs typeface="ＭＳ Ｐゴシック" charset="0"/>
              </a:rPr>
              <a:t>) </a:t>
            </a:r>
          </a:p>
          <a:p>
            <a:r>
              <a:rPr lang="en-US" sz="2000" dirty="0" err="1">
                <a:latin typeface="Calibri" charset="0"/>
                <a:ea typeface="ＭＳ Ｐゴシック" charset="0"/>
                <a:cs typeface="ＭＳ Ｐゴシック" charset="0"/>
              </a:rPr>
              <a:t>Staxyn</a:t>
            </a:r>
            <a:r>
              <a:rPr lang="en-US" sz="2000" dirty="0">
                <a:latin typeface="Calibri" charset="0"/>
                <a:ea typeface="ＭＳ Ｐゴシック" charset="0"/>
                <a:cs typeface="ＭＳ Ｐゴシック" charset="0"/>
              </a:rPr>
              <a:t>( </a:t>
            </a:r>
            <a:r>
              <a:rPr lang="en-US" sz="2000" dirty="0" err="1">
                <a:latin typeface="Calibri" charset="0"/>
                <a:ea typeface="ＭＳ Ｐゴシック" charset="0"/>
                <a:cs typeface="ＭＳ Ｐゴシック" charset="0"/>
              </a:rPr>
              <a:t>vardenafil</a:t>
            </a:r>
            <a:r>
              <a:rPr lang="en-US" sz="2000" dirty="0">
                <a:latin typeface="Calibri" charset="0"/>
                <a:ea typeface="ＭＳ Ｐゴシック" charset="0"/>
                <a:cs typeface="ＭＳ Ｐゴシック" charset="0"/>
              </a:rPr>
              <a:t> </a:t>
            </a:r>
            <a:r>
              <a:rPr lang="en-US" sz="2000" dirty="0" err="1">
                <a:latin typeface="Calibri" charset="0"/>
                <a:ea typeface="ＭＳ Ｐゴシック" charset="0"/>
                <a:cs typeface="ＭＳ Ｐゴシック" charset="0"/>
              </a:rPr>
              <a:t>HCl</a:t>
            </a:r>
            <a:r>
              <a:rPr lang="en-US" sz="2000" dirty="0">
                <a:latin typeface="Calibri" charset="0"/>
                <a:ea typeface="ＭＳ Ｐゴシック" charset="0"/>
                <a:cs typeface="ＭＳ Ｐゴシック" charset="0"/>
              </a:rPr>
              <a:t>) </a:t>
            </a:r>
          </a:p>
          <a:p>
            <a:r>
              <a:rPr lang="en-US" sz="2000" dirty="0" err="1">
                <a:latin typeface="Calibri" charset="0"/>
                <a:ea typeface="ＭＳ Ｐゴシック" charset="0"/>
                <a:cs typeface="ＭＳ Ｐゴシック" charset="0"/>
              </a:rPr>
              <a:t>Stendra</a:t>
            </a:r>
            <a:r>
              <a:rPr lang="en-US" sz="2000" dirty="0">
                <a:latin typeface="Calibri" charset="0"/>
                <a:ea typeface="ＭＳ Ｐゴシック" charset="0"/>
                <a:cs typeface="ＭＳ Ｐゴシック" charset="0"/>
              </a:rPr>
              <a:t> (</a:t>
            </a:r>
            <a:r>
              <a:rPr lang="en-US" sz="2000" dirty="0" err="1">
                <a:latin typeface="Calibri" charset="0"/>
                <a:ea typeface="ＭＳ Ｐゴシック" charset="0"/>
                <a:cs typeface="ＭＳ Ｐゴシック" charset="0"/>
              </a:rPr>
              <a:t>avanafil</a:t>
            </a:r>
            <a:r>
              <a:rPr lang="en-US" sz="2000" dirty="0">
                <a:latin typeface="Calibri" charset="0"/>
                <a:ea typeface="ＭＳ Ｐゴシック" charset="0"/>
                <a:cs typeface="ＭＳ Ｐゴシック" charset="0"/>
              </a:rPr>
              <a:t>) </a:t>
            </a:r>
          </a:p>
          <a:p>
            <a:endParaRPr lang="en-US" sz="1600" dirty="0">
              <a:latin typeface="Calibri" charset="0"/>
              <a:ea typeface="ＭＳ Ｐゴシック" charset="0"/>
              <a:cs typeface="ＭＳ Ｐゴシック" charset="0"/>
            </a:endParaRPr>
          </a:p>
          <a:p>
            <a:pPr>
              <a:buFont typeface="Arial" charset="0"/>
              <a:buNone/>
            </a:pPr>
            <a:r>
              <a:rPr lang="en-US" sz="1600" dirty="0">
                <a:latin typeface="Calibri" charset="0"/>
                <a:ea typeface="ＭＳ Ｐゴシック" charset="0"/>
                <a:cs typeface="ＭＳ Ｐゴシック" charset="0"/>
              </a:rPr>
              <a:t>	</a:t>
            </a:r>
            <a:r>
              <a:rPr lang="en-US" sz="1600" i="1" dirty="0">
                <a:latin typeface="Calibri" charset="0"/>
                <a:ea typeface="ＭＳ Ｐゴシック" charset="0"/>
                <a:cs typeface="ＭＳ Ｐゴシック" charset="0"/>
              </a:rPr>
              <a:t>inhibits phosophodiesterase-5 (PDE-5) which results in vasodilation of smooth muscle. </a:t>
            </a:r>
          </a:p>
          <a:p>
            <a:endParaRPr lang="en-US" sz="1600" dirty="0">
              <a:latin typeface="Calibri" charset="0"/>
              <a:ea typeface="ＭＳ Ｐゴシック" charset="0"/>
              <a:cs typeface="ＭＳ Ｐゴシック" charset="0"/>
            </a:endParaRPr>
          </a:p>
          <a:p>
            <a:pPr>
              <a:buFont typeface="Arial" charset="0"/>
              <a:buNone/>
            </a:pPr>
            <a:r>
              <a:rPr lang="en-US" sz="1600" u="sng" dirty="0">
                <a:latin typeface="Calibri" charset="0"/>
                <a:ea typeface="ＭＳ Ｐゴシック" charset="0"/>
                <a:cs typeface="ＭＳ Ｐゴシック" charset="0"/>
              </a:rPr>
              <a:t>Ocular Side Effects</a:t>
            </a:r>
          </a:p>
          <a:p>
            <a:r>
              <a:rPr lang="en-US" sz="1600" b="1" dirty="0">
                <a:solidFill>
                  <a:srgbClr val="FF6600"/>
                </a:solidFill>
                <a:latin typeface="Calibri" charset="0"/>
                <a:ea typeface="ＭＳ Ｐゴシック" charset="0"/>
                <a:cs typeface="ＭＳ Ｐゴシック" charset="0"/>
              </a:rPr>
              <a:t>Objects have color tinges—usually blue or blue-green, may be pink or yellow </a:t>
            </a:r>
          </a:p>
          <a:p>
            <a:r>
              <a:rPr lang="en-US" sz="1600" dirty="0">
                <a:latin typeface="Calibri" charset="0"/>
                <a:ea typeface="ＭＳ Ｐゴシック" charset="0"/>
                <a:cs typeface="ＭＳ Ｐゴシック" charset="0"/>
              </a:rPr>
              <a:t>11% of patients on 100mg perceive a blue haze up to four hours </a:t>
            </a:r>
          </a:p>
          <a:p>
            <a:r>
              <a:rPr lang="en-US" sz="1600" dirty="0">
                <a:latin typeface="Calibri" charset="0"/>
                <a:ea typeface="ＭＳ Ｐゴシック" charset="0"/>
                <a:cs typeface="ＭＳ Ｐゴシック" charset="0"/>
              </a:rPr>
              <a:t>Dark colors appear darker </a:t>
            </a:r>
          </a:p>
          <a:p>
            <a:r>
              <a:rPr lang="en-US" sz="1600" dirty="0">
                <a:latin typeface="Calibri" charset="0"/>
                <a:ea typeface="ＭＳ Ｐゴシック" charset="0"/>
                <a:cs typeface="ＭＳ Ｐゴシック" charset="0"/>
              </a:rPr>
              <a:t>Visual disturbances </a:t>
            </a:r>
          </a:p>
          <a:p>
            <a:r>
              <a:rPr lang="en-US" sz="1600" b="1" dirty="0">
                <a:solidFill>
                  <a:schemeClr val="accent2"/>
                </a:solidFill>
                <a:latin typeface="Calibri" charset="0"/>
                <a:ea typeface="ＭＳ Ｐゴシック" charset="0"/>
                <a:cs typeface="ＭＳ Ｐゴシック" charset="0"/>
              </a:rPr>
              <a:t>NAION </a:t>
            </a:r>
          </a:p>
          <a:p>
            <a:endParaRPr lang="en-US" sz="1600" dirty="0">
              <a:latin typeface="Calibri" charset="0"/>
              <a:ea typeface="ＭＳ Ｐゴシック" charset="0"/>
              <a:cs typeface="ＭＳ Ｐゴシック" charset="0"/>
            </a:endParaRP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748" y="3330146"/>
            <a:ext cx="2751620" cy="2252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54" y="1099752"/>
            <a:ext cx="2682246" cy="1778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83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atin typeface="Calibri" charset="0"/>
                <a:ea typeface="ＭＳ Ｐゴシック" charset="0"/>
                <a:cs typeface="ＭＳ Ｐゴシック" charset="0"/>
              </a:rPr>
              <a:t>ERECTILE DYSFUNCTION </a:t>
            </a:r>
            <a:br>
              <a:rPr lang="en-US">
                <a:latin typeface="Calibri" charset="0"/>
                <a:ea typeface="ＭＳ Ｐゴシック" charset="0"/>
                <a:cs typeface="ＭＳ Ｐゴシック" charset="0"/>
              </a:rPr>
            </a:br>
            <a:endParaRPr lang="en-US">
              <a:latin typeface="Calibri" charset="0"/>
              <a:ea typeface="ＭＳ Ｐゴシック" charset="0"/>
              <a:cs typeface="ＭＳ Ｐゴシック" charset="0"/>
            </a:endParaRPr>
          </a:p>
        </p:txBody>
      </p:sp>
      <p:sp>
        <p:nvSpPr>
          <p:cNvPr id="106498" name="Content Placeholder 2"/>
          <p:cNvSpPr>
            <a:spLocks noGrp="1"/>
          </p:cNvSpPr>
          <p:nvPr>
            <p:ph idx="1"/>
          </p:nvPr>
        </p:nvSpPr>
        <p:spPr>
          <a:xfrm>
            <a:off x="457199" y="1166018"/>
            <a:ext cx="7278131" cy="4525963"/>
          </a:xfrm>
        </p:spPr>
        <p:txBody>
          <a:bodyPr/>
          <a:lstStyle/>
          <a:p>
            <a:r>
              <a:rPr lang="en-US" sz="2400" dirty="0">
                <a:latin typeface="Calibri" charset="0"/>
              </a:rPr>
              <a:t>Ocular side effects are dose-dependent with all three drugs.</a:t>
            </a:r>
          </a:p>
          <a:p>
            <a:endParaRPr lang="en-US" sz="2400" dirty="0">
              <a:latin typeface="Calibri" charset="0"/>
            </a:endParaRPr>
          </a:p>
          <a:p>
            <a:r>
              <a:rPr lang="en-US" sz="2400" dirty="0">
                <a:latin typeface="Calibri" charset="0"/>
              </a:rPr>
              <a:t>For sildenafil side effects occur at the following incidences: </a:t>
            </a:r>
          </a:p>
          <a:p>
            <a:pPr lvl="1"/>
            <a:r>
              <a:rPr lang="en-US" sz="1800" dirty="0">
                <a:latin typeface="Calibri" charset="0"/>
              </a:rPr>
              <a:t>50mg   3% </a:t>
            </a:r>
          </a:p>
          <a:p>
            <a:pPr lvl="1"/>
            <a:r>
              <a:rPr lang="en-US" sz="1800" dirty="0">
                <a:latin typeface="Calibri" charset="0"/>
              </a:rPr>
              <a:t>100mg   10% </a:t>
            </a:r>
          </a:p>
          <a:p>
            <a:pPr lvl="1"/>
            <a:r>
              <a:rPr lang="en-US" sz="1800" dirty="0">
                <a:latin typeface="Calibri" charset="0"/>
              </a:rPr>
              <a:t>200mg   40-50% </a:t>
            </a:r>
          </a:p>
          <a:p>
            <a:pPr>
              <a:buFont typeface="Arial" charset="0"/>
              <a:buNone/>
            </a:pPr>
            <a:endParaRPr lang="en-US" sz="2400" dirty="0">
              <a:latin typeface="Calibri" charset="0"/>
            </a:endParaRPr>
          </a:p>
          <a:p>
            <a:r>
              <a:rPr lang="en-US" sz="2400" dirty="0">
                <a:latin typeface="Calibri" charset="0"/>
              </a:rPr>
              <a:t> The side effects based on dosage with sildenafil start 15-30 minutes after ingestion of the drug, and usually peak 60 minutes after ingestion. </a:t>
            </a:r>
          </a:p>
          <a:p>
            <a:endParaRPr lang="en-US" sz="2400" dirty="0">
              <a:latin typeface="Calibri" charset="0"/>
            </a:endParaRPr>
          </a:p>
        </p:txBody>
      </p:sp>
    </p:spTree>
    <p:extLst>
      <p:ext uri="{BB962C8B-B14F-4D97-AF65-F5344CB8AC3E}">
        <p14:creationId xmlns:p14="http://schemas.microsoft.com/office/powerpoint/2010/main" val="1849580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a:latin typeface="Calibri" charset="0"/>
                <a:ea typeface="ＭＳ Ｐゴシック" charset="0"/>
                <a:cs typeface="ＭＳ Ｐゴシック" charset="0"/>
              </a:rPr>
              <a:t>ERECTILE DYSFUNCTION </a:t>
            </a:r>
            <a:br>
              <a:rPr lang="en-US">
                <a:latin typeface="Calibri" charset="0"/>
                <a:ea typeface="ＭＳ Ｐゴシック" charset="0"/>
                <a:cs typeface="ＭＳ Ｐゴシック" charset="0"/>
              </a:rPr>
            </a:br>
            <a:endParaRPr lang="en-US">
              <a:latin typeface="Calibri" charset="0"/>
              <a:ea typeface="ＭＳ Ｐゴシック" charset="0"/>
              <a:cs typeface="ＭＳ Ｐゴシック" charset="0"/>
            </a:endParaRPr>
          </a:p>
        </p:txBody>
      </p:sp>
      <p:sp>
        <p:nvSpPr>
          <p:cNvPr id="107522" name="Content Placeholder 2"/>
          <p:cNvSpPr>
            <a:spLocks noGrp="1"/>
          </p:cNvSpPr>
          <p:nvPr>
            <p:ph idx="1"/>
          </p:nvPr>
        </p:nvSpPr>
        <p:spPr>
          <a:xfrm>
            <a:off x="457200" y="1123950"/>
            <a:ext cx="5491424" cy="4525963"/>
          </a:xfrm>
        </p:spPr>
        <p:txBody>
          <a:bodyPr/>
          <a:lstStyle/>
          <a:p>
            <a:r>
              <a:rPr lang="en-US" sz="2400" dirty="0">
                <a:latin typeface="Calibri" charset="0"/>
                <a:ea typeface="ＭＳ Ｐゴシック" charset="0"/>
                <a:cs typeface="ＭＳ Ｐゴシック" charset="0"/>
              </a:rPr>
              <a:t>Patients who should </a:t>
            </a:r>
            <a:r>
              <a:rPr lang="en-US" sz="2400" dirty="0">
                <a:solidFill>
                  <a:srgbClr val="FF6600"/>
                </a:solidFill>
                <a:latin typeface="Calibri" charset="0"/>
                <a:ea typeface="ＭＳ Ｐゴシック" charset="0"/>
                <a:cs typeface="ＭＳ Ｐゴシック" charset="0"/>
              </a:rPr>
              <a:t>not take </a:t>
            </a:r>
            <a:r>
              <a:rPr lang="en-US" sz="2400" dirty="0" err="1">
                <a:latin typeface="Calibri" charset="0"/>
                <a:ea typeface="ＭＳ Ｐゴシック" charset="0"/>
                <a:cs typeface="ＭＳ Ｐゴシック" charset="0"/>
              </a:rPr>
              <a:t>phosphodiesterase</a:t>
            </a:r>
            <a:r>
              <a:rPr lang="en-US" sz="2400" dirty="0">
                <a:latin typeface="Calibri" charset="0"/>
                <a:ea typeface="ＭＳ Ｐゴシック" charset="0"/>
                <a:cs typeface="ＭＳ Ｐゴシック" charset="0"/>
              </a:rPr>
              <a:t> type 5 inhibitors are </a:t>
            </a:r>
            <a:r>
              <a:rPr lang="en-US" sz="2400" dirty="0">
                <a:solidFill>
                  <a:srgbClr val="FF6600"/>
                </a:solidFill>
                <a:latin typeface="Calibri" charset="0"/>
                <a:ea typeface="ＭＳ Ｐゴシック" charset="0"/>
                <a:cs typeface="ＭＳ Ｐゴシック" charset="0"/>
              </a:rPr>
              <a:t>those who have previously suffered ischemic optic neuropathy (NAION) </a:t>
            </a:r>
            <a:r>
              <a:rPr lang="en-US" sz="2400" dirty="0">
                <a:latin typeface="Calibri" charset="0"/>
                <a:ea typeface="ＭＳ Ｐゴシック" charset="0"/>
                <a:cs typeface="ＭＳ Ｐゴシック" charset="0"/>
              </a:rPr>
              <a:t>in one eye or anyone who experiences transitory visual loss while on these medications. </a:t>
            </a:r>
          </a:p>
          <a:p>
            <a:endParaRPr lang="en-US" sz="2400" dirty="0">
              <a:latin typeface="Calibri" charset="0"/>
              <a:ea typeface="ＭＳ Ｐゴシック" charset="0"/>
              <a:cs typeface="ＭＳ Ｐゴシック" charset="0"/>
            </a:endParaRPr>
          </a:p>
          <a:p>
            <a:r>
              <a:rPr lang="en-US" sz="2400" dirty="0">
                <a:latin typeface="Calibri" charset="0"/>
                <a:ea typeface="ＭＳ Ｐゴシック" charset="0"/>
                <a:cs typeface="ＭＳ Ｐゴシック" charset="0"/>
              </a:rPr>
              <a:t>These patients may be more prone to developing NAION in the same or fellow eye if sildenafil or other medicines in this class are ingested. </a:t>
            </a:r>
          </a:p>
          <a:p>
            <a:endParaRPr lang="en-US" sz="16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5012490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a:xfrm>
            <a:off x="508000" y="332656"/>
            <a:ext cx="8331200" cy="1143000"/>
          </a:xfrm>
        </p:spPr>
        <p:txBody>
          <a:bodyPr/>
          <a:lstStyle/>
          <a:p>
            <a:r>
              <a:rPr lang="en-US" sz="3200" dirty="0">
                <a:latin typeface="Times New Roman" charset="0"/>
                <a:ea typeface="ＭＳ Ｐゴシック" charset="0"/>
                <a:cs typeface="ＭＳ Ｐゴシック" charset="0"/>
              </a:rPr>
              <a:t>What is the OD’s Responsibility in Determining if Meds are Causing Ocular Side-effects?</a:t>
            </a:r>
          </a:p>
        </p:txBody>
      </p:sp>
      <p:sp>
        <p:nvSpPr>
          <p:cNvPr id="155650" name="Content Placeholder 2"/>
          <p:cNvSpPr>
            <a:spLocks noGrp="1"/>
          </p:cNvSpPr>
          <p:nvPr>
            <p:ph idx="1"/>
          </p:nvPr>
        </p:nvSpPr>
        <p:spPr>
          <a:xfrm>
            <a:off x="575733" y="-4544144"/>
            <a:ext cx="8263467" cy="4876800"/>
          </a:xfrm>
        </p:spPr>
        <p:txBody>
          <a:bodyPr/>
          <a:lstStyle/>
          <a:p>
            <a:r>
              <a:rPr lang="en-US" sz="3200" dirty="0">
                <a:latin typeface="Times New Roman" charset="0"/>
                <a:ea typeface="ＭＳ Ｐゴシック" charset="0"/>
                <a:cs typeface="ＭＳ Ｐゴシック" charset="0"/>
              </a:rPr>
              <a:t>It’s impossible to be aware of every class of meds and their possible side-effects!</a:t>
            </a:r>
          </a:p>
          <a:p>
            <a:r>
              <a:rPr lang="en-US" sz="3200" dirty="0">
                <a:latin typeface="Times New Roman" charset="0"/>
                <a:ea typeface="ＭＳ Ｐゴシック" charset="0"/>
                <a:cs typeface="ＭＳ Ｐゴシック" charset="0"/>
              </a:rPr>
              <a:t>If a patient specifically asks </a:t>
            </a:r>
            <a:r>
              <a:rPr lang="en-US" sz="3200" dirty="0">
                <a:solidFill>
                  <a:srgbClr val="FF6600"/>
                </a:solidFill>
                <a:latin typeface="Times New Roman" charset="0"/>
                <a:ea typeface="ＭＳ Ｐゴシック" charset="0"/>
                <a:cs typeface="ＭＳ Ｐゴシック" charset="0"/>
              </a:rPr>
              <a:t>(or is sent by physician)</a:t>
            </a:r>
            <a:r>
              <a:rPr lang="en-US" sz="3200" dirty="0">
                <a:solidFill>
                  <a:srgbClr val="72FF72"/>
                </a:solidFill>
                <a:latin typeface="Times New Roman" charset="0"/>
                <a:ea typeface="ＭＳ Ｐゴシック" charset="0"/>
                <a:cs typeface="ＭＳ Ｐゴシック" charset="0"/>
              </a:rPr>
              <a:t> </a:t>
            </a:r>
            <a:r>
              <a:rPr lang="en-US" sz="3200" dirty="0">
                <a:latin typeface="Times New Roman" charset="0"/>
                <a:ea typeface="ＭＳ Ｐゴシック" charset="0"/>
                <a:cs typeface="ＭＳ Ｐゴシック" charset="0"/>
              </a:rPr>
              <a:t>it is your responsibility/obligation to find out the answer</a:t>
            </a:r>
          </a:p>
          <a:p>
            <a:pPr lvl="1"/>
            <a:r>
              <a:rPr lang="en-US" sz="2800" dirty="0">
                <a:latin typeface="Times New Roman" charset="0"/>
                <a:ea typeface="ＭＳ Ｐゴシック" charset="0"/>
              </a:rPr>
              <a:t>Just because the eye exam seems normal doesn’t mean that it is….</a:t>
            </a:r>
          </a:p>
          <a:p>
            <a:r>
              <a:rPr lang="en-US" sz="3200" dirty="0">
                <a:latin typeface="Times New Roman" charset="0"/>
                <a:ea typeface="ＭＳ Ｐゴシック" charset="0"/>
                <a:cs typeface="ＭＳ Ｐゴシック" charset="0"/>
              </a:rPr>
              <a:t>Don’t be afraid to admit that you don’t know</a:t>
            </a:r>
          </a:p>
          <a:p>
            <a:pPr lvl="1"/>
            <a:r>
              <a:rPr lang="en-US" sz="2800" dirty="0">
                <a:latin typeface="Times New Roman" charset="0"/>
                <a:ea typeface="ＭＳ Ｐゴシック" charset="0"/>
              </a:rPr>
              <a:t>“Let’s look it up…”</a:t>
            </a:r>
          </a:p>
        </p:txBody>
      </p:sp>
    </p:spTree>
    <p:extLst>
      <p:ext uri="{BB962C8B-B14F-4D97-AF65-F5344CB8AC3E}">
        <p14:creationId xmlns:p14="http://schemas.microsoft.com/office/powerpoint/2010/main" val="261349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a:latin typeface="Times New Roman" charset="0"/>
                <a:ea typeface="ＭＳ Ｐゴシック" charset="0"/>
                <a:cs typeface="ＭＳ Ｐゴシック" charset="0"/>
              </a:rPr>
              <a:t>37 y/o Hispanic Female</a:t>
            </a:r>
          </a:p>
        </p:txBody>
      </p:sp>
      <p:sp>
        <p:nvSpPr>
          <p:cNvPr id="118786" name="Content Placeholder 2"/>
          <p:cNvSpPr>
            <a:spLocks noGrp="1"/>
          </p:cNvSpPr>
          <p:nvPr>
            <p:ph idx="1"/>
          </p:nvPr>
        </p:nvSpPr>
        <p:spPr/>
        <p:txBody>
          <a:bodyPr/>
          <a:lstStyle/>
          <a:p>
            <a:r>
              <a:rPr lang="en-US">
                <a:latin typeface="Times New Roman" charset="0"/>
                <a:ea typeface="ＭＳ Ｐゴシック" charset="0"/>
                <a:cs typeface="ＭＳ Ｐゴシック" charset="0"/>
              </a:rPr>
              <a:t>OD sends patient to retinal specialist</a:t>
            </a:r>
          </a:p>
          <a:p>
            <a:r>
              <a:rPr lang="en-US">
                <a:latin typeface="Times New Roman" charset="0"/>
                <a:ea typeface="ＭＳ Ｐゴシック" charset="0"/>
                <a:cs typeface="ＭＳ Ｐゴシック" charset="0"/>
              </a:rPr>
              <a:t>Ret specialist can’t find anything but suspects Ethambutolol toxicity</a:t>
            </a:r>
          </a:p>
          <a:p>
            <a:r>
              <a:rPr lang="en-US">
                <a:latin typeface="Times New Roman" charset="0"/>
                <a:ea typeface="ＭＳ Ｐゴシック" charset="0"/>
                <a:cs typeface="ＭＳ Ｐゴシック" charset="0"/>
              </a:rPr>
              <a:t>Refers to Neuroophthalmologist</a:t>
            </a:r>
          </a:p>
          <a:p>
            <a:r>
              <a:rPr lang="en-US">
                <a:latin typeface="Times New Roman" charset="0"/>
                <a:ea typeface="ＭＳ Ｐゴシック" charset="0"/>
                <a:cs typeface="ＭＳ Ｐゴシック" charset="0"/>
              </a:rPr>
              <a:t>Diagnosis is confirmed</a:t>
            </a:r>
          </a:p>
        </p:txBody>
      </p:sp>
    </p:spTree>
    <p:extLst>
      <p:ext uri="{BB962C8B-B14F-4D97-AF65-F5344CB8AC3E}">
        <p14:creationId xmlns:p14="http://schemas.microsoft.com/office/powerpoint/2010/main" val="2058464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atin typeface="Times New Roman" charset="0"/>
                <a:ea typeface="ＭＳ Ｐゴシック" charset="0"/>
                <a:cs typeface="ＭＳ Ｐゴシック" charset="0"/>
              </a:rPr>
              <a:t>What Do You Think?</a:t>
            </a:r>
          </a:p>
        </p:txBody>
      </p:sp>
      <p:sp>
        <p:nvSpPr>
          <p:cNvPr id="119810" name="Content Placeholder 2"/>
          <p:cNvSpPr>
            <a:spLocks noGrp="1"/>
          </p:cNvSpPr>
          <p:nvPr>
            <p:ph idx="1"/>
          </p:nvPr>
        </p:nvSpPr>
        <p:spPr>
          <a:xfrm>
            <a:off x="457200" y="1719943"/>
            <a:ext cx="7992533" cy="4648200"/>
          </a:xfrm>
        </p:spPr>
        <p:txBody>
          <a:bodyPr/>
          <a:lstStyle/>
          <a:p>
            <a:r>
              <a:rPr lang="en-US" dirty="0">
                <a:latin typeface="Times New Roman" charset="0"/>
                <a:ea typeface="ＭＳ Ｐゴシック" charset="0"/>
                <a:cs typeface="ＭＳ Ｐゴシック" charset="0"/>
              </a:rPr>
              <a:t>Was the OD negligent at the time of the initial exam?</a:t>
            </a:r>
          </a:p>
          <a:p>
            <a:pPr lvl="1"/>
            <a:r>
              <a:rPr lang="en-US" dirty="0">
                <a:latin typeface="Times New Roman" charset="0"/>
                <a:ea typeface="ＭＳ Ｐゴシック" charset="0"/>
              </a:rPr>
              <a:t>Never did a visual field</a:t>
            </a:r>
          </a:p>
          <a:p>
            <a:pPr lvl="1"/>
            <a:r>
              <a:rPr lang="en-US" dirty="0">
                <a:latin typeface="Times New Roman" charset="0"/>
                <a:cs typeface="ＭＳ Ｐゴシック" charset="0"/>
              </a:rPr>
              <a:t>Color vision not recorded but the Dr. claims he did it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Was he obligated to do any of these things?</a:t>
            </a:r>
          </a:p>
        </p:txBody>
      </p:sp>
    </p:spTree>
    <p:extLst>
      <p:ext uri="{BB962C8B-B14F-4D97-AF65-F5344CB8AC3E}">
        <p14:creationId xmlns:p14="http://schemas.microsoft.com/office/powerpoint/2010/main" val="657315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atin typeface="Times New Roman" charset="0"/>
                <a:ea typeface="ＭＳ Ｐゴシック" charset="0"/>
                <a:cs typeface="ＭＳ Ｐゴシック" charset="0"/>
              </a:rPr>
              <a:t>What Do You Think?</a:t>
            </a:r>
          </a:p>
        </p:txBody>
      </p:sp>
      <p:sp>
        <p:nvSpPr>
          <p:cNvPr id="120834" name="Content Placeholder 2"/>
          <p:cNvSpPr>
            <a:spLocks noGrp="1"/>
          </p:cNvSpPr>
          <p:nvPr>
            <p:ph idx="1"/>
          </p:nvPr>
        </p:nvSpPr>
        <p:spPr>
          <a:xfrm>
            <a:off x="457200" y="1600200"/>
            <a:ext cx="7080422" cy="4525963"/>
          </a:xfrm>
        </p:spPr>
        <p:txBody>
          <a:bodyPr/>
          <a:lstStyle/>
          <a:p>
            <a:r>
              <a:rPr lang="en-US" dirty="0">
                <a:latin typeface="Times New Roman" charset="0"/>
                <a:ea typeface="ＭＳ Ｐゴシック" charset="0"/>
                <a:cs typeface="ＭＳ Ｐゴシック" charset="0"/>
              </a:rPr>
              <a:t>Was he even aware of the ocular side-effects of this drug?</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Just because you can’t see any ocular problems doesn’t mean it’s not there….</a:t>
            </a:r>
          </a:p>
        </p:txBody>
      </p:sp>
    </p:spTree>
    <p:extLst>
      <p:ext uri="{BB962C8B-B14F-4D97-AF65-F5344CB8AC3E}">
        <p14:creationId xmlns:p14="http://schemas.microsoft.com/office/powerpoint/2010/main" val="841291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683568" y="609600"/>
            <a:ext cx="7010400" cy="1143000"/>
          </a:xfrm>
        </p:spPr>
        <p:txBody>
          <a:bodyPr/>
          <a:lstStyle/>
          <a:p>
            <a:r>
              <a:rPr lang="en-US" dirty="0" err="1">
                <a:latin typeface="Times New Roman" charset="0"/>
                <a:ea typeface="ＭＳ Ｐゴシック" charset="0"/>
                <a:cs typeface="ＭＳ Ｐゴシック" charset="0"/>
              </a:rPr>
              <a:t>Ethambutol</a:t>
            </a:r>
            <a:r>
              <a:rPr lang="en-US" dirty="0">
                <a:latin typeface="Times New Roman" charset="0"/>
                <a:ea typeface="ＭＳ Ｐゴシック" charset="0"/>
                <a:cs typeface="ＭＳ Ｐゴシック" charset="0"/>
              </a:rPr>
              <a:t> Toxic Neuropathy</a:t>
            </a:r>
          </a:p>
        </p:txBody>
      </p:sp>
      <p:sp>
        <p:nvSpPr>
          <p:cNvPr id="122882" name="Content Placeholder 2"/>
          <p:cNvSpPr>
            <a:spLocks noGrp="1"/>
          </p:cNvSpPr>
          <p:nvPr>
            <p:ph idx="1"/>
          </p:nvPr>
        </p:nvSpPr>
        <p:spPr/>
        <p:txBody>
          <a:bodyPr/>
          <a:lstStyle/>
          <a:p>
            <a:r>
              <a:rPr lang="en-US" dirty="0">
                <a:latin typeface="Times New Roman" charset="0"/>
                <a:ea typeface="ＭＳ Ｐゴシック" charset="0"/>
                <a:cs typeface="ＭＳ Ｐゴシック" charset="0"/>
              </a:rPr>
              <a:t>1</a:t>
            </a:r>
            <a:r>
              <a:rPr lang="en-US" baseline="30000" dirty="0">
                <a:latin typeface="Times New Roman" charset="0"/>
                <a:ea typeface="ＭＳ Ｐゴシック" charset="0"/>
                <a:cs typeface="ＭＳ Ｐゴシック" charset="0"/>
              </a:rPr>
              <a:t>st</a:t>
            </a:r>
            <a:r>
              <a:rPr lang="en-US" dirty="0">
                <a:latin typeface="Times New Roman" charset="0"/>
                <a:ea typeface="ＭＳ Ｐゴシック" charset="0"/>
                <a:cs typeface="ＭＳ Ｐゴシック" charset="0"/>
              </a:rPr>
              <a:t> described by </a:t>
            </a:r>
            <a:r>
              <a:rPr lang="en-US" dirty="0" err="1">
                <a:latin typeface="Times New Roman" charset="0"/>
                <a:ea typeface="ＭＳ Ｐゴシック" charset="0"/>
                <a:cs typeface="ＭＳ Ｐゴシック" charset="0"/>
              </a:rPr>
              <a:t>Leibold</a:t>
            </a:r>
            <a:r>
              <a:rPr lang="en-US" dirty="0">
                <a:latin typeface="Times New Roman" charset="0"/>
                <a:ea typeface="ＭＳ Ｐゴシック" charset="0"/>
                <a:cs typeface="ＭＳ Ｐゴシック" charset="0"/>
              </a:rPr>
              <a:t> in the 1960’s</a:t>
            </a:r>
          </a:p>
          <a:p>
            <a:r>
              <a:rPr lang="en-US" dirty="0">
                <a:latin typeface="Times New Roman" charset="0"/>
                <a:ea typeface="ＭＳ Ｐゴシック" charset="0"/>
                <a:cs typeface="ＭＳ Ｐゴシック" charset="0"/>
              </a:rPr>
              <a:t>Dose dependent </a:t>
            </a:r>
          </a:p>
          <a:p>
            <a:r>
              <a:rPr lang="en-US" dirty="0">
                <a:latin typeface="Times New Roman" charset="0"/>
                <a:ea typeface="ＭＳ Ｐゴシック" charset="0"/>
                <a:cs typeface="ＭＳ Ｐゴシック" charset="0"/>
              </a:rPr>
              <a:t>Risk is 6-18% for </a:t>
            </a:r>
            <a:r>
              <a:rPr lang="en-US" dirty="0" err="1">
                <a:latin typeface="Times New Roman" charset="0"/>
                <a:ea typeface="ＭＳ Ｐゴシック" charset="0"/>
                <a:cs typeface="ＭＳ Ｐゴシック" charset="0"/>
              </a:rPr>
              <a:t>pts</a:t>
            </a:r>
            <a:r>
              <a:rPr lang="en-US" dirty="0">
                <a:latin typeface="Times New Roman" charset="0"/>
                <a:ea typeface="ＭＳ Ｐゴシック" charset="0"/>
                <a:cs typeface="ＭＳ Ｐゴシック" charset="0"/>
              </a:rPr>
              <a:t> with dose &gt; 30 mg/kg/day (18% at 35 mg/kg/day) </a:t>
            </a:r>
          </a:p>
          <a:p>
            <a:r>
              <a:rPr lang="en-US" dirty="0">
                <a:latin typeface="Times New Roman" charset="0"/>
                <a:ea typeface="ＭＳ Ｐゴシック" charset="0"/>
                <a:cs typeface="ＭＳ Ｐゴシック" charset="0"/>
              </a:rPr>
              <a:t>Develops in 1-3% at dose 15-25 mg/kg/day</a:t>
            </a:r>
          </a:p>
        </p:txBody>
      </p:sp>
    </p:spTree>
    <p:extLst>
      <p:ext uri="{BB962C8B-B14F-4D97-AF65-F5344CB8AC3E}">
        <p14:creationId xmlns:p14="http://schemas.microsoft.com/office/powerpoint/2010/main" val="2695039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algn="l"/>
            <a:r>
              <a:rPr lang="en-US" dirty="0">
                <a:latin typeface="Calibri" charset="0"/>
                <a:ea typeface="ＭＳ Ｐゴシック" charset="0"/>
                <a:cs typeface="ＭＳ Ｐゴシック" charset="0"/>
              </a:rPr>
              <a:t>Anti-tuberculosis drugs</a:t>
            </a:r>
          </a:p>
        </p:txBody>
      </p:sp>
      <p:sp>
        <p:nvSpPr>
          <p:cNvPr id="81922" name="Content Placeholder 2"/>
          <p:cNvSpPr>
            <a:spLocks noGrp="1"/>
          </p:cNvSpPr>
          <p:nvPr>
            <p:ph sz="half" idx="1"/>
          </p:nvPr>
        </p:nvSpPr>
        <p:spPr/>
        <p:txBody>
          <a:bodyPr/>
          <a:lstStyle/>
          <a:p>
            <a:pPr>
              <a:buFont typeface="Arial" charset="0"/>
              <a:buNone/>
            </a:pPr>
            <a:r>
              <a:rPr lang="en-US" sz="2400" dirty="0" err="1">
                <a:latin typeface="Calibri" charset="0"/>
                <a:ea typeface="ＭＳ Ｐゴシック" charset="0"/>
                <a:cs typeface="ＭＳ Ｐゴシック" charset="0"/>
              </a:rPr>
              <a:t>Ethambutol</a:t>
            </a:r>
            <a:r>
              <a:rPr lang="en-US" sz="2400" dirty="0">
                <a:latin typeface="Calibri" charset="0"/>
                <a:ea typeface="ＭＳ Ｐゴシック" charset="0"/>
                <a:cs typeface="ＭＳ Ｐゴシック" charset="0"/>
              </a:rPr>
              <a:t> HCL (</a:t>
            </a:r>
            <a:r>
              <a:rPr lang="en-US" sz="2400" dirty="0" err="1">
                <a:latin typeface="Calibri" charset="0"/>
                <a:ea typeface="ＭＳ Ｐゴシック" charset="0"/>
                <a:cs typeface="ＭＳ Ｐゴシック" charset="0"/>
              </a:rPr>
              <a:t>Myambutol</a:t>
            </a:r>
            <a:r>
              <a:rPr lang="en-US" sz="2400" dirty="0">
                <a:latin typeface="Calibri" charset="0"/>
                <a:ea typeface="ＭＳ Ｐゴシック" charset="0"/>
                <a:cs typeface="ＭＳ Ｐゴシック" charset="0"/>
              </a:rPr>
              <a:t>), </a:t>
            </a:r>
          </a:p>
          <a:p>
            <a:pPr>
              <a:buFont typeface="Arial" charset="0"/>
              <a:buNone/>
            </a:pPr>
            <a:r>
              <a:rPr lang="en-US" sz="2400" dirty="0">
                <a:latin typeface="Calibri" charset="0"/>
                <a:ea typeface="ＭＳ Ｐゴシック" charset="0"/>
                <a:cs typeface="ＭＳ Ｐゴシック" charset="0"/>
              </a:rPr>
              <a:t>Isoniazid (</a:t>
            </a:r>
            <a:r>
              <a:rPr lang="en-US" sz="2400" dirty="0" err="1">
                <a:latin typeface="Calibri" charset="0"/>
                <a:ea typeface="ＭＳ Ｐゴシック" charset="0"/>
                <a:cs typeface="ＭＳ Ｐゴシック" charset="0"/>
              </a:rPr>
              <a:t>Laniazid</a:t>
            </a:r>
            <a:r>
              <a:rPr lang="en-US" sz="2400" dirty="0">
                <a:latin typeface="Calibri" charset="0"/>
                <a:ea typeface="ＭＳ Ｐゴシック" charset="0"/>
                <a:cs typeface="ＭＳ Ｐゴシック" charset="0"/>
              </a:rPr>
              <a:t>)</a:t>
            </a:r>
          </a:p>
          <a:p>
            <a:pPr>
              <a:buFont typeface="Arial" charset="0"/>
              <a:buNone/>
            </a:pPr>
            <a:r>
              <a:rPr lang="en-US" sz="2400" dirty="0">
                <a:latin typeface="Calibri" charset="0"/>
                <a:ea typeface="ＭＳ Ｐゴシック" charset="0"/>
                <a:cs typeface="ＭＳ Ｐゴシック" charset="0"/>
              </a:rPr>
              <a:t>Rifampin (</a:t>
            </a:r>
            <a:r>
              <a:rPr lang="en-US" sz="2400" dirty="0" err="1">
                <a:latin typeface="Calibri" charset="0"/>
                <a:ea typeface="ＭＳ Ｐゴシック" charset="0"/>
                <a:cs typeface="ＭＳ Ｐゴシック" charset="0"/>
              </a:rPr>
              <a:t>Rimactane</a:t>
            </a:r>
            <a:r>
              <a:rPr lang="en-US" sz="2400" dirty="0">
                <a:latin typeface="Calibri" charset="0"/>
                <a:ea typeface="ＭＳ Ｐゴシック" charset="0"/>
                <a:cs typeface="ＭＳ Ｐゴシック" charset="0"/>
              </a:rPr>
              <a:t>)</a:t>
            </a:r>
          </a:p>
          <a:p>
            <a:pPr>
              <a:buFont typeface="Arial" charset="0"/>
              <a:buNone/>
            </a:pPr>
            <a:endParaRPr lang="en-US" sz="2400" b="1" dirty="0">
              <a:latin typeface="Calibri" charset="0"/>
              <a:ea typeface="ＭＳ Ｐゴシック" charset="0"/>
              <a:cs typeface="ＭＳ Ｐゴシック" charset="0"/>
            </a:endParaRPr>
          </a:p>
          <a:p>
            <a:pPr>
              <a:buFont typeface="Arial" charset="0"/>
              <a:buNone/>
            </a:pPr>
            <a:r>
              <a:rPr lang="en-US" sz="2400" i="1" dirty="0">
                <a:latin typeface="Calibri" charset="0"/>
                <a:ea typeface="ＭＳ Ｐゴシック" charset="0"/>
                <a:cs typeface="ＭＳ Ｐゴシック" charset="0"/>
              </a:rPr>
              <a:t>Chelates copper, so the </a:t>
            </a:r>
            <a:r>
              <a:rPr lang="en-US" sz="2400" b="1" i="1" dirty="0">
                <a:solidFill>
                  <a:srgbClr val="FF6600"/>
                </a:solidFill>
                <a:latin typeface="Calibri" charset="0"/>
                <a:ea typeface="ＭＳ Ｐゴシック" charset="0"/>
                <a:cs typeface="ＭＳ Ｐゴシック" charset="0"/>
              </a:rPr>
              <a:t>decreased levels impair mitochondrial activity of axonal transport </a:t>
            </a:r>
            <a:r>
              <a:rPr lang="en-US" sz="2400" i="1" dirty="0">
                <a:latin typeface="Calibri" charset="0"/>
                <a:ea typeface="ＭＳ Ｐゴシック" charset="0"/>
                <a:cs typeface="ＭＳ Ｐゴシック" charset="0"/>
              </a:rPr>
              <a:t>in optic nerve leading to optic neuropathy</a:t>
            </a:r>
          </a:p>
          <a:p>
            <a:pPr>
              <a:buFont typeface="Arial" charset="0"/>
              <a:buNone/>
            </a:pPr>
            <a:endParaRPr lang="en-US" sz="2400" b="1" dirty="0">
              <a:latin typeface="Calibri" charset="0"/>
              <a:ea typeface="ＭＳ Ｐゴシック" charset="0"/>
              <a:cs typeface="ＭＳ Ｐゴシック" charset="0"/>
            </a:endParaRPr>
          </a:p>
        </p:txBody>
      </p:sp>
      <p:sp>
        <p:nvSpPr>
          <p:cNvPr id="2" name="Content Placeholder 1"/>
          <p:cNvSpPr>
            <a:spLocks noGrp="1"/>
          </p:cNvSpPr>
          <p:nvPr>
            <p:ph sz="half" idx="2"/>
          </p:nvPr>
        </p:nvSpPr>
        <p:spPr>
          <a:xfrm>
            <a:off x="4648200" y="1600200"/>
            <a:ext cx="4038600" cy="3156221"/>
          </a:xfrm>
        </p:spPr>
        <p:txBody>
          <a:bodyPr>
            <a:normAutofit fontScale="92500"/>
          </a:bodyPr>
          <a:lstStyle/>
          <a:p>
            <a:pPr>
              <a:buFont typeface="Arial" charset="0"/>
              <a:buNone/>
            </a:pPr>
            <a:r>
              <a:rPr lang="en-US" b="1" u="sng" dirty="0">
                <a:latin typeface="Calibri" charset="0"/>
              </a:rPr>
              <a:t>Ocular side effects</a:t>
            </a:r>
          </a:p>
          <a:p>
            <a:r>
              <a:rPr lang="en-US" dirty="0">
                <a:latin typeface="Calibri" charset="0"/>
              </a:rPr>
              <a:t>Optic neuritis/neuropathy and blindness. </a:t>
            </a:r>
          </a:p>
          <a:p>
            <a:r>
              <a:rPr lang="en-US" dirty="0">
                <a:latin typeface="Calibri" charset="0"/>
              </a:rPr>
              <a:t>Change tears, sweat, </a:t>
            </a:r>
            <a:r>
              <a:rPr lang="en-US" dirty="0" err="1">
                <a:latin typeface="Calibri" charset="0"/>
              </a:rPr>
              <a:t>saliva,urine</a:t>
            </a:r>
            <a:r>
              <a:rPr lang="en-US" dirty="0">
                <a:latin typeface="Calibri" charset="0"/>
              </a:rPr>
              <a:t>, feces and contact lenses a red-orange color.</a:t>
            </a:r>
          </a:p>
          <a:p>
            <a:endParaRPr lang="en-US" dirty="0"/>
          </a:p>
        </p:txBody>
      </p:sp>
    </p:spTree>
    <p:extLst>
      <p:ext uri="{BB962C8B-B14F-4D97-AF65-F5344CB8AC3E}">
        <p14:creationId xmlns:p14="http://schemas.microsoft.com/office/powerpoint/2010/main" val="3711765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dirty="0">
                <a:latin typeface="Times New Roman" charset="0"/>
                <a:ea typeface="ＭＳ Ｐゴシック" charset="0"/>
                <a:cs typeface="ＭＳ Ｐゴシック" charset="0"/>
              </a:rPr>
              <a:t>Ethambutol</a:t>
            </a:r>
          </a:p>
        </p:txBody>
      </p:sp>
      <p:sp>
        <p:nvSpPr>
          <p:cNvPr id="3" name="Content Placeholder 2"/>
          <p:cNvSpPr>
            <a:spLocks noGrp="1"/>
          </p:cNvSpPr>
          <p:nvPr>
            <p:ph idx="1"/>
          </p:nvPr>
        </p:nvSpPr>
        <p:spPr>
          <a:xfrm>
            <a:off x="539552" y="1628800"/>
            <a:ext cx="7992533" cy="4648200"/>
          </a:xfrm>
        </p:spPr>
        <p:txBody>
          <a:bodyPr>
            <a:normAutofit fontScale="92500" lnSpcReduction="10000"/>
          </a:bodyPr>
          <a:lstStyle/>
          <a:p>
            <a:pPr>
              <a:defRPr/>
            </a:pPr>
            <a:r>
              <a:rPr lang="en-US" dirty="0"/>
              <a:t>TB regimens begin at either </a:t>
            </a:r>
            <a:r>
              <a:rPr lang="en-US" b="1" dirty="0">
                <a:solidFill>
                  <a:schemeClr val="accent2"/>
                </a:solidFill>
              </a:rPr>
              <a:t>50 mg/kg/day </a:t>
            </a:r>
            <a:r>
              <a:rPr lang="en-US" dirty="0"/>
              <a:t>(maximum 4 grams) for 2 weeks or </a:t>
            </a:r>
            <a:r>
              <a:rPr lang="en-US" b="1" dirty="0">
                <a:solidFill>
                  <a:srgbClr val="0070C0"/>
                </a:solidFill>
              </a:rPr>
              <a:t>25-30 mg/kg/day (maximum 2 grams) for 3 weeks</a:t>
            </a:r>
            <a:r>
              <a:rPr lang="en-US" dirty="0"/>
              <a:t>, and then </a:t>
            </a:r>
            <a:r>
              <a:rPr lang="en-US" dirty="0">
                <a:solidFill>
                  <a:srgbClr val="0070C0"/>
                </a:solidFill>
              </a:rPr>
              <a:t>maintained</a:t>
            </a:r>
            <a:r>
              <a:rPr lang="en-US" dirty="0"/>
              <a:t> at 15-20 mg/kg/day (max 2 grams)</a:t>
            </a:r>
          </a:p>
          <a:p>
            <a:pPr>
              <a:defRPr/>
            </a:pPr>
            <a:r>
              <a:rPr lang="en-US" dirty="0"/>
              <a:t>For MAC regimens the maintenance dose is 15 mg/kg/day (maximum 2.5 grams).</a:t>
            </a:r>
          </a:p>
          <a:p>
            <a:pPr lvl="1">
              <a:defRPr/>
            </a:pPr>
            <a:r>
              <a:rPr lang="en-US" dirty="0"/>
              <a:t>Depending on the species of mycobacteria </a:t>
            </a:r>
            <a:r>
              <a:rPr lang="en-US" dirty="0" err="1"/>
              <a:t>pts</a:t>
            </a:r>
            <a:r>
              <a:rPr lang="en-US" dirty="0"/>
              <a:t>, may be treated with a loading dose of 25 mg/kg/day for the first two months of therapy (</a:t>
            </a:r>
            <a:r>
              <a:rPr lang="en-US" dirty="0" err="1"/>
              <a:t>Mandell</a:t>
            </a:r>
            <a:r>
              <a:rPr lang="en-US" dirty="0"/>
              <a:t> et al., 2005; Micromedex 2007).</a:t>
            </a:r>
          </a:p>
        </p:txBody>
      </p:sp>
    </p:spTree>
    <p:extLst>
      <p:ext uri="{BB962C8B-B14F-4D97-AF65-F5344CB8AC3E}">
        <p14:creationId xmlns:p14="http://schemas.microsoft.com/office/powerpoint/2010/main" val="182251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atin typeface="Calibri" charset="0"/>
                <a:ea typeface="ＭＳ Ｐゴシック" charset="0"/>
                <a:cs typeface="ＭＳ Ｐゴシック" charset="0"/>
              </a:rPr>
              <a:t>Anti-tuberculosis drugs</a:t>
            </a:r>
          </a:p>
        </p:txBody>
      </p:sp>
      <p:sp>
        <p:nvSpPr>
          <p:cNvPr id="82946" name="Content Placeholder 2"/>
          <p:cNvSpPr>
            <a:spLocks noGrp="1"/>
          </p:cNvSpPr>
          <p:nvPr>
            <p:ph idx="1"/>
          </p:nvPr>
        </p:nvSpPr>
        <p:spPr>
          <a:xfrm>
            <a:off x="254300" y="1464385"/>
            <a:ext cx="8660060" cy="4774083"/>
          </a:xfrm>
        </p:spPr>
        <p:txBody>
          <a:bodyPr/>
          <a:lstStyle/>
          <a:p>
            <a:pPr>
              <a:lnSpc>
                <a:spcPct val="110000"/>
              </a:lnSpc>
            </a:pPr>
            <a:r>
              <a:rPr lang="en-US" sz="2400" dirty="0">
                <a:latin typeface="Calibri" charset="0"/>
                <a:ea typeface="ＭＳ Ｐゴシック" charset="0"/>
                <a:cs typeface="ＭＳ Ｐゴシック" charset="0"/>
              </a:rPr>
              <a:t>Ophthalmic examinations are recommended by the PDR </a:t>
            </a:r>
            <a:r>
              <a:rPr lang="en-US" sz="2400" b="1" dirty="0">
                <a:solidFill>
                  <a:srgbClr val="FF6600"/>
                </a:solidFill>
                <a:latin typeface="Calibri" charset="0"/>
                <a:ea typeface="ＭＳ Ｐゴシック" charset="0"/>
                <a:cs typeface="ＭＳ Ｐゴシック" charset="0"/>
              </a:rPr>
              <a:t>every month </a:t>
            </a:r>
            <a:r>
              <a:rPr lang="en-US" sz="2400" dirty="0">
                <a:latin typeface="Calibri" charset="0"/>
                <a:ea typeface="ＭＳ Ｐゴシック" charset="0"/>
                <a:cs typeface="ＭＳ Ｐゴシック" charset="0"/>
              </a:rPr>
              <a:t>for doses of </a:t>
            </a:r>
            <a:r>
              <a:rPr lang="en-US" sz="2400" dirty="0" err="1">
                <a:latin typeface="Calibri" charset="0"/>
                <a:ea typeface="ＭＳ Ｐゴシック" charset="0"/>
                <a:cs typeface="ＭＳ Ｐゴシック" charset="0"/>
              </a:rPr>
              <a:t>ethambutol</a:t>
            </a:r>
            <a:r>
              <a:rPr lang="en-US" sz="2400" dirty="0">
                <a:latin typeface="Calibri" charset="0"/>
                <a:ea typeface="ＭＳ Ｐゴシック" charset="0"/>
                <a:cs typeface="ＭＳ Ｐゴシック" charset="0"/>
              </a:rPr>
              <a:t> greater than 15mg/kg/day.</a:t>
            </a:r>
          </a:p>
          <a:p>
            <a:pPr>
              <a:lnSpc>
                <a:spcPct val="110000"/>
              </a:lnSpc>
            </a:pPr>
            <a:r>
              <a:rPr lang="en-US" sz="2400" dirty="0">
                <a:latin typeface="Calibri" charset="0"/>
                <a:ea typeface="ＭＳ Ｐゴシック" charset="0"/>
                <a:cs typeface="ＭＳ Ｐゴシック" charset="0"/>
              </a:rPr>
              <a:t>No official standard of care exists in dosages less than 15 mg/kg/day.</a:t>
            </a:r>
          </a:p>
          <a:p>
            <a:pPr>
              <a:lnSpc>
                <a:spcPct val="110000"/>
              </a:lnSpc>
            </a:pPr>
            <a:r>
              <a:rPr lang="en-US" sz="2400" dirty="0">
                <a:latin typeface="Calibri" charset="0"/>
                <a:ea typeface="ＭＳ Ｐゴシック" charset="0"/>
                <a:cs typeface="ＭＳ Ｐゴシック" charset="0"/>
              </a:rPr>
              <a:t>Optic neuropathy can occur at any dose despite regular ophthalmic exams: </a:t>
            </a:r>
            <a:r>
              <a:rPr lang="en-US" sz="2400" b="1" dirty="0">
                <a:solidFill>
                  <a:srgbClr val="FF6600"/>
                </a:solidFill>
                <a:latin typeface="Calibri" charset="0"/>
                <a:ea typeface="ＭＳ Ｐゴシック" charset="0"/>
                <a:cs typeface="ＭＳ Ｐゴシック" charset="0"/>
              </a:rPr>
              <a:t>vision loss can be severe and irreversible</a:t>
            </a:r>
            <a:r>
              <a:rPr lang="en-US" sz="2400" dirty="0">
                <a:latin typeface="Calibri" charset="0"/>
                <a:ea typeface="ＭＳ Ｐゴシック" charset="0"/>
                <a:cs typeface="ＭＳ Ｐゴシック" charset="0"/>
              </a:rPr>
              <a:t>.</a:t>
            </a:r>
          </a:p>
          <a:p>
            <a:pPr>
              <a:lnSpc>
                <a:spcPct val="110000"/>
              </a:lnSpc>
            </a:pPr>
            <a:r>
              <a:rPr lang="en-US" sz="2400" dirty="0">
                <a:latin typeface="Calibri" charset="0"/>
                <a:ea typeface="ＭＳ Ｐゴシック" charset="0"/>
                <a:cs typeface="ＭＳ Ｐゴシック" charset="0"/>
              </a:rPr>
              <a:t>Obtain a baseline exam to include a visual field test, color vision test, dilated fundus and optic nerve exam, and visual acuity.</a:t>
            </a:r>
          </a:p>
          <a:p>
            <a:pPr>
              <a:lnSpc>
                <a:spcPct val="110000"/>
              </a:lnSpc>
            </a:pPr>
            <a:r>
              <a:rPr lang="en-US" sz="2400" dirty="0">
                <a:latin typeface="Calibri" charset="0"/>
                <a:ea typeface="ＭＳ Ｐゴシック" charset="0"/>
                <a:cs typeface="ＭＳ Ｐゴシック" charset="0"/>
              </a:rPr>
              <a:t>If any visual symptoms occur, patients should discontinue the medication and see an ophthalmologist. </a:t>
            </a:r>
          </a:p>
          <a:p>
            <a:pPr>
              <a:lnSpc>
                <a:spcPct val="110000"/>
              </a:lnSpc>
            </a:pPr>
            <a:endParaRPr lang="en-US" sz="24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784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 y="789462"/>
            <a:ext cx="8797186" cy="2459667"/>
          </a:xfrm>
          <a:prstGeom prst="rect">
            <a:avLst/>
          </a:prstGeom>
          <a:ln w="28575">
            <a:solidFill>
              <a:schemeClr val="accent1"/>
            </a:solidFill>
          </a:ln>
        </p:spPr>
      </p:pic>
      <p:sp>
        <p:nvSpPr>
          <p:cNvPr id="2" name="TextBox 1"/>
          <p:cNvSpPr txBox="1"/>
          <p:nvPr/>
        </p:nvSpPr>
        <p:spPr>
          <a:xfrm>
            <a:off x="1758317" y="266242"/>
            <a:ext cx="2448171" cy="523220"/>
          </a:xfrm>
          <a:prstGeom prst="rect">
            <a:avLst/>
          </a:prstGeom>
          <a:noFill/>
        </p:spPr>
        <p:txBody>
          <a:bodyPr wrap="none" rtlCol="0">
            <a:spAutoFit/>
          </a:bodyPr>
          <a:lstStyle/>
          <a:p>
            <a:r>
              <a:rPr lang="en-US" sz="2800" dirty="0"/>
              <a:t>AOA Guidelines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508" t="3120" r="473" b="36790"/>
          <a:stretch/>
        </p:blipFill>
        <p:spPr>
          <a:xfrm>
            <a:off x="951470" y="3762696"/>
            <a:ext cx="6903992" cy="2415681"/>
          </a:xfrm>
          <a:prstGeom prst="rect">
            <a:avLst/>
          </a:prstGeom>
          <a:ln w="28575">
            <a:solidFill>
              <a:schemeClr val="accent1"/>
            </a:solidFill>
          </a:ln>
        </p:spPr>
      </p:pic>
      <p:cxnSp>
        <p:nvCxnSpPr>
          <p:cNvPr id="6" name="Straight Arrow Connector 5"/>
          <p:cNvCxnSpPr/>
          <p:nvPr/>
        </p:nvCxnSpPr>
        <p:spPr>
          <a:xfrm flipH="1">
            <a:off x="3754480" y="1285103"/>
            <a:ext cx="904017" cy="249606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990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457200" y="44624"/>
            <a:ext cx="8229600" cy="1143000"/>
          </a:xfrm>
        </p:spPr>
        <p:txBody>
          <a:bodyPr/>
          <a:lstStyle/>
          <a:p>
            <a:r>
              <a:rPr lang="en-US" dirty="0">
                <a:latin typeface="Times New Roman" charset="0"/>
                <a:ea typeface="ＭＳ Ｐゴシック" charset="0"/>
                <a:cs typeface="ＭＳ Ｐゴシック" charset="0"/>
              </a:rPr>
              <a:t>51 y/o </a:t>
            </a:r>
            <a:r>
              <a:rPr lang="en-US" dirty="0">
                <a:latin typeface="Times New Roman" charset="0"/>
              </a:rPr>
              <a:t>White</a:t>
            </a:r>
            <a:r>
              <a:rPr lang="en-US" dirty="0">
                <a:latin typeface="Times New Roman" charset="0"/>
                <a:ea typeface="ＭＳ Ｐゴシック" charset="0"/>
                <a:cs typeface="ＭＳ Ｐゴシック" charset="0"/>
              </a:rPr>
              <a:t> Female </a:t>
            </a:r>
          </a:p>
        </p:txBody>
      </p:sp>
      <p:sp>
        <p:nvSpPr>
          <p:cNvPr id="124930" name="Content Placeholder 2"/>
          <p:cNvSpPr>
            <a:spLocks noGrp="1"/>
          </p:cNvSpPr>
          <p:nvPr>
            <p:ph idx="1"/>
          </p:nvPr>
        </p:nvSpPr>
        <p:spPr>
          <a:xfrm>
            <a:off x="508000" y="1301080"/>
            <a:ext cx="7992533" cy="4648200"/>
          </a:xfrm>
          <a:ln>
            <a:noFill/>
          </a:ln>
        </p:spPr>
        <p:txBody>
          <a:bodyPr/>
          <a:lstStyle/>
          <a:p>
            <a:r>
              <a:rPr lang="en-US" sz="2800" dirty="0">
                <a:latin typeface="Times New Roman" charset="0"/>
                <a:ea typeface="ＭＳ Ｐゴシック" charset="0"/>
                <a:cs typeface="ＭＳ Ｐゴシック" charset="0"/>
              </a:rPr>
              <a:t>1</a:t>
            </a:r>
            <a:r>
              <a:rPr lang="en-US" sz="2800" baseline="30000" dirty="0">
                <a:latin typeface="Times New Roman" charset="0"/>
                <a:ea typeface="ＭＳ Ｐゴシック" charset="0"/>
                <a:cs typeface="ＭＳ Ｐゴシック" charset="0"/>
              </a:rPr>
              <a:t>st</a:t>
            </a:r>
            <a:r>
              <a:rPr lang="en-US" sz="2800" dirty="0">
                <a:latin typeface="Times New Roman" charset="0"/>
                <a:ea typeface="ＭＳ Ｐゴシック" charset="0"/>
                <a:cs typeface="ＭＳ Ｐゴシック" charset="0"/>
              </a:rPr>
              <a:t> presented to OD practice </a:t>
            </a:r>
            <a:r>
              <a:rPr lang="en-US" sz="2800" u="sng" dirty="0">
                <a:latin typeface="Times New Roman" charset="0"/>
                <a:ea typeface="ＭＳ Ｐゴシック" charset="0"/>
                <a:cs typeface="ＭＳ Ｐゴシック" charset="0"/>
              </a:rPr>
              <a:t>11/24/09 </a:t>
            </a:r>
            <a:r>
              <a:rPr lang="en-US" sz="2800" dirty="0">
                <a:latin typeface="Times New Roman" charset="0"/>
                <a:ea typeface="ＭＳ Ｐゴシック" charset="0"/>
                <a:cs typeface="ＭＳ Ｐゴシック" charset="0"/>
              </a:rPr>
              <a:t>with blurred vision distance and near</a:t>
            </a:r>
          </a:p>
          <a:p>
            <a:pPr lvl="1"/>
            <a:r>
              <a:rPr lang="en-US" sz="2400" dirty="0">
                <a:latin typeface="Times New Roman" charset="0"/>
                <a:cs typeface="ＭＳ Ｐゴシック" charset="0"/>
              </a:rPr>
              <a:t>Also typical dry eye symptoms</a:t>
            </a:r>
          </a:p>
          <a:p>
            <a:r>
              <a:rPr lang="en-US" sz="2800" dirty="0">
                <a:latin typeface="Times New Roman" charset="0"/>
              </a:rPr>
              <a:t>Was noted to be on </a:t>
            </a:r>
            <a:r>
              <a:rPr lang="en-US" sz="2800" dirty="0" err="1">
                <a:latin typeface="Times New Roman" charset="0"/>
              </a:rPr>
              <a:t>plaquenil</a:t>
            </a:r>
            <a:r>
              <a:rPr lang="en-US" sz="2800" dirty="0">
                <a:latin typeface="Times New Roman" charset="0"/>
              </a:rPr>
              <a:t> 100 mg bid</a:t>
            </a:r>
          </a:p>
          <a:p>
            <a:r>
              <a:rPr lang="en-US" sz="2800" b="1" dirty="0">
                <a:solidFill>
                  <a:schemeClr val="accent2"/>
                </a:solidFill>
                <a:latin typeface="Times New Roman" charset="0"/>
              </a:rPr>
              <a:t>BCVA:  20/40 </a:t>
            </a:r>
            <a:r>
              <a:rPr lang="en-US" sz="2800" dirty="0">
                <a:latin typeface="Times New Roman" charset="0"/>
              </a:rPr>
              <a:t>each eye with myopic correction (~ -2.50)</a:t>
            </a:r>
          </a:p>
          <a:p>
            <a:r>
              <a:rPr lang="en-US" sz="2800" dirty="0">
                <a:latin typeface="Times New Roman" charset="0"/>
              </a:rPr>
              <a:t>Color Vision:  3/5</a:t>
            </a:r>
          </a:p>
          <a:p>
            <a:r>
              <a:rPr lang="en-US" sz="2800" dirty="0">
                <a:latin typeface="Times New Roman" charset="0"/>
              </a:rPr>
              <a:t>CVF:  FTFC OU – screening </a:t>
            </a:r>
            <a:r>
              <a:rPr lang="en-US" sz="2800" dirty="0" err="1">
                <a:latin typeface="Times New Roman" charset="0"/>
              </a:rPr>
              <a:t>perimetry</a:t>
            </a:r>
            <a:r>
              <a:rPr lang="en-US" sz="2800" dirty="0">
                <a:latin typeface="Times New Roman" charset="0"/>
              </a:rPr>
              <a:t> done</a:t>
            </a:r>
          </a:p>
          <a:p>
            <a:r>
              <a:rPr lang="en-US" sz="2800" dirty="0">
                <a:latin typeface="Times New Roman" charset="0"/>
              </a:rPr>
              <a:t>Fundus:  Normal, screening photo done</a:t>
            </a:r>
          </a:p>
        </p:txBody>
      </p:sp>
      <p:sp>
        <p:nvSpPr>
          <p:cNvPr id="2" name="TextBox 1"/>
          <p:cNvSpPr txBox="1"/>
          <p:nvPr/>
        </p:nvSpPr>
        <p:spPr>
          <a:xfrm>
            <a:off x="1445740" y="5668535"/>
            <a:ext cx="3493520" cy="461665"/>
          </a:xfrm>
          <a:prstGeom prst="rect">
            <a:avLst/>
          </a:prstGeom>
          <a:noFill/>
          <a:ln w="19050">
            <a:solidFill>
              <a:srgbClr val="00B050"/>
            </a:solidFill>
          </a:ln>
        </p:spPr>
        <p:txBody>
          <a:bodyPr wrap="none" rtlCol="0">
            <a:spAutoFit/>
          </a:bodyPr>
          <a:lstStyle/>
          <a:p>
            <a:r>
              <a:rPr lang="en-US" sz="2400" b="1" dirty="0">
                <a:solidFill>
                  <a:schemeClr val="accent2"/>
                </a:solidFill>
              </a:rPr>
              <a:t>Patient Refused Dilation</a:t>
            </a:r>
            <a:r>
              <a:rPr lang="is-IS" sz="2400" b="1" dirty="0">
                <a:solidFill>
                  <a:schemeClr val="accent2"/>
                </a:solidFill>
              </a:rPr>
              <a:t>…</a:t>
            </a:r>
            <a:endParaRPr lang="en-US" sz="2400" b="1" dirty="0">
              <a:solidFill>
                <a:schemeClr val="accent2"/>
              </a:solidFill>
            </a:endParaRPr>
          </a:p>
        </p:txBody>
      </p:sp>
    </p:spTree>
    <p:extLst>
      <p:ext uri="{BB962C8B-B14F-4D97-AF65-F5344CB8AC3E}">
        <p14:creationId xmlns:p14="http://schemas.microsoft.com/office/powerpoint/2010/main" val="104565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457200" y="381000"/>
            <a:ext cx="8686800" cy="990600"/>
          </a:xfrm>
        </p:spPr>
        <p:txBody>
          <a:bodyPr/>
          <a:lstStyle/>
          <a:p>
            <a:pPr eaLnBrk="1" hangingPunct="1"/>
            <a:r>
              <a:rPr lang="en-US" sz="5600">
                <a:latin typeface="Times New Roman" charset="0"/>
                <a:ea typeface="ＭＳ Ｐゴシック" charset="0"/>
                <a:cs typeface="ＭＳ Ｐゴシック" charset="0"/>
              </a:rPr>
              <a:t>Mark Dunbar:  Disclosure</a:t>
            </a:r>
          </a:p>
        </p:txBody>
      </p:sp>
      <p:sp>
        <p:nvSpPr>
          <p:cNvPr id="46082" name="Rectangle 3"/>
          <p:cNvSpPr>
            <a:spLocks noGrp="1" noChangeArrowheads="1"/>
          </p:cNvSpPr>
          <p:nvPr>
            <p:ph type="body" sz="half" idx="1"/>
          </p:nvPr>
        </p:nvSpPr>
        <p:spPr>
          <a:xfrm>
            <a:off x="659275" y="1676400"/>
            <a:ext cx="6865937" cy="4648200"/>
          </a:xfrm>
        </p:spPr>
        <p:txBody>
          <a:bodyPr/>
          <a:lstStyle/>
          <a:p>
            <a:pPr eaLnBrk="1" hangingPunct="1"/>
            <a:r>
              <a:rPr lang="en-US" sz="3200" dirty="0">
                <a:latin typeface="Times New Roman" charset="0"/>
                <a:ea typeface="ＭＳ Ｐゴシック" charset="0"/>
                <a:cs typeface="ＭＳ Ｐゴシック" charset="0"/>
              </a:rPr>
              <a:t>Consultant for Allergan, Carl Zeiss </a:t>
            </a:r>
          </a:p>
          <a:p>
            <a:pPr eaLnBrk="1" hangingPunct="1"/>
            <a:r>
              <a:rPr lang="en-US" sz="3200" dirty="0">
                <a:latin typeface="Times New Roman" charset="0"/>
                <a:ea typeface="ＭＳ Ｐゴシック" charset="0"/>
                <a:cs typeface="ＭＳ Ｐゴシック" charset="0"/>
              </a:rPr>
              <a:t>Optometry Advisory Board </a:t>
            </a:r>
          </a:p>
          <a:p>
            <a:pPr lvl="1" eaLnBrk="1" hangingPunct="1"/>
            <a:r>
              <a:rPr lang="en-US" sz="2400" dirty="0">
                <a:latin typeface="Times New Roman" charset="0"/>
                <a:cs typeface="ＭＳ Ｐゴシック" charset="0"/>
              </a:rPr>
              <a:t>Regeneron</a:t>
            </a:r>
          </a:p>
          <a:p>
            <a:pPr lvl="1" eaLnBrk="1" hangingPunct="1"/>
            <a:r>
              <a:rPr lang="en-US">
                <a:latin typeface="Times New Roman" charset="0"/>
                <a:cs typeface="ＭＳ Ｐゴシック" charset="0"/>
              </a:rPr>
              <a:t>Genentech</a:t>
            </a:r>
            <a:endParaRPr lang="en-US" dirty="0">
              <a:latin typeface="Times New Roman" charset="0"/>
              <a:cs typeface="ＭＳ Ｐゴシック" charset="0"/>
            </a:endParaRPr>
          </a:p>
        </p:txBody>
      </p:sp>
      <p:sp>
        <p:nvSpPr>
          <p:cNvPr id="46083" name="Text Box 5"/>
          <p:cNvSpPr txBox="1">
            <a:spLocks noChangeArrowheads="1"/>
          </p:cNvSpPr>
          <p:nvPr/>
        </p:nvSpPr>
        <p:spPr bwMode="auto">
          <a:xfrm>
            <a:off x="659275" y="5695504"/>
            <a:ext cx="81280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chemeClr val="accent1"/>
                </a:solidFill>
                <a:latin typeface="Times New Roman" charset="0"/>
              </a:rPr>
              <a:t>Mark Dunbar does not own stock in any of the above companies</a:t>
            </a:r>
          </a:p>
        </p:txBody>
      </p:sp>
    </p:spTree>
    <p:extLst>
      <p:ext uri="{BB962C8B-B14F-4D97-AF65-F5344CB8AC3E}">
        <p14:creationId xmlns:p14="http://schemas.microsoft.com/office/powerpoint/2010/main" val="92053056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rPr>
              <a:t>51 y/o White Female </a:t>
            </a:r>
            <a:endParaRPr lang="en-US" dirty="0"/>
          </a:p>
        </p:txBody>
      </p:sp>
      <p:sp>
        <p:nvSpPr>
          <p:cNvPr id="3" name="Content Placeholder 2"/>
          <p:cNvSpPr>
            <a:spLocks noGrp="1"/>
          </p:cNvSpPr>
          <p:nvPr>
            <p:ph idx="1"/>
          </p:nvPr>
        </p:nvSpPr>
        <p:spPr/>
        <p:txBody>
          <a:bodyPr/>
          <a:lstStyle/>
          <a:p>
            <a:pPr marL="0" indent="0">
              <a:buNone/>
            </a:pPr>
            <a:r>
              <a:rPr lang="en-US" dirty="0"/>
              <a:t>Impression</a:t>
            </a:r>
          </a:p>
          <a:p>
            <a:r>
              <a:rPr lang="en-US" dirty="0"/>
              <a:t>Dry eye</a:t>
            </a:r>
          </a:p>
          <a:p>
            <a:r>
              <a:rPr lang="en-US" dirty="0"/>
              <a:t>Myopia, astigmatism, presbyopia</a:t>
            </a:r>
          </a:p>
          <a:p>
            <a:r>
              <a:rPr lang="en-US" dirty="0"/>
              <a:t>Amblyopia, unspecified</a:t>
            </a:r>
          </a:p>
          <a:p>
            <a:r>
              <a:rPr lang="en-US" dirty="0"/>
              <a:t>Long-term use of </a:t>
            </a:r>
            <a:r>
              <a:rPr lang="en-US" dirty="0" err="1"/>
              <a:t>hgh</a:t>
            </a:r>
            <a:r>
              <a:rPr lang="en-US" dirty="0"/>
              <a:t> risk medication (</a:t>
            </a:r>
            <a:r>
              <a:rPr lang="en-US" dirty="0" err="1"/>
              <a:t>plauquenil</a:t>
            </a:r>
            <a:r>
              <a:rPr lang="en-US" dirty="0"/>
              <a:t>)</a:t>
            </a:r>
          </a:p>
          <a:p>
            <a:r>
              <a:rPr lang="en-US" dirty="0"/>
              <a:t>RTC 1 </a:t>
            </a:r>
            <a:r>
              <a:rPr lang="en-US" dirty="0" err="1"/>
              <a:t>yr</a:t>
            </a:r>
            <a:endParaRPr lang="en-US" dirty="0"/>
          </a:p>
          <a:p>
            <a:endParaRPr lang="en-US" dirty="0"/>
          </a:p>
        </p:txBody>
      </p:sp>
    </p:spTree>
    <p:extLst>
      <p:ext uri="{BB962C8B-B14F-4D97-AF65-F5344CB8AC3E}">
        <p14:creationId xmlns:p14="http://schemas.microsoft.com/office/powerpoint/2010/main" val="1501473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US" dirty="0"/>
              <a:t>1 </a:t>
            </a:r>
            <a:r>
              <a:rPr lang="en-US" dirty="0" err="1"/>
              <a:t>yr</a:t>
            </a:r>
            <a:r>
              <a:rPr lang="en-US" dirty="0"/>
              <a:t> Later:  11/29/10</a:t>
            </a:r>
          </a:p>
        </p:txBody>
      </p:sp>
      <p:sp>
        <p:nvSpPr>
          <p:cNvPr id="3" name="Content Placeholder 2"/>
          <p:cNvSpPr>
            <a:spLocks noGrp="1"/>
          </p:cNvSpPr>
          <p:nvPr>
            <p:ph idx="1"/>
          </p:nvPr>
        </p:nvSpPr>
        <p:spPr>
          <a:xfrm>
            <a:off x="457200" y="1417041"/>
            <a:ext cx="8229600" cy="4600699"/>
          </a:xfrm>
        </p:spPr>
        <p:txBody>
          <a:bodyPr/>
          <a:lstStyle/>
          <a:p>
            <a:r>
              <a:rPr lang="en-US"/>
              <a:t>Pt complaining of blurred </a:t>
            </a:r>
            <a:r>
              <a:rPr lang="en-US" dirty="0"/>
              <a:t>vision</a:t>
            </a:r>
            <a:r>
              <a:rPr lang="en-US"/>
              <a:t>:  </a:t>
            </a:r>
          </a:p>
          <a:p>
            <a:pPr lvl="1"/>
            <a:r>
              <a:rPr lang="en-US" dirty="0"/>
              <a:t>Reading has become difficult, vision while driving is now impaired, Night-time vision is especially troublesome” </a:t>
            </a:r>
          </a:p>
          <a:p>
            <a:r>
              <a:rPr lang="en-US" dirty="0"/>
              <a:t>VA:  20/50,  20/30</a:t>
            </a:r>
          </a:p>
          <a:p>
            <a:r>
              <a:rPr lang="en-US" dirty="0"/>
              <a:t>BCVA:  20/30,  20/40</a:t>
            </a:r>
          </a:p>
          <a:p>
            <a:r>
              <a:rPr lang="en-US" dirty="0"/>
              <a:t>CVF:  Full</a:t>
            </a:r>
          </a:p>
          <a:p>
            <a:r>
              <a:rPr lang="en-US" dirty="0"/>
              <a:t>Color:  3/5</a:t>
            </a:r>
          </a:p>
          <a:p>
            <a:r>
              <a:rPr lang="en-US" dirty="0"/>
              <a:t>Normal fundus – usual detail provided</a:t>
            </a:r>
          </a:p>
          <a:p>
            <a:pPr lvl="1"/>
            <a:r>
              <a:rPr lang="en-US" dirty="0">
                <a:solidFill>
                  <a:schemeClr val="bg1"/>
                </a:solidFill>
              </a:rPr>
              <a:t>Pt not dilated</a:t>
            </a:r>
          </a:p>
        </p:txBody>
      </p:sp>
    </p:spTree>
    <p:extLst>
      <p:ext uri="{BB962C8B-B14F-4D97-AF65-F5344CB8AC3E}">
        <p14:creationId xmlns:p14="http://schemas.microsoft.com/office/powerpoint/2010/main" val="18698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624"/>
            <a:ext cx="8229600" cy="1143000"/>
          </a:xfrm>
        </p:spPr>
        <p:txBody>
          <a:bodyPr/>
          <a:lstStyle/>
          <a:p>
            <a:r>
              <a:rPr lang="en-US" u="sng" dirty="0"/>
              <a:t>11/29/10</a:t>
            </a:r>
          </a:p>
        </p:txBody>
      </p:sp>
      <p:sp>
        <p:nvSpPr>
          <p:cNvPr id="3" name="Content Placeholder 2"/>
          <p:cNvSpPr>
            <a:spLocks noGrp="1"/>
          </p:cNvSpPr>
          <p:nvPr>
            <p:ph idx="1"/>
          </p:nvPr>
        </p:nvSpPr>
        <p:spPr>
          <a:xfrm>
            <a:off x="251520" y="836712"/>
            <a:ext cx="8686800" cy="4525963"/>
          </a:xfrm>
        </p:spPr>
        <p:txBody>
          <a:bodyPr/>
          <a:lstStyle/>
          <a:p>
            <a:pPr marL="0" indent="0">
              <a:buNone/>
            </a:pPr>
            <a:r>
              <a:rPr lang="en-US" u="sng" dirty="0">
                <a:solidFill>
                  <a:srgbClr val="FF6600"/>
                </a:solidFill>
              </a:rPr>
              <a:t>Impression</a:t>
            </a:r>
          </a:p>
          <a:p>
            <a:r>
              <a:rPr lang="en-US" dirty="0"/>
              <a:t>Amblyopia (368.0)</a:t>
            </a:r>
          </a:p>
          <a:p>
            <a:r>
              <a:rPr lang="en-US" dirty="0"/>
              <a:t>Long-Term use of high risk medication </a:t>
            </a:r>
            <a:r>
              <a:rPr lang="en-US" dirty="0" err="1"/>
              <a:t>Plaquenil</a:t>
            </a:r>
            <a:r>
              <a:rPr lang="en-US" dirty="0"/>
              <a:t> (V58.69)</a:t>
            </a:r>
          </a:p>
          <a:p>
            <a:r>
              <a:rPr lang="en-US" dirty="0"/>
              <a:t>Dry eye (375.15)</a:t>
            </a:r>
          </a:p>
          <a:p>
            <a:pPr marL="0" indent="0">
              <a:buNone/>
            </a:pPr>
            <a:r>
              <a:rPr lang="en-US" u="sng" dirty="0">
                <a:solidFill>
                  <a:srgbClr val="FF6600"/>
                </a:solidFill>
              </a:rPr>
              <a:t>Plan</a:t>
            </a:r>
          </a:p>
          <a:p>
            <a:r>
              <a:rPr lang="en-US" dirty="0" err="1"/>
              <a:t>Pt</a:t>
            </a:r>
            <a:r>
              <a:rPr lang="en-US" dirty="0"/>
              <a:t> counseled on the importance of monitoring as directed.  Advised to wear sun protection out doors, </a:t>
            </a:r>
            <a:r>
              <a:rPr lang="en-US" b="1" dirty="0">
                <a:solidFill>
                  <a:srgbClr val="FF6600"/>
                </a:solidFill>
              </a:rPr>
              <a:t>consider OCT at next exam with DFE</a:t>
            </a:r>
          </a:p>
          <a:p>
            <a:r>
              <a:rPr lang="en-US" b="1" dirty="0">
                <a:solidFill>
                  <a:srgbClr val="FF6600"/>
                </a:solidFill>
              </a:rPr>
              <a:t>RTC 1 year</a:t>
            </a:r>
          </a:p>
        </p:txBody>
      </p:sp>
    </p:spTree>
    <p:extLst>
      <p:ext uri="{BB962C8B-B14F-4D97-AF65-F5344CB8AC3E}">
        <p14:creationId xmlns:p14="http://schemas.microsoft.com/office/powerpoint/2010/main" val="809662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Mo Later:  2/1/2011</a:t>
            </a:r>
          </a:p>
        </p:txBody>
      </p:sp>
      <p:sp>
        <p:nvSpPr>
          <p:cNvPr id="3" name="Content Placeholder 2"/>
          <p:cNvSpPr>
            <a:spLocks noGrp="1"/>
          </p:cNvSpPr>
          <p:nvPr>
            <p:ph idx="1"/>
          </p:nvPr>
        </p:nvSpPr>
        <p:spPr/>
        <p:txBody>
          <a:bodyPr/>
          <a:lstStyle/>
          <a:p>
            <a:r>
              <a:rPr lang="en-US" dirty="0"/>
              <a:t>“Can’t see distance or near”</a:t>
            </a:r>
          </a:p>
          <a:p>
            <a:r>
              <a:rPr lang="en-US" dirty="0"/>
              <a:t>BCVA:  20/30 each eye</a:t>
            </a:r>
          </a:p>
          <a:p>
            <a:endParaRPr lang="en-US" dirty="0"/>
          </a:p>
          <a:p>
            <a:r>
              <a:rPr lang="en-US" dirty="0"/>
              <a:t>New Rx made with wider </a:t>
            </a:r>
            <a:r>
              <a:rPr lang="en-US" dirty="0" err="1"/>
              <a:t>seg</a:t>
            </a:r>
            <a:r>
              <a:rPr lang="en-US" dirty="0"/>
              <a:t>, transitions</a:t>
            </a:r>
          </a:p>
        </p:txBody>
      </p:sp>
    </p:spTree>
    <p:extLst>
      <p:ext uri="{BB962C8B-B14F-4D97-AF65-F5344CB8AC3E}">
        <p14:creationId xmlns:p14="http://schemas.microsoft.com/office/powerpoint/2010/main" val="201376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lstStyle/>
          <a:p>
            <a:r>
              <a:rPr lang="en-US" sz="4000" u="sng" dirty="0"/>
              <a:t>16 </a:t>
            </a:r>
            <a:r>
              <a:rPr lang="en-US" sz="4000" u="sng" dirty="0" err="1"/>
              <a:t>mo</a:t>
            </a:r>
            <a:r>
              <a:rPr lang="en-US" sz="4000" u="sng" dirty="0"/>
              <a:t> later:  6/14/2012</a:t>
            </a:r>
          </a:p>
        </p:txBody>
      </p:sp>
      <p:sp>
        <p:nvSpPr>
          <p:cNvPr id="3" name="Content Placeholder 2"/>
          <p:cNvSpPr>
            <a:spLocks noGrp="1"/>
          </p:cNvSpPr>
          <p:nvPr>
            <p:ph idx="1"/>
          </p:nvPr>
        </p:nvSpPr>
        <p:spPr>
          <a:xfrm>
            <a:off x="457200" y="1268760"/>
            <a:ext cx="8229600" cy="4525963"/>
          </a:xfrm>
        </p:spPr>
        <p:txBody>
          <a:bodyPr/>
          <a:lstStyle/>
          <a:p>
            <a:r>
              <a:rPr lang="en-US" dirty="0"/>
              <a:t>“Blurred vision, at all ranges, night blindness or difficulty.”</a:t>
            </a:r>
          </a:p>
          <a:p>
            <a:r>
              <a:rPr lang="en-US" dirty="0"/>
              <a:t>Entering VA:  20/40</a:t>
            </a:r>
          </a:p>
          <a:p>
            <a:r>
              <a:rPr lang="en-US" dirty="0"/>
              <a:t>BCVA:  20/30 OU</a:t>
            </a:r>
          </a:p>
          <a:p>
            <a:r>
              <a:rPr lang="en-US" dirty="0"/>
              <a:t>Fields:  full, pupils normal</a:t>
            </a:r>
          </a:p>
          <a:p>
            <a:r>
              <a:rPr lang="en-US" dirty="0"/>
              <a:t>Color:  3/5</a:t>
            </a:r>
          </a:p>
          <a:p>
            <a:r>
              <a:rPr lang="en-US" dirty="0"/>
              <a:t>Fundus:  seen with 90D, pupil dilation not ordered</a:t>
            </a:r>
          </a:p>
          <a:p>
            <a:pPr lvl="1"/>
            <a:r>
              <a:rPr lang="en-US" dirty="0"/>
              <a:t>Macula normal</a:t>
            </a:r>
          </a:p>
        </p:txBody>
      </p:sp>
    </p:spTree>
    <p:extLst>
      <p:ext uri="{BB962C8B-B14F-4D97-AF65-F5344CB8AC3E}">
        <p14:creationId xmlns:p14="http://schemas.microsoft.com/office/powerpoint/2010/main" val="934346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lstStyle/>
          <a:p>
            <a:r>
              <a:rPr lang="en-US" sz="4000" u="sng" dirty="0"/>
              <a:t>6/14/2012</a:t>
            </a:r>
          </a:p>
        </p:txBody>
      </p:sp>
      <p:sp>
        <p:nvSpPr>
          <p:cNvPr id="3" name="Content Placeholder 2"/>
          <p:cNvSpPr>
            <a:spLocks noGrp="1"/>
          </p:cNvSpPr>
          <p:nvPr>
            <p:ph idx="1"/>
          </p:nvPr>
        </p:nvSpPr>
        <p:spPr>
          <a:xfrm>
            <a:off x="457200" y="1268760"/>
            <a:ext cx="8229600" cy="4525963"/>
          </a:xfrm>
        </p:spPr>
        <p:txBody>
          <a:bodyPr/>
          <a:lstStyle/>
          <a:p>
            <a:pPr marL="0" indent="0">
              <a:buNone/>
            </a:pPr>
            <a:r>
              <a:rPr lang="en-US" b="1" dirty="0">
                <a:solidFill>
                  <a:srgbClr val="FF6600"/>
                </a:solidFill>
              </a:rPr>
              <a:t>Impression/Plan</a:t>
            </a:r>
          </a:p>
          <a:p>
            <a:r>
              <a:rPr lang="en-US" dirty="0"/>
              <a:t>Patient counseled on importance of monitoring as directed</a:t>
            </a:r>
          </a:p>
          <a:p>
            <a:r>
              <a:rPr lang="en-US" dirty="0"/>
              <a:t>Advised to wear sun correction</a:t>
            </a:r>
          </a:p>
          <a:p>
            <a:r>
              <a:rPr lang="en-US" dirty="0"/>
              <a:t>Consider OCT at next exam with DFE</a:t>
            </a:r>
          </a:p>
          <a:p>
            <a:r>
              <a:rPr lang="en-US" dirty="0"/>
              <a:t>…Glasses given, dry eye treated</a:t>
            </a:r>
          </a:p>
          <a:p>
            <a:endParaRPr lang="en-US" dirty="0"/>
          </a:p>
          <a:p>
            <a:r>
              <a:rPr lang="en-US" dirty="0"/>
              <a:t>RTC 1 year</a:t>
            </a:r>
          </a:p>
        </p:txBody>
      </p:sp>
    </p:spTree>
    <p:extLst>
      <p:ext uri="{BB962C8B-B14F-4D97-AF65-F5344CB8AC3E}">
        <p14:creationId xmlns:p14="http://schemas.microsoft.com/office/powerpoint/2010/main" val="1152862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60" y="78914"/>
            <a:ext cx="8229600" cy="1143000"/>
          </a:xfrm>
        </p:spPr>
        <p:txBody>
          <a:bodyPr/>
          <a:lstStyle/>
          <a:p>
            <a:r>
              <a:rPr lang="en-US" dirty="0"/>
              <a:t>5/23/2013</a:t>
            </a:r>
          </a:p>
        </p:txBody>
      </p:sp>
      <p:sp>
        <p:nvSpPr>
          <p:cNvPr id="3" name="Content Placeholder 2"/>
          <p:cNvSpPr>
            <a:spLocks noGrp="1"/>
          </p:cNvSpPr>
          <p:nvPr>
            <p:ph idx="1"/>
          </p:nvPr>
        </p:nvSpPr>
        <p:spPr>
          <a:xfrm>
            <a:off x="251520" y="1221914"/>
            <a:ext cx="8229600" cy="4525963"/>
          </a:xfrm>
        </p:spPr>
        <p:txBody>
          <a:bodyPr/>
          <a:lstStyle/>
          <a:p>
            <a:r>
              <a:rPr lang="en-US" dirty="0"/>
              <a:t>See’s other OD in community</a:t>
            </a:r>
          </a:p>
          <a:p>
            <a:pPr lvl="1"/>
            <a:r>
              <a:rPr lang="en-US" dirty="0"/>
              <a:t>VA:  20/30 OU</a:t>
            </a:r>
          </a:p>
          <a:p>
            <a:r>
              <a:rPr lang="en-US" dirty="0"/>
              <a:t>Orders VF for the next week – 6/10/2013</a:t>
            </a:r>
          </a:p>
          <a:p>
            <a:pPr lvl="1"/>
            <a:r>
              <a:rPr lang="en-US" dirty="0"/>
              <a:t>Patient returns as directed</a:t>
            </a:r>
          </a:p>
        </p:txBody>
      </p:sp>
    </p:spTree>
    <p:extLst>
      <p:ext uri="{BB962C8B-B14F-4D97-AF65-F5344CB8AC3E}">
        <p14:creationId xmlns:p14="http://schemas.microsoft.com/office/powerpoint/2010/main" val="1560288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SizeRender.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b="60"/>
          <a:stretch/>
        </p:blipFill>
        <p:spPr>
          <a:xfrm>
            <a:off x="74051" y="751298"/>
            <a:ext cx="4425941" cy="4837942"/>
          </a:xfrm>
          <a:prstGeom prst="rect">
            <a:avLst/>
          </a:prstGeom>
          <a:ln w="38100" cmpd="sng">
            <a:solidFill>
              <a:schemeClr val="accent1"/>
            </a:solidFill>
          </a:ln>
        </p:spPr>
      </p:pic>
      <p:pic>
        <p:nvPicPr>
          <p:cNvPr id="5" name="Picture 4" descr="FullSizeRender[1].jpg"/>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p:blipFill>
        <p:spPr>
          <a:xfrm>
            <a:off x="4716016" y="775461"/>
            <a:ext cx="4248472" cy="4853338"/>
          </a:xfrm>
          <a:prstGeom prst="rect">
            <a:avLst/>
          </a:prstGeom>
          <a:ln w="38100" cmpd="sng">
            <a:solidFill>
              <a:srgbClr val="005030"/>
            </a:solidFill>
          </a:ln>
        </p:spPr>
      </p:pic>
    </p:spTree>
    <p:extLst>
      <p:ext uri="{BB962C8B-B14F-4D97-AF65-F5344CB8AC3E}">
        <p14:creationId xmlns:p14="http://schemas.microsoft.com/office/powerpoint/2010/main" val="84624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30" y="2498854"/>
            <a:ext cx="8229600" cy="1143000"/>
          </a:xfrm>
        </p:spPr>
        <p:txBody>
          <a:bodyPr/>
          <a:lstStyle/>
          <a:p>
            <a:r>
              <a:rPr lang="en-US" dirty="0"/>
              <a:t>What Went Wrong?</a:t>
            </a:r>
          </a:p>
        </p:txBody>
      </p:sp>
    </p:spTree>
    <p:extLst>
      <p:ext uri="{BB962C8B-B14F-4D97-AF65-F5344CB8AC3E}">
        <p14:creationId xmlns:p14="http://schemas.microsoft.com/office/powerpoint/2010/main" val="214049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a:xfrm>
            <a:off x="427395" y="548680"/>
            <a:ext cx="8229600" cy="1143000"/>
          </a:xfrm>
        </p:spPr>
        <p:txBody>
          <a:bodyPr/>
          <a:lstStyle/>
          <a:p>
            <a:r>
              <a:rPr lang="en-US" sz="4000" dirty="0">
                <a:latin typeface="Times New Roman" charset="0"/>
                <a:ea typeface="ＭＳ Ｐゴシック" charset="0"/>
                <a:cs typeface="ＭＳ Ｐゴシック" charset="0"/>
              </a:rPr>
              <a:t>What are your obligations for managing a patient on </a:t>
            </a:r>
            <a:r>
              <a:rPr lang="en-US" sz="4000" dirty="0" err="1">
                <a:latin typeface="Times New Roman" charset="0"/>
                <a:ea typeface="ＭＳ Ｐゴシック" charset="0"/>
                <a:cs typeface="ＭＳ Ｐゴシック" charset="0"/>
              </a:rPr>
              <a:t>plaquenil</a:t>
            </a:r>
            <a:r>
              <a:rPr lang="en-US" sz="4000" dirty="0">
                <a:latin typeface="Times New Roman" charset="0"/>
                <a:ea typeface="ＭＳ Ｐゴシック" charset="0"/>
                <a:cs typeface="ＭＳ Ｐゴシック" charset="0"/>
              </a:rPr>
              <a:t>?</a:t>
            </a:r>
          </a:p>
        </p:txBody>
      </p:sp>
      <p:sp>
        <p:nvSpPr>
          <p:cNvPr id="125954" name="Content Placeholder 2"/>
          <p:cNvSpPr>
            <a:spLocks noGrp="1"/>
          </p:cNvSpPr>
          <p:nvPr>
            <p:ph idx="1"/>
          </p:nvPr>
        </p:nvSpPr>
        <p:spPr>
          <a:xfrm>
            <a:off x="457200" y="2132856"/>
            <a:ext cx="8229600" cy="4525963"/>
          </a:xfrm>
        </p:spPr>
        <p:txBody>
          <a:bodyPr/>
          <a:lstStyle/>
          <a:p>
            <a:r>
              <a:rPr lang="en-US" dirty="0">
                <a:latin typeface="Times New Roman" charset="0"/>
                <a:ea typeface="ＭＳ Ｐゴシック" charset="0"/>
                <a:cs typeface="ＭＳ Ｐゴシック" charset="0"/>
              </a:rPr>
              <a:t>What is the risk of having ocular problems from </a:t>
            </a:r>
            <a:r>
              <a:rPr lang="en-US" dirty="0" err="1">
                <a:latin typeface="Times New Roman" charset="0"/>
                <a:ea typeface="ＭＳ Ｐゴシック" charset="0"/>
                <a:cs typeface="ＭＳ Ｐゴシック" charset="0"/>
              </a:rPr>
              <a:t>plaquenil</a:t>
            </a:r>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What testing is necessary?</a:t>
            </a:r>
          </a:p>
          <a:p>
            <a:r>
              <a:rPr lang="en-US" dirty="0">
                <a:latin typeface="Times New Roman" charset="0"/>
                <a:ea typeface="ＭＳ Ｐゴシック" charset="0"/>
                <a:cs typeface="ＭＳ Ｐゴシック" charset="0"/>
              </a:rPr>
              <a:t>How often do you need to follow her?</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522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tLang="en-US">
                <a:ea typeface="ＭＳ Ｐゴシック" charset="-128"/>
              </a:rPr>
              <a:t>Systemic medication and their ocular side effects</a:t>
            </a:r>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8000" y="2257425"/>
            <a:ext cx="5419725" cy="3640138"/>
          </a:xfrm>
        </p:spPr>
      </p:pic>
      <p:sp>
        <p:nvSpPr>
          <p:cNvPr id="23555" name="Rectangle 4"/>
          <p:cNvSpPr>
            <a:spLocks noChangeArrowheads="1"/>
          </p:cNvSpPr>
          <p:nvPr/>
        </p:nvSpPr>
        <p:spPr bwMode="auto">
          <a:xfrm>
            <a:off x="2286000" y="14874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a:p>
            <a:pPr eaLnBrk="1" hangingPunct="1"/>
            <a:endParaRPr lang="en-US" altLang="en-US" sz="1800"/>
          </a:p>
        </p:txBody>
      </p:sp>
    </p:spTree>
    <p:extLst>
      <p:ext uri="{BB962C8B-B14F-4D97-AF65-F5344CB8AC3E}">
        <p14:creationId xmlns:p14="http://schemas.microsoft.com/office/powerpoint/2010/main" val="1249678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1320800" y="457200"/>
            <a:ext cx="6908800" cy="1143000"/>
          </a:xfrm>
        </p:spPr>
        <p:txBody>
          <a:bodyPr/>
          <a:lstStyle/>
          <a:p>
            <a:r>
              <a:rPr lang="en-US">
                <a:latin typeface="Times New Roman" charset="0"/>
                <a:ea typeface="ＭＳ Ｐゴシック" charset="0"/>
                <a:cs typeface="ＭＳ Ｐゴシック" charset="0"/>
              </a:rPr>
              <a:t>Plaquenil (Hydroxychloroquine)</a:t>
            </a:r>
          </a:p>
        </p:txBody>
      </p:sp>
      <p:sp>
        <p:nvSpPr>
          <p:cNvPr id="126978" name="Content Placeholder 2"/>
          <p:cNvSpPr>
            <a:spLocks noGrp="1"/>
          </p:cNvSpPr>
          <p:nvPr>
            <p:ph idx="1"/>
          </p:nvPr>
        </p:nvSpPr>
        <p:spPr>
          <a:xfrm>
            <a:off x="432487" y="1905000"/>
            <a:ext cx="8406714" cy="4648200"/>
          </a:xfrm>
        </p:spPr>
        <p:txBody>
          <a:bodyPr/>
          <a:lstStyle/>
          <a:p>
            <a:pPr>
              <a:lnSpc>
                <a:spcPct val="80000"/>
              </a:lnSpc>
            </a:pPr>
            <a:r>
              <a:rPr lang="en-US" sz="3300" dirty="0">
                <a:latin typeface="Times New Roman" charset="0"/>
                <a:ea typeface="ＭＳ Ｐゴシック" charset="0"/>
                <a:cs typeface="ＭＳ Ｐゴシック" charset="0"/>
              </a:rPr>
              <a:t>Prescribed in 200 mg tablets</a:t>
            </a:r>
          </a:p>
          <a:p>
            <a:pPr lvl="1">
              <a:lnSpc>
                <a:spcPct val="80000"/>
              </a:lnSpc>
            </a:pPr>
            <a:r>
              <a:rPr lang="en-US" sz="3000" dirty="0">
                <a:latin typeface="Times New Roman" charset="0"/>
                <a:ea typeface="ＭＳ Ｐゴシック" charset="0"/>
              </a:rPr>
              <a:t>Dose is 200mg or 400mg daily</a:t>
            </a:r>
          </a:p>
          <a:p>
            <a:pPr>
              <a:lnSpc>
                <a:spcPct val="80000"/>
              </a:lnSpc>
            </a:pPr>
            <a:r>
              <a:rPr lang="en-US" sz="3300" dirty="0">
                <a:latin typeface="Times New Roman" charset="0"/>
                <a:ea typeface="ＭＳ Ｐゴシック" charset="0"/>
                <a:cs typeface="ＭＳ Ｐゴシック" charset="0"/>
              </a:rPr>
              <a:t>Risks for macular damage include</a:t>
            </a:r>
          </a:p>
          <a:p>
            <a:pPr lvl="1">
              <a:lnSpc>
                <a:spcPct val="80000"/>
              </a:lnSpc>
            </a:pPr>
            <a:r>
              <a:rPr lang="en-US" sz="3000" dirty="0">
                <a:latin typeface="Times New Roman" charset="0"/>
                <a:ea typeface="ＭＳ Ｐゴシック" charset="0"/>
              </a:rPr>
              <a:t>Cumulative dose of 1000g </a:t>
            </a:r>
          </a:p>
          <a:p>
            <a:pPr lvl="1">
              <a:lnSpc>
                <a:spcPct val="80000"/>
              </a:lnSpc>
            </a:pPr>
            <a:r>
              <a:rPr lang="en-US" sz="3000" dirty="0">
                <a:latin typeface="Times New Roman" charset="0"/>
                <a:ea typeface="ＭＳ Ｐゴシック" charset="0"/>
              </a:rPr>
              <a:t>5-7 years or more of use </a:t>
            </a:r>
          </a:p>
          <a:p>
            <a:pPr lvl="2">
              <a:lnSpc>
                <a:spcPct val="80000"/>
              </a:lnSpc>
            </a:pPr>
            <a:r>
              <a:rPr lang="en-US" sz="3300" b="1" dirty="0">
                <a:solidFill>
                  <a:schemeClr val="accent2"/>
                </a:solidFill>
                <a:latin typeface="Times New Roman" charset="0"/>
                <a:ea typeface="ＭＳ Ｐゴシック" charset="0"/>
              </a:rPr>
              <a:t>1% risk after 1000g total dose (7 years)</a:t>
            </a:r>
          </a:p>
          <a:p>
            <a:pPr lvl="1">
              <a:lnSpc>
                <a:spcPct val="80000"/>
              </a:lnSpc>
            </a:pPr>
            <a:r>
              <a:rPr lang="en-US" sz="3000" dirty="0">
                <a:latin typeface="Times New Roman" charset="0"/>
                <a:ea typeface="ＭＳ Ｐゴシック" charset="0"/>
              </a:rPr>
              <a:t>Renal or hepatic dysfunction (both)</a:t>
            </a:r>
          </a:p>
          <a:p>
            <a:pPr lvl="1">
              <a:lnSpc>
                <a:spcPct val="80000"/>
              </a:lnSpc>
            </a:pPr>
            <a:r>
              <a:rPr lang="en-US" sz="3000" dirty="0">
                <a:latin typeface="Times New Roman" charset="0"/>
                <a:ea typeface="ＭＳ Ｐゴシック" charset="0"/>
              </a:rPr>
              <a:t>Pre-existing macular pathology</a:t>
            </a:r>
          </a:p>
          <a:p>
            <a:pPr lvl="1">
              <a:lnSpc>
                <a:spcPct val="80000"/>
              </a:lnSpc>
            </a:pPr>
            <a:r>
              <a:rPr lang="en-US" sz="3000" dirty="0">
                <a:latin typeface="Times New Roman" charset="0"/>
                <a:ea typeface="ＭＳ Ｐゴシック" charset="0"/>
              </a:rPr>
              <a:t>Short stature / obesity Age</a:t>
            </a:r>
          </a:p>
        </p:txBody>
      </p:sp>
    </p:spTree>
    <p:extLst>
      <p:ext uri="{BB962C8B-B14F-4D97-AF65-F5344CB8AC3E}">
        <p14:creationId xmlns:p14="http://schemas.microsoft.com/office/powerpoint/2010/main" val="364468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r>
              <a:rPr lang="en-US" sz="4000" dirty="0" err="1">
                <a:latin typeface="Times New Roman" charset="0"/>
                <a:ea typeface="ＭＳ Ｐゴシック" charset="0"/>
                <a:cs typeface="ＭＳ Ｐゴシック" charset="0"/>
              </a:rPr>
              <a:t>Plaquenil</a:t>
            </a:r>
            <a:r>
              <a:rPr lang="en-US" sz="4000" dirty="0">
                <a:latin typeface="Times New Roman" charset="0"/>
                <a:ea typeface="ＭＳ Ｐゴシック" charset="0"/>
                <a:cs typeface="ＭＳ Ｐゴシック" charset="0"/>
              </a:rPr>
              <a:t> Screening:  </a:t>
            </a:r>
            <a:r>
              <a:rPr lang="en-US" sz="4000" b="1" dirty="0">
                <a:solidFill>
                  <a:schemeClr val="accent2"/>
                </a:solidFill>
                <a:latin typeface="Times New Roman" charset="0"/>
                <a:ea typeface="ＭＳ Ｐゴシック" charset="0"/>
                <a:cs typeface="ＭＳ Ｐゴシック" charset="0"/>
              </a:rPr>
              <a:t>Traditionally</a:t>
            </a:r>
          </a:p>
        </p:txBody>
      </p:sp>
      <p:sp>
        <p:nvSpPr>
          <p:cNvPr id="128002" name="Content Placeholder 2"/>
          <p:cNvSpPr>
            <a:spLocks noGrp="1"/>
          </p:cNvSpPr>
          <p:nvPr>
            <p:ph idx="1"/>
          </p:nvPr>
        </p:nvSpPr>
        <p:spPr/>
        <p:txBody>
          <a:bodyPr/>
          <a:lstStyle/>
          <a:p>
            <a:r>
              <a:rPr lang="en-US">
                <a:latin typeface="Times New Roman" charset="0"/>
                <a:ea typeface="ＭＳ Ｐゴシック" charset="0"/>
                <a:cs typeface="ＭＳ Ｐゴシック" charset="0"/>
              </a:rPr>
              <a:t>Baseline macula photos</a:t>
            </a:r>
          </a:p>
          <a:p>
            <a:r>
              <a:rPr lang="en-US">
                <a:latin typeface="Times New Roman" charset="0"/>
                <a:ea typeface="ＭＳ Ｐゴシック" charset="0"/>
                <a:cs typeface="ＭＳ Ｐゴシック" charset="0"/>
              </a:rPr>
              <a:t>Color vision testing</a:t>
            </a:r>
          </a:p>
          <a:p>
            <a:r>
              <a:rPr lang="en-US">
                <a:latin typeface="Times New Roman" charset="0"/>
                <a:ea typeface="ＭＳ Ｐゴシック" charset="0"/>
                <a:cs typeface="ＭＳ Ｐゴシック" charset="0"/>
              </a:rPr>
              <a:t>Amsler grid </a:t>
            </a:r>
          </a:p>
          <a:p>
            <a:r>
              <a:rPr lang="en-US">
                <a:latin typeface="Times New Roman" charset="0"/>
                <a:ea typeface="ＭＳ Ｐゴシック" charset="0"/>
                <a:cs typeface="ＭＳ Ｐゴシック" charset="0"/>
              </a:rPr>
              <a:t>10-2 Visual fields</a:t>
            </a:r>
          </a:p>
          <a:p>
            <a:r>
              <a:rPr lang="en-US">
                <a:latin typeface="Times New Roman" charset="0"/>
                <a:ea typeface="ＭＳ Ｐゴシック" charset="0"/>
                <a:cs typeface="ＭＳ Ｐゴシック" charset="0"/>
              </a:rPr>
              <a:t>Yearly exams</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3222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5621867" y="609600"/>
            <a:ext cx="3352800" cy="1143000"/>
          </a:xfrm>
        </p:spPr>
        <p:txBody>
          <a:bodyPr/>
          <a:lstStyle/>
          <a:p>
            <a:pPr eaLnBrk="1" hangingPunct="1"/>
            <a:r>
              <a:rPr lang="en-US">
                <a:latin typeface="Times New Roman" charset="0"/>
                <a:ea typeface="ＭＳ Ｐゴシック" charset="0"/>
                <a:cs typeface="ＭＳ Ｐゴシック" charset="0"/>
                <a:sym typeface="Palatino" charset="0"/>
              </a:rPr>
              <a:t>Paracentral Scotomas</a:t>
            </a:r>
          </a:p>
        </p:txBody>
      </p:sp>
      <p:pic>
        <p:nvPicPr>
          <p:cNvPr id="129026" name="Picture 4" descr="424730_001.JPG"/>
          <p:cNvPicPr>
            <a:picLocks noChangeAspect="1"/>
          </p:cNvPicPr>
          <p:nvPr/>
        </p:nvPicPr>
        <p:blipFill>
          <a:blip r:embed="rId2">
            <a:extLst>
              <a:ext uri="{28A0092B-C50C-407E-A947-70E740481C1C}">
                <a14:useLocalDpi xmlns:a14="http://schemas.microsoft.com/office/drawing/2010/main" val="0"/>
              </a:ext>
            </a:extLst>
          </a:blip>
          <a:srcRect b="12"/>
          <a:stretch>
            <a:fillRect/>
          </a:stretch>
        </p:blipFill>
        <p:spPr bwMode="auto">
          <a:xfrm>
            <a:off x="440267" y="304800"/>
            <a:ext cx="5127978" cy="6400800"/>
          </a:xfrm>
          <a:prstGeom prst="rect">
            <a:avLst/>
          </a:prstGeom>
          <a:noFill/>
          <a:ln w="34925">
            <a:solidFill>
              <a:srgbClr val="618FFD"/>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793403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60648"/>
            <a:ext cx="6073422"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228184" y="1084674"/>
            <a:ext cx="1146468" cy="400110"/>
          </a:xfrm>
          <a:prstGeom prst="rect">
            <a:avLst/>
          </a:prstGeom>
          <a:noFill/>
        </p:spPr>
        <p:txBody>
          <a:bodyPr wrap="none">
            <a:spAutoFit/>
          </a:bodyPr>
          <a:lstStyle/>
          <a:p>
            <a:pPr>
              <a:defRPr/>
            </a:pPr>
            <a:r>
              <a:rPr lang="en-US" sz="2000" dirty="0"/>
              <a:t>Feb 2011</a:t>
            </a:r>
          </a:p>
        </p:txBody>
      </p:sp>
    </p:spTree>
    <p:extLst>
      <p:ext uri="{BB962C8B-B14F-4D97-AF65-F5344CB8AC3E}">
        <p14:creationId xmlns:p14="http://schemas.microsoft.com/office/powerpoint/2010/main" val="621696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ChangeArrowheads="1"/>
          </p:cNvSpPr>
          <p:nvPr>
            <p:ph type="title"/>
          </p:nvPr>
        </p:nvSpPr>
        <p:spPr>
          <a:xfrm>
            <a:off x="827584" y="533400"/>
            <a:ext cx="7416800" cy="1143000"/>
          </a:xfrm>
        </p:spPr>
        <p:txBody>
          <a:bodyPr rtlCol="0">
            <a:noAutofit/>
          </a:bodyPr>
          <a:lstStyle/>
          <a:p>
            <a:pPr eaLnBrk="1" fontAlgn="auto" hangingPunct="1">
              <a:spcAft>
                <a:spcPts val="0"/>
              </a:spcAft>
              <a:defRPr/>
            </a:pPr>
            <a:r>
              <a:rPr lang="en-US" sz="4000" dirty="0">
                <a:ea typeface="+mj-ea"/>
                <a:cs typeface="+mj-cs"/>
                <a:sym typeface="Palatino" pitchFamily="-72" charset="0"/>
              </a:rPr>
              <a:t>Revised Recommendations on Screening for </a:t>
            </a:r>
            <a:r>
              <a:rPr lang="en-US" sz="4000" dirty="0" err="1">
                <a:ea typeface="+mj-ea"/>
                <a:cs typeface="+mj-cs"/>
                <a:sym typeface="Palatino" pitchFamily="-72" charset="0"/>
              </a:rPr>
              <a:t>Plaquenil</a:t>
            </a:r>
            <a:r>
              <a:rPr lang="en-US" sz="4000" dirty="0">
                <a:ea typeface="+mj-ea"/>
                <a:cs typeface="+mj-cs"/>
                <a:sym typeface="Palatino" pitchFamily="-72" charset="0"/>
              </a:rPr>
              <a:t> Toxicity</a:t>
            </a:r>
          </a:p>
        </p:txBody>
      </p:sp>
      <p:sp>
        <p:nvSpPr>
          <p:cNvPr id="44034" name="Rectangle 2"/>
          <p:cNvSpPr>
            <a:spLocks noGrp="1" noChangeArrowheads="1"/>
          </p:cNvSpPr>
          <p:nvPr>
            <p:ph type="body" idx="1"/>
          </p:nvPr>
        </p:nvSpPr>
        <p:spPr>
          <a:xfrm>
            <a:off x="440267" y="1981200"/>
            <a:ext cx="7992533" cy="4648200"/>
          </a:xfrm>
        </p:spPr>
        <p:txBody>
          <a:bodyPr rtlCol="0">
            <a:normAutofit lnSpcReduction="10000"/>
          </a:bodyPr>
          <a:lstStyle/>
          <a:p>
            <a:pPr eaLnBrk="1" fontAlgn="auto" hangingPunct="1">
              <a:spcAft>
                <a:spcPts val="0"/>
              </a:spcAft>
              <a:buFont typeface="Arial"/>
              <a:buChar char="•"/>
              <a:defRPr/>
            </a:pPr>
            <a:r>
              <a:rPr lang="en-US" u="sng" dirty="0" err="1">
                <a:ea typeface="+mn-ea"/>
                <a:cs typeface="+mn-cs"/>
              </a:rPr>
              <a:t>Amsler</a:t>
            </a:r>
            <a:r>
              <a:rPr lang="en-US" u="sng" dirty="0">
                <a:ea typeface="+mn-ea"/>
                <a:cs typeface="+mn-cs"/>
              </a:rPr>
              <a:t> grid testing removed as an acceptable screening technique</a:t>
            </a:r>
          </a:p>
          <a:p>
            <a:pPr lvl="1" eaLnBrk="1" fontAlgn="auto" hangingPunct="1">
              <a:spcAft>
                <a:spcPts val="0"/>
              </a:spcAft>
              <a:buFont typeface="Arial"/>
              <a:buChar char="–"/>
              <a:defRPr/>
            </a:pPr>
            <a:r>
              <a:rPr lang="en-US" dirty="0">
                <a:ea typeface="+mn-ea"/>
              </a:rPr>
              <a:t>NOT equivalent to threshold VF testing</a:t>
            </a:r>
          </a:p>
          <a:p>
            <a:pPr eaLnBrk="1" fontAlgn="auto" hangingPunct="1">
              <a:spcAft>
                <a:spcPts val="0"/>
              </a:spcAft>
              <a:buFont typeface="Arial"/>
              <a:buChar char="•"/>
              <a:defRPr/>
            </a:pPr>
            <a:r>
              <a:rPr lang="en-US" dirty="0">
                <a:ea typeface="+mn-ea"/>
                <a:cs typeface="+mn-cs"/>
              </a:rPr>
              <a:t>Strongly advised that 10-2 VF screening be supplemented with sensitive objective tests such as:</a:t>
            </a:r>
          </a:p>
          <a:p>
            <a:pPr lvl="1" eaLnBrk="1" fontAlgn="auto" hangingPunct="1">
              <a:spcAft>
                <a:spcPts val="0"/>
              </a:spcAft>
              <a:buFont typeface="Arial"/>
              <a:buChar char="–"/>
              <a:defRPr/>
            </a:pPr>
            <a:r>
              <a:rPr lang="en-US" dirty="0">
                <a:ea typeface="+mn-ea"/>
              </a:rPr>
              <a:t>Multifocal ERG</a:t>
            </a:r>
          </a:p>
          <a:p>
            <a:pPr lvl="1" eaLnBrk="1" fontAlgn="auto" hangingPunct="1">
              <a:spcAft>
                <a:spcPts val="0"/>
              </a:spcAft>
              <a:buFont typeface="Arial"/>
              <a:buChar char="–"/>
              <a:defRPr/>
            </a:pPr>
            <a:r>
              <a:rPr lang="en-US" dirty="0">
                <a:ea typeface="+mn-ea"/>
              </a:rPr>
              <a:t>Spectral domain OCT</a:t>
            </a:r>
          </a:p>
          <a:p>
            <a:pPr lvl="1" eaLnBrk="1" fontAlgn="auto" hangingPunct="1">
              <a:spcAft>
                <a:spcPts val="0"/>
              </a:spcAft>
              <a:buFont typeface="Arial"/>
              <a:buChar char="–"/>
              <a:defRPr/>
            </a:pPr>
            <a:r>
              <a:rPr lang="en-US" dirty="0" err="1">
                <a:ea typeface="+mn-ea"/>
              </a:rPr>
              <a:t>Fundus</a:t>
            </a:r>
            <a:r>
              <a:rPr lang="en-US" dirty="0">
                <a:ea typeface="+mn-ea"/>
              </a:rPr>
              <a:t> </a:t>
            </a:r>
            <a:r>
              <a:rPr lang="en-US" dirty="0" err="1">
                <a:ea typeface="+mn-ea"/>
              </a:rPr>
              <a:t>autofluorescence</a:t>
            </a:r>
            <a:endParaRPr lang="en-US" dirty="0">
              <a:ea typeface="+mn-ea"/>
            </a:endParaRPr>
          </a:p>
        </p:txBody>
      </p:sp>
    </p:spTree>
    <p:extLst>
      <p:ext uri="{BB962C8B-B14F-4D97-AF65-F5344CB8AC3E}">
        <p14:creationId xmlns:p14="http://schemas.microsoft.com/office/powerpoint/2010/main" val="13493682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480"/>
            <a:ext cx="9144000" cy="3600991"/>
          </a:xfrm>
          <a:prstGeom prst="rect">
            <a:avLst/>
          </a:prstGeom>
        </p:spPr>
      </p:pic>
      <p:sp>
        <p:nvSpPr>
          <p:cNvPr id="5" name="TextBox 4"/>
          <p:cNvSpPr txBox="1"/>
          <p:nvPr/>
        </p:nvSpPr>
        <p:spPr>
          <a:xfrm>
            <a:off x="4011930" y="857250"/>
            <a:ext cx="1241045" cy="400110"/>
          </a:xfrm>
          <a:prstGeom prst="rect">
            <a:avLst/>
          </a:prstGeom>
          <a:noFill/>
          <a:ln>
            <a:solidFill>
              <a:schemeClr val="accent2"/>
            </a:solidFill>
          </a:ln>
        </p:spPr>
        <p:txBody>
          <a:bodyPr wrap="none" rtlCol="0">
            <a:spAutoFit/>
          </a:bodyPr>
          <a:lstStyle/>
          <a:p>
            <a:r>
              <a:rPr lang="en-US" sz="2000" b="1" dirty="0">
                <a:solidFill>
                  <a:schemeClr val="accent2"/>
                </a:solidFill>
              </a:rPr>
              <a:t>June 2016</a:t>
            </a:r>
          </a:p>
        </p:txBody>
      </p:sp>
      <p:sp>
        <p:nvSpPr>
          <p:cNvPr id="2" name="Rectangle 1"/>
          <p:cNvSpPr/>
          <p:nvPr/>
        </p:nvSpPr>
        <p:spPr>
          <a:xfrm>
            <a:off x="2842054" y="2817340"/>
            <a:ext cx="2977978" cy="4572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247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249" y="332177"/>
            <a:ext cx="6326389" cy="5925773"/>
          </a:xfrm>
          <a:prstGeom prst="rect">
            <a:avLst/>
          </a:prstGeom>
        </p:spPr>
      </p:pic>
    </p:spTree>
    <p:extLst>
      <p:ext uri="{BB962C8B-B14F-4D97-AF65-F5344CB8AC3E}">
        <p14:creationId xmlns:p14="http://schemas.microsoft.com/office/powerpoint/2010/main" val="1509901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ChangeArrowheads="1"/>
          </p:cNvSpPr>
          <p:nvPr>
            <p:ph type="title"/>
          </p:nvPr>
        </p:nvSpPr>
        <p:spPr>
          <a:xfrm>
            <a:off x="827584" y="533400"/>
            <a:ext cx="7416800" cy="1143000"/>
          </a:xfrm>
        </p:spPr>
        <p:txBody>
          <a:bodyPr rtlCol="0">
            <a:noAutofit/>
          </a:bodyPr>
          <a:lstStyle/>
          <a:p>
            <a:pPr eaLnBrk="1" fontAlgn="auto" hangingPunct="1">
              <a:spcAft>
                <a:spcPts val="0"/>
              </a:spcAft>
              <a:defRPr/>
            </a:pPr>
            <a:r>
              <a:rPr lang="en-US" sz="4000" dirty="0">
                <a:ea typeface="+mj-ea"/>
                <a:cs typeface="+mj-cs"/>
                <a:sym typeface="Palatino" pitchFamily="-72" charset="0"/>
              </a:rPr>
              <a:t>Revised Recommendations on Screening for </a:t>
            </a:r>
            <a:r>
              <a:rPr lang="en-US" sz="4000" dirty="0" err="1">
                <a:ea typeface="+mj-ea"/>
                <a:cs typeface="+mj-cs"/>
                <a:sym typeface="Palatino" pitchFamily="-72" charset="0"/>
              </a:rPr>
              <a:t>Plaquenil</a:t>
            </a:r>
            <a:r>
              <a:rPr lang="en-US" sz="4000" dirty="0">
                <a:ea typeface="+mj-ea"/>
                <a:cs typeface="+mj-cs"/>
                <a:sym typeface="Palatino" pitchFamily="-72" charset="0"/>
              </a:rPr>
              <a:t> Toxicity</a:t>
            </a:r>
          </a:p>
        </p:txBody>
      </p:sp>
      <p:sp>
        <p:nvSpPr>
          <p:cNvPr id="44034" name="Rectangle 2"/>
          <p:cNvSpPr>
            <a:spLocks noGrp="1" noChangeArrowheads="1"/>
          </p:cNvSpPr>
          <p:nvPr>
            <p:ph type="body" idx="1"/>
          </p:nvPr>
        </p:nvSpPr>
        <p:spPr>
          <a:xfrm>
            <a:off x="440267" y="1981200"/>
            <a:ext cx="7992533" cy="4648200"/>
          </a:xfrm>
        </p:spPr>
        <p:txBody>
          <a:bodyPr rtlCol="0">
            <a:normAutofit lnSpcReduction="10000"/>
          </a:bodyPr>
          <a:lstStyle/>
          <a:p>
            <a:pPr eaLnBrk="1" fontAlgn="auto" hangingPunct="1">
              <a:spcAft>
                <a:spcPts val="0"/>
              </a:spcAft>
              <a:buFont typeface="Arial"/>
              <a:buChar char="•"/>
              <a:defRPr/>
            </a:pPr>
            <a:r>
              <a:rPr lang="en-US" u="sng" dirty="0" err="1">
                <a:ea typeface="+mn-ea"/>
                <a:cs typeface="+mn-cs"/>
              </a:rPr>
              <a:t>Amsler</a:t>
            </a:r>
            <a:r>
              <a:rPr lang="en-US" u="sng" dirty="0">
                <a:ea typeface="+mn-ea"/>
                <a:cs typeface="+mn-cs"/>
              </a:rPr>
              <a:t> grid testing removed as an acceptable screening technique</a:t>
            </a:r>
          </a:p>
          <a:p>
            <a:pPr lvl="1" eaLnBrk="1" fontAlgn="auto" hangingPunct="1">
              <a:spcAft>
                <a:spcPts val="0"/>
              </a:spcAft>
              <a:buFont typeface="Arial"/>
              <a:buChar char="–"/>
              <a:defRPr/>
            </a:pPr>
            <a:r>
              <a:rPr lang="en-US" dirty="0">
                <a:ea typeface="+mn-ea"/>
              </a:rPr>
              <a:t>NOT equivalent to threshold VF testing</a:t>
            </a:r>
          </a:p>
          <a:p>
            <a:pPr eaLnBrk="1" fontAlgn="auto" hangingPunct="1">
              <a:spcAft>
                <a:spcPts val="0"/>
              </a:spcAft>
              <a:buFont typeface="Arial"/>
              <a:buChar char="•"/>
              <a:defRPr/>
            </a:pPr>
            <a:r>
              <a:rPr lang="en-US" dirty="0">
                <a:ea typeface="+mn-ea"/>
                <a:cs typeface="+mn-cs"/>
              </a:rPr>
              <a:t>Strongly advised that 10-2 VF screening be supplemented with sensitive objective tests such as:</a:t>
            </a:r>
          </a:p>
          <a:p>
            <a:pPr lvl="1" eaLnBrk="1" fontAlgn="auto" hangingPunct="1">
              <a:spcAft>
                <a:spcPts val="0"/>
              </a:spcAft>
              <a:buFont typeface="Arial"/>
              <a:buChar char="–"/>
              <a:defRPr/>
            </a:pPr>
            <a:r>
              <a:rPr lang="en-US" strike="sngStrike" dirty="0">
                <a:ea typeface="+mn-ea"/>
              </a:rPr>
              <a:t>Multifocal ERG</a:t>
            </a:r>
          </a:p>
          <a:p>
            <a:pPr lvl="1" eaLnBrk="1" fontAlgn="auto" hangingPunct="1">
              <a:spcAft>
                <a:spcPts val="0"/>
              </a:spcAft>
              <a:buFont typeface="Arial"/>
              <a:buChar char="–"/>
              <a:defRPr/>
            </a:pPr>
            <a:r>
              <a:rPr lang="en-US" dirty="0">
                <a:ea typeface="+mn-ea"/>
              </a:rPr>
              <a:t>Spectral domain OCT</a:t>
            </a:r>
          </a:p>
          <a:p>
            <a:pPr lvl="1" eaLnBrk="1" fontAlgn="auto" hangingPunct="1">
              <a:spcAft>
                <a:spcPts val="0"/>
              </a:spcAft>
              <a:buFont typeface="Arial"/>
              <a:buChar char="–"/>
              <a:defRPr/>
            </a:pPr>
            <a:r>
              <a:rPr lang="en-US" strike="sngStrike" dirty="0" err="1">
                <a:ea typeface="+mn-ea"/>
              </a:rPr>
              <a:t>Fundus</a:t>
            </a:r>
            <a:r>
              <a:rPr lang="en-US" strike="sngStrike" dirty="0">
                <a:ea typeface="+mn-ea"/>
              </a:rPr>
              <a:t> </a:t>
            </a:r>
            <a:r>
              <a:rPr lang="en-US" strike="sngStrike" dirty="0" err="1">
                <a:ea typeface="+mn-ea"/>
              </a:rPr>
              <a:t>autofluorescence</a:t>
            </a:r>
            <a:endParaRPr lang="en-US" strike="sngStrike" dirty="0">
              <a:ea typeface="+mn-ea"/>
            </a:endParaRPr>
          </a:p>
        </p:txBody>
      </p:sp>
      <p:sp>
        <p:nvSpPr>
          <p:cNvPr id="2" name="TextBox 1"/>
          <p:cNvSpPr txBox="1"/>
          <p:nvPr/>
        </p:nvSpPr>
        <p:spPr>
          <a:xfrm>
            <a:off x="5856790" y="5046562"/>
            <a:ext cx="1691040" cy="369332"/>
          </a:xfrm>
          <a:prstGeom prst="rect">
            <a:avLst/>
          </a:prstGeom>
          <a:noFill/>
        </p:spPr>
        <p:txBody>
          <a:bodyPr wrap="none" rtlCol="0">
            <a:spAutoFit/>
          </a:bodyPr>
          <a:lstStyle/>
          <a:p>
            <a:r>
              <a:rPr lang="en-US" strike="sngStrike" dirty="0" err="1"/>
              <a:t>Ophth</a:t>
            </a:r>
            <a:r>
              <a:rPr lang="en-US" strike="sngStrike" dirty="0"/>
              <a:t> Feb 2011</a:t>
            </a:r>
          </a:p>
        </p:txBody>
      </p:sp>
      <p:sp>
        <p:nvSpPr>
          <p:cNvPr id="3" name="TextBox 2"/>
          <p:cNvSpPr txBox="1"/>
          <p:nvPr/>
        </p:nvSpPr>
        <p:spPr>
          <a:xfrm>
            <a:off x="5856790" y="5720694"/>
            <a:ext cx="1138453" cy="369332"/>
          </a:xfrm>
          <a:prstGeom prst="rect">
            <a:avLst/>
          </a:prstGeom>
          <a:noFill/>
        </p:spPr>
        <p:txBody>
          <a:bodyPr wrap="none" rtlCol="0">
            <a:spAutoFit/>
          </a:bodyPr>
          <a:lstStyle/>
          <a:p>
            <a:r>
              <a:rPr lang="en-US"/>
              <a:t>June 2016</a:t>
            </a:r>
          </a:p>
        </p:txBody>
      </p:sp>
    </p:spTree>
    <p:extLst>
      <p:ext uri="{BB962C8B-B14F-4D97-AF65-F5344CB8AC3E}">
        <p14:creationId xmlns:p14="http://schemas.microsoft.com/office/powerpoint/2010/main" val="999009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67" t="68102" r="2324" b="23259"/>
          <a:stretch/>
        </p:blipFill>
        <p:spPr>
          <a:xfrm>
            <a:off x="157987" y="3237471"/>
            <a:ext cx="8775949" cy="753762"/>
          </a:xfrm>
          <a:prstGeom prst="rect">
            <a:avLst/>
          </a:prstGeom>
          <a:ln w="28575">
            <a:solidFill>
              <a:schemeClr val="accent2"/>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389" y="443059"/>
            <a:ext cx="5832389" cy="2296848"/>
          </a:xfrm>
          <a:prstGeom prst="rect">
            <a:avLst/>
          </a:prstGeom>
        </p:spPr>
      </p:pic>
      <p:sp>
        <p:nvSpPr>
          <p:cNvPr id="4" name="TextBox 3"/>
          <p:cNvSpPr txBox="1"/>
          <p:nvPr/>
        </p:nvSpPr>
        <p:spPr>
          <a:xfrm>
            <a:off x="893294" y="4744993"/>
            <a:ext cx="7305333" cy="923330"/>
          </a:xfrm>
          <a:prstGeom prst="rect">
            <a:avLst/>
          </a:prstGeom>
          <a:noFill/>
        </p:spPr>
        <p:txBody>
          <a:bodyPr wrap="none" rtlCol="0">
            <a:spAutoFit/>
          </a:bodyPr>
          <a:lstStyle/>
          <a:p>
            <a:r>
              <a:rPr lang="en-US" dirty="0"/>
              <a:t>Baseline exam performed</a:t>
            </a:r>
          </a:p>
          <a:p>
            <a:r>
              <a:rPr lang="en-US" dirty="0"/>
              <a:t>Begin screening after 5 years on acceptable doses without major risk factors</a:t>
            </a:r>
          </a:p>
          <a:p>
            <a:r>
              <a:rPr lang="en-US" dirty="0"/>
              <a:t>	Risk factors include concomitant renal disease and use of tamoxifen</a:t>
            </a:r>
          </a:p>
        </p:txBody>
      </p:sp>
    </p:spTree>
    <p:extLst>
      <p:ext uri="{BB962C8B-B14F-4D97-AF65-F5344CB8AC3E}">
        <p14:creationId xmlns:p14="http://schemas.microsoft.com/office/powerpoint/2010/main" val="1337513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ChangeArrowheads="1"/>
          </p:cNvSpPr>
          <p:nvPr>
            <p:ph type="title"/>
          </p:nvPr>
        </p:nvSpPr>
        <p:spPr>
          <a:xfrm>
            <a:off x="611560" y="116632"/>
            <a:ext cx="7620000" cy="1143000"/>
          </a:xfrm>
        </p:spPr>
        <p:txBody>
          <a:bodyPr rtlCol="0">
            <a:noAutofit/>
          </a:bodyPr>
          <a:lstStyle/>
          <a:p>
            <a:pPr eaLnBrk="1" fontAlgn="auto" hangingPunct="1">
              <a:spcAft>
                <a:spcPts val="0"/>
              </a:spcAft>
              <a:defRPr/>
            </a:pPr>
            <a:br>
              <a:rPr lang="en-US" sz="4000" dirty="0">
                <a:ea typeface="+mj-ea"/>
                <a:cs typeface="+mj-cs"/>
                <a:sym typeface="Palatino" pitchFamily="-72" charset="0"/>
              </a:rPr>
            </a:br>
            <a:r>
              <a:rPr lang="en-US" sz="4000" dirty="0">
                <a:sym typeface="Palatino" pitchFamily="-72" charset="0"/>
              </a:rPr>
              <a:t>Revised Recommendations on Screening for </a:t>
            </a:r>
            <a:r>
              <a:rPr lang="en-US" sz="4000" dirty="0" err="1">
                <a:sym typeface="Palatino" pitchFamily="-72" charset="0"/>
              </a:rPr>
              <a:t>Plaquenil</a:t>
            </a:r>
            <a:r>
              <a:rPr lang="en-US" sz="4000" dirty="0">
                <a:sym typeface="Palatino" pitchFamily="-72" charset="0"/>
              </a:rPr>
              <a:t> Toxicity</a:t>
            </a:r>
            <a:endParaRPr lang="en-US" sz="4000" dirty="0">
              <a:ea typeface="+mj-ea"/>
              <a:cs typeface="+mj-cs"/>
              <a:sym typeface="Palatino" pitchFamily="-72" charset="0"/>
            </a:endParaRPr>
          </a:p>
        </p:txBody>
      </p:sp>
      <p:sp>
        <p:nvSpPr>
          <p:cNvPr id="44034" name="Rectangle 2"/>
          <p:cNvSpPr>
            <a:spLocks noGrp="1" noChangeArrowheads="1"/>
          </p:cNvSpPr>
          <p:nvPr>
            <p:ph type="body" idx="1"/>
          </p:nvPr>
        </p:nvSpPr>
        <p:spPr>
          <a:xfrm>
            <a:off x="457200" y="1783357"/>
            <a:ext cx="8229600" cy="4525963"/>
          </a:xfrm>
        </p:spPr>
        <p:txBody>
          <a:bodyPr rtlCol="0">
            <a:normAutofit lnSpcReduction="10000"/>
          </a:bodyPr>
          <a:lstStyle/>
          <a:p>
            <a:pPr eaLnBrk="1" fontAlgn="auto" hangingPunct="1">
              <a:spcAft>
                <a:spcPts val="0"/>
              </a:spcAft>
              <a:buFont typeface="Arial"/>
              <a:buChar char="•"/>
              <a:defRPr/>
            </a:pPr>
            <a:r>
              <a:rPr lang="en-US" dirty="0">
                <a:ea typeface="+mn-ea"/>
                <a:cs typeface="+mn-cs"/>
              </a:rPr>
              <a:t>SD-OCT can show localized thinning of the </a:t>
            </a:r>
            <a:r>
              <a:rPr lang="en-US" dirty="0" err="1">
                <a:ea typeface="+mn-ea"/>
                <a:cs typeface="+mn-cs"/>
              </a:rPr>
              <a:t>parafoveal</a:t>
            </a:r>
            <a:r>
              <a:rPr lang="en-US" dirty="0">
                <a:ea typeface="+mn-ea"/>
                <a:cs typeface="+mn-cs"/>
              </a:rPr>
              <a:t> retinal layers confirming toxicity</a:t>
            </a:r>
          </a:p>
          <a:p>
            <a:pPr lvl="1" eaLnBrk="1" fontAlgn="auto" hangingPunct="1">
              <a:spcAft>
                <a:spcPts val="0"/>
              </a:spcAft>
              <a:buFont typeface="Arial"/>
              <a:buChar char="–"/>
              <a:defRPr/>
            </a:pPr>
            <a:r>
              <a:rPr lang="en-US" dirty="0">
                <a:ea typeface="+mn-ea"/>
              </a:rPr>
              <a:t>May be unable to see with TD-OCT</a:t>
            </a:r>
          </a:p>
          <a:p>
            <a:pPr lvl="1" eaLnBrk="1" fontAlgn="auto" hangingPunct="1">
              <a:spcAft>
                <a:spcPts val="0"/>
              </a:spcAft>
              <a:buFont typeface="Arial"/>
              <a:buChar char="–"/>
              <a:defRPr/>
            </a:pPr>
            <a:r>
              <a:rPr lang="en-US" dirty="0">
                <a:ea typeface="+mn-ea"/>
              </a:rPr>
              <a:t>Changes may be visible </a:t>
            </a:r>
            <a:r>
              <a:rPr lang="en-US" b="1" u="sng" dirty="0">
                <a:solidFill>
                  <a:srgbClr val="FF6600"/>
                </a:solidFill>
                <a:ea typeface="+mn-ea"/>
              </a:rPr>
              <a:t>prior to VF defects</a:t>
            </a:r>
          </a:p>
          <a:p>
            <a:pPr eaLnBrk="1" fontAlgn="auto" hangingPunct="1">
              <a:spcAft>
                <a:spcPts val="0"/>
              </a:spcAft>
              <a:buFont typeface="Arial"/>
              <a:buChar char="•"/>
              <a:defRPr/>
            </a:pPr>
            <a:r>
              <a:rPr lang="en-US" dirty="0">
                <a:ea typeface="+mn-ea"/>
                <a:cs typeface="+mn-cs"/>
              </a:rPr>
              <a:t>FAF may reveal subtle RPE defects with reduced </a:t>
            </a:r>
            <a:r>
              <a:rPr lang="en-US" dirty="0" err="1">
                <a:ea typeface="+mn-ea"/>
                <a:cs typeface="+mn-cs"/>
              </a:rPr>
              <a:t>autofluorescence</a:t>
            </a:r>
            <a:endParaRPr lang="en-US" dirty="0">
              <a:ea typeface="+mn-ea"/>
              <a:cs typeface="+mn-cs"/>
            </a:endParaRPr>
          </a:p>
          <a:p>
            <a:pPr eaLnBrk="1" fontAlgn="auto" hangingPunct="1">
              <a:spcAft>
                <a:spcPts val="0"/>
              </a:spcAft>
              <a:buFont typeface="Arial"/>
              <a:buChar char="•"/>
              <a:defRPr/>
            </a:pPr>
            <a:r>
              <a:rPr lang="en-US" dirty="0">
                <a:ea typeface="+mn-ea"/>
                <a:cs typeface="+mn-cs"/>
              </a:rPr>
              <a:t>MF-ERG can objectively document localized </a:t>
            </a:r>
            <a:r>
              <a:rPr lang="en-US" dirty="0" err="1">
                <a:ea typeface="+mn-ea"/>
                <a:cs typeface="+mn-cs"/>
              </a:rPr>
              <a:t>paracentral</a:t>
            </a:r>
            <a:r>
              <a:rPr lang="en-US" dirty="0">
                <a:ea typeface="+mn-ea"/>
                <a:cs typeface="+mn-cs"/>
              </a:rPr>
              <a:t> ERG depression in early retinopathy</a:t>
            </a:r>
          </a:p>
        </p:txBody>
      </p:sp>
    </p:spTree>
    <p:extLst>
      <p:ext uri="{BB962C8B-B14F-4D97-AF65-F5344CB8AC3E}">
        <p14:creationId xmlns:p14="http://schemas.microsoft.com/office/powerpoint/2010/main" val="1528116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Systemic Interactions</a:t>
            </a:r>
          </a:p>
        </p:txBody>
      </p:sp>
      <p:sp>
        <p:nvSpPr>
          <p:cNvPr id="5123" name="Rectangle 3"/>
          <p:cNvSpPr>
            <a:spLocks noGrp="1" noChangeArrowheads="1"/>
          </p:cNvSpPr>
          <p:nvPr>
            <p:ph type="body" idx="1"/>
          </p:nvPr>
        </p:nvSpPr>
        <p:spPr>
          <a:xfrm>
            <a:off x="237067" y="1484784"/>
            <a:ext cx="8686800" cy="5029200"/>
          </a:xfrm>
        </p:spPr>
        <p:txBody>
          <a:bodyPr/>
          <a:lstStyle/>
          <a:p>
            <a:pPr>
              <a:lnSpc>
                <a:spcPct val="90000"/>
              </a:lnSpc>
              <a:defRPr/>
            </a:pPr>
            <a:r>
              <a:rPr lang="en-US" sz="3200" dirty="0"/>
              <a:t>At least </a:t>
            </a:r>
            <a:r>
              <a:rPr lang="en-US" sz="3200" b="1" dirty="0">
                <a:solidFill>
                  <a:srgbClr val="FF6600"/>
                </a:solidFill>
              </a:rPr>
              <a:t>76 classes </a:t>
            </a:r>
            <a:r>
              <a:rPr lang="en-US" sz="3200" dirty="0"/>
              <a:t>of systemic drugs have been associated with ocular side effects</a:t>
            </a:r>
          </a:p>
          <a:p>
            <a:pPr>
              <a:lnSpc>
                <a:spcPct val="90000"/>
              </a:lnSpc>
              <a:defRPr/>
            </a:pPr>
            <a:r>
              <a:rPr lang="en-US" sz="3200" dirty="0"/>
              <a:t>Drug can interact with and disrupt any step of the biochemical process resulting in deleterious effects to the ocular tissues</a:t>
            </a:r>
          </a:p>
          <a:p>
            <a:pPr>
              <a:lnSpc>
                <a:spcPct val="90000"/>
              </a:lnSpc>
              <a:defRPr/>
            </a:pPr>
            <a:r>
              <a:rPr lang="en-US" sz="3200" dirty="0"/>
              <a:t>Drugs may incite an </a:t>
            </a:r>
            <a:r>
              <a:rPr lang="en-US" sz="3200" b="1" dirty="0">
                <a:solidFill>
                  <a:srgbClr val="FF6600"/>
                </a:solidFill>
              </a:rPr>
              <a:t>exaggerated immune </a:t>
            </a:r>
            <a:r>
              <a:rPr lang="en-US" sz="3200" dirty="0"/>
              <a:t>response within the eye</a:t>
            </a:r>
          </a:p>
          <a:p>
            <a:pPr lvl="1">
              <a:lnSpc>
                <a:spcPct val="90000"/>
              </a:lnSpc>
              <a:defRPr/>
            </a:pPr>
            <a:r>
              <a:rPr lang="en-US" sz="2800" dirty="0"/>
              <a:t>Uveitis or retinitis  </a:t>
            </a:r>
          </a:p>
          <a:p>
            <a:pPr>
              <a:lnSpc>
                <a:spcPct val="90000"/>
              </a:lnSpc>
              <a:defRPr/>
            </a:pPr>
            <a:r>
              <a:rPr lang="en-US" sz="3200" dirty="0"/>
              <a:t>Penetration by certain systemic meds may cause </a:t>
            </a:r>
            <a:r>
              <a:rPr lang="en-US" sz="3200" b="1" dirty="0">
                <a:solidFill>
                  <a:srgbClr val="FF6600"/>
                </a:solidFill>
              </a:rPr>
              <a:t>deposition</a:t>
            </a:r>
            <a:r>
              <a:rPr lang="en-US" sz="3200" dirty="0"/>
              <a:t> of the solidified form of the molecule</a:t>
            </a:r>
          </a:p>
          <a:p>
            <a:pPr>
              <a:lnSpc>
                <a:spcPct val="90000"/>
              </a:lnSpc>
              <a:defRPr/>
            </a:pPr>
            <a:endParaRPr lang="en-US" sz="3200" dirty="0"/>
          </a:p>
        </p:txBody>
      </p:sp>
    </p:spTree>
    <p:extLst>
      <p:ext uri="{BB962C8B-B14F-4D97-AF65-F5344CB8AC3E}">
        <p14:creationId xmlns:p14="http://schemas.microsoft.com/office/powerpoint/2010/main" val="3936478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ChangeArrowheads="1"/>
          </p:cNvSpPr>
          <p:nvPr>
            <p:ph type="title"/>
          </p:nvPr>
        </p:nvSpPr>
        <p:spPr>
          <a:xfrm>
            <a:off x="1253067" y="457200"/>
            <a:ext cx="7890933" cy="1143000"/>
          </a:xfrm>
        </p:spPr>
        <p:txBody>
          <a:bodyPr rtlCol="0">
            <a:normAutofit fontScale="90000"/>
          </a:bodyPr>
          <a:lstStyle/>
          <a:p>
            <a:pPr eaLnBrk="1" fontAlgn="auto" hangingPunct="1">
              <a:spcAft>
                <a:spcPts val="0"/>
              </a:spcAft>
              <a:defRPr/>
            </a:pPr>
            <a:r>
              <a:rPr lang="en-US" dirty="0">
                <a:sym typeface="Palatino" pitchFamily="-72" charset="0"/>
              </a:rPr>
              <a:t>Revised Recommendations on Screening for </a:t>
            </a:r>
            <a:r>
              <a:rPr lang="en-US" dirty="0" err="1">
                <a:sym typeface="Palatino" pitchFamily="-72" charset="0"/>
              </a:rPr>
              <a:t>Plaquenil</a:t>
            </a:r>
            <a:r>
              <a:rPr lang="en-US" dirty="0">
                <a:sym typeface="Palatino" pitchFamily="-72" charset="0"/>
              </a:rPr>
              <a:t> Toxicity</a:t>
            </a:r>
            <a:endParaRPr lang="en-US" dirty="0">
              <a:ea typeface="+mj-ea"/>
              <a:cs typeface="+mj-cs"/>
              <a:sym typeface="Palatino" pitchFamily="-72" charset="0"/>
            </a:endParaRPr>
          </a:p>
        </p:txBody>
      </p:sp>
      <p:sp>
        <p:nvSpPr>
          <p:cNvPr id="131075" name="Rectangle 2"/>
          <p:cNvSpPr>
            <a:spLocks noGrp="1" noChangeArrowheads="1"/>
          </p:cNvSpPr>
          <p:nvPr>
            <p:ph type="body" idx="1"/>
          </p:nvPr>
        </p:nvSpPr>
        <p:spPr>
          <a:xfrm>
            <a:off x="575734" y="1772816"/>
            <a:ext cx="7992533" cy="4648200"/>
          </a:xfrm>
        </p:spPr>
        <p:txBody>
          <a:bodyPr>
            <a:normAutofit fontScale="92500"/>
          </a:bodyPr>
          <a:lstStyle/>
          <a:p>
            <a:pPr eaLnBrk="1" hangingPunct="1">
              <a:lnSpc>
                <a:spcPct val="110000"/>
              </a:lnSpc>
              <a:buClr>
                <a:srgbClr val="FF6600"/>
              </a:buClr>
              <a:buSzPct val="74000"/>
              <a:buFont typeface="Monotype Sorts" charset="2"/>
              <a:buChar char="u"/>
              <a:defRPr/>
            </a:pPr>
            <a:r>
              <a:rPr lang="en-US" dirty="0" err="1"/>
              <a:t>Parafoveal</a:t>
            </a:r>
            <a:r>
              <a:rPr lang="en-US" dirty="0"/>
              <a:t> loss of visual sensitivity may appear before changes are seen on </a:t>
            </a:r>
            <a:r>
              <a:rPr lang="en-US" dirty="0" err="1"/>
              <a:t>fundus</a:t>
            </a:r>
            <a:r>
              <a:rPr lang="en-US" dirty="0"/>
              <a:t> evaluation</a:t>
            </a:r>
          </a:p>
          <a:p>
            <a:pPr eaLnBrk="1" hangingPunct="1">
              <a:lnSpc>
                <a:spcPct val="110000"/>
              </a:lnSpc>
              <a:buClr>
                <a:srgbClr val="FF6600"/>
              </a:buClr>
              <a:buSzPct val="74000"/>
              <a:buFont typeface="Monotype Sorts" charset="2"/>
              <a:buChar char="u"/>
              <a:defRPr/>
            </a:pPr>
            <a:r>
              <a:rPr lang="en-US" dirty="0"/>
              <a:t>Many instances where retinopathy was unrecognized for years as </a:t>
            </a:r>
            <a:r>
              <a:rPr lang="en-US" b="1" dirty="0">
                <a:solidFill>
                  <a:schemeClr val="accent4"/>
                </a:solidFill>
              </a:rPr>
              <a:t>field changes were dismissed as “non-specific” until the damage was severe</a:t>
            </a:r>
          </a:p>
          <a:p>
            <a:pPr lvl="1" eaLnBrk="1" hangingPunct="1">
              <a:lnSpc>
                <a:spcPct val="110000"/>
              </a:lnSpc>
              <a:buSzPct val="96000"/>
              <a:buFont typeface="Lucida Grande"/>
              <a:buChar char="-"/>
              <a:defRPr/>
            </a:pPr>
            <a:r>
              <a:rPr lang="en-US" dirty="0"/>
              <a:t>10-2 VF should always be repeated promptly when central or </a:t>
            </a:r>
            <a:r>
              <a:rPr lang="en-US" dirty="0" err="1"/>
              <a:t>parafoveal</a:t>
            </a:r>
            <a:r>
              <a:rPr lang="en-US" dirty="0"/>
              <a:t> changes are observed to determine if they are repeatable</a:t>
            </a:r>
          </a:p>
        </p:txBody>
      </p:sp>
    </p:spTree>
    <p:extLst>
      <p:ext uri="{BB962C8B-B14F-4D97-AF65-F5344CB8AC3E}">
        <p14:creationId xmlns:p14="http://schemas.microsoft.com/office/powerpoint/2010/main" val="2139592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812" y="6219826"/>
            <a:ext cx="2856089" cy="60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1"/>
            <a:ext cx="7543800" cy="418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Text Box 4"/>
          <p:cNvSpPr txBox="1">
            <a:spLocks noChangeArrowheads="1"/>
          </p:cNvSpPr>
          <p:nvPr/>
        </p:nvSpPr>
        <p:spPr bwMode="auto">
          <a:xfrm>
            <a:off x="846667" y="5943600"/>
            <a:ext cx="6613878" cy="17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cs typeface="ＭＳ Ｐゴシック" charset="0"/>
              </a:defRPr>
            </a:lvl1pPr>
            <a:lvl2pPr marL="37931725" indent="-37474525">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2pPr>
            <a:lvl3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3pPr>
            <a:lvl4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4pPr>
            <a:lvl5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9pPr>
          </a:lstStyle>
          <a:p>
            <a:pPr>
              <a:lnSpc>
                <a:spcPct val="97000"/>
              </a:lnSpc>
              <a:buClr>
                <a:srgbClr val="000000"/>
              </a:buClr>
              <a:buSzPct val="100000"/>
              <a:defRPr/>
            </a:pPr>
            <a:r>
              <a:rPr lang="en-GB" sz="1200">
                <a:solidFill>
                  <a:srgbClr val="FFFFFF"/>
                </a:solidFill>
                <a:latin typeface="Calibri" charset="0"/>
              </a:rPr>
              <a:t>Rodriguez-Padilla, J. A. et al. Arch Ophthalmol 2007;125:775-780.</a:t>
            </a:r>
          </a:p>
        </p:txBody>
      </p:sp>
      <p:sp>
        <p:nvSpPr>
          <p:cNvPr id="139268" name="Title 6"/>
          <p:cNvSpPr>
            <a:spLocks noGrp="1"/>
          </p:cNvSpPr>
          <p:nvPr>
            <p:ph type="title"/>
          </p:nvPr>
        </p:nvSpPr>
        <p:spPr>
          <a:xfrm>
            <a:off x="685800" y="457200"/>
            <a:ext cx="8001000" cy="1295400"/>
          </a:xfrm>
        </p:spPr>
        <p:txBody>
          <a:bodyPr/>
          <a:lstStyle/>
          <a:p>
            <a:pPr eaLnBrk="1" hangingPunct="1"/>
            <a:r>
              <a:rPr lang="en-US">
                <a:latin typeface="Times New Roman" charset="0"/>
                <a:ea typeface="ＭＳ Ｐゴシック" charset="0"/>
                <a:cs typeface="ＭＳ Ｐゴシック" charset="0"/>
                <a:sym typeface="Palatino" charset="0"/>
              </a:rPr>
              <a:t>Mild Retinopathy</a:t>
            </a:r>
          </a:p>
        </p:txBody>
      </p:sp>
    </p:spTree>
    <p:extLst>
      <p:ext uri="{BB962C8B-B14F-4D97-AF65-F5344CB8AC3E}">
        <p14:creationId xmlns:p14="http://schemas.microsoft.com/office/powerpoint/2010/main" val="33048835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812" y="6219826"/>
            <a:ext cx="2856089" cy="60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1"/>
            <a:ext cx="8092723"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Text Box 4"/>
          <p:cNvSpPr txBox="1">
            <a:spLocks noChangeArrowheads="1"/>
          </p:cNvSpPr>
          <p:nvPr/>
        </p:nvSpPr>
        <p:spPr bwMode="auto">
          <a:xfrm>
            <a:off x="533400" y="6400800"/>
            <a:ext cx="6612467" cy="17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cs typeface="ＭＳ Ｐゴシック" charset="0"/>
              </a:defRPr>
            </a:lvl1pPr>
            <a:lvl2pPr marL="37931725" indent="-37474525">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2pPr>
            <a:lvl3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3pPr>
            <a:lvl4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4pPr>
            <a:lvl5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9pPr>
          </a:lstStyle>
          <a:p>
            <a:pPr>
              <a:lnSpc>
                <a:spcPct val="97000"/>
              </a:lnSpc>
              <a:buClr>
                <a:srgbClr val="000000"/>
              </a:buClr>
              <a:buSzPct val="100000"/>
              <a:defRPr/>
            </a:pPr>
            <a:r>
              <a:rPr lang="en-GB" sz="1200">
                <a:solidFill>
                  <a:srgbClr val="FFFFFF"/>
                </a:solidFill>
                <a:latin typeface="Calibri" charset="0"/>
              </a:rPr>
              <a:t>Rodriguez-Padilla, J. A. et al. Arch Ophthalmol 2007;125:775-780.</a:t>
            </a:r>
          </a:p>
        </p:txBody>
      </p:sp>
      <p:sp>
        <p:nvSpPr>
          <p:cNvPr id="79877" name="Text Box 5"/>
          <p:cNvSpPr txBox="1">
            <a:spLocks noChangeArrowheads="1"/>
          </p:cNvSpPr>
          <p:nvPr/>
        </p:nvSpPr>
        <p:spPr bwMode="auto">
          <a:xfrm>
            <a:off x="457200" y="276040"/>
            <a:ext cx="8523111" cy="1435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lvl1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cs typeface="ＭＳ Ｐゴシック" charset="0"/>
              </a:defRPr>
            </a:lvl1pPr>
            <a:lvl2pPr marL="37931725" indent="-37474525">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2pPr>
            <a:lvl3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3pPr>
            <a:lvl4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4pPr>
            <a:lvl5pPr>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28675" algn="l"/>
                <a:tab pos="1657350" algn="l"/>
                <a:tab pos="2486025" algn="l"/>
                <a:tab pos="3316288" algn="l"/>
                <a:tab pos="4146550" algn="l"/>
                <a:tab pos="4975225" algn="l"/>
                <a:tab pos="5805488" algn="l"/>
                <a:tab pos="6634163" algn="l"/>
                <a:tab pos="7464425" algn="l"/>
                <a:tab pos="8294688" algn="l"/>
                <a:tab pos="9123363" algn="l"/>
              </a:tabLst>
              <a:defRPr sz="2400" b="1">
                <a:solidFill>
                  <a:schemeClr val="tx1"/>
                </a:solidFill>
                <a:latin typeface="Times New Roman" charset="0"/>
                <a:ea typeface="ＭＳ Ｐゴシック" charset="0"/>
              </a:defRPr>
            </a:lvl9pPr>
          </a:lstStyle>
          <a:p>
            <a:pPr>
              <a:lnSpc>
                <a:spcPct val="97000"/>
              </a:lnSpc>
              <a:buClr>
                <a:srgbClr val="000000"/>
              </a:buClr>
              <a:buSzPct val="100000"/>
              <a:defRPr/>
            </a:pPr>
            <a:r>
              <a:rPr lang="en-GB" sz="3200" dirty="0">
                <a:solidFill>
                  <a:srgbClr val="000000"/>
                </a:solidFill>
                <a:latin typeface="Calibri" charset="0"/>
              </a:rPr>
              <a:t>Comparison of Stratus (upper panels) and Cirrus (lower panels) in 2 patients with </a:t>
            </a:r>
            <a:r>
              <a:rPr lang="en-GB" sz="3200" dirty="0" err="1">
                <a:solidFill>
                  <a:srgbClr val="000000"/>
                </a:solidFill>
                <a:latin typeface="Calibri" charset="0"/>
              </a:rPr>
              <a:t>hydroxychloroquine</a:t>
            </a:r>
            <a:r>
              <a:rPr lang="en-GB" sz="3200" dirty="0">
                <a:solidFill>
                  <a:srgbClr val="000000"/>
                </a:solidFill>
                <a:latin typeface="Calibri" charset="0"/>
              </a:rPr>
              <a:t> toxicity</a:t>
            </a:r>
          </a:p>
        </p:txBody>
      </p:sp>
    </p:spTree>
    <p:extLst>
      <p:ext uri="{BB962C8B-B14F-4D97-AF65-F5344CB8AC3E}">
        <p14:creationId xmlns:p14="http://schemas.microsoft.com/office/powerpoint/2010/main" val="206308311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0" y="762000"/>
            <a:ext cx="4538133" cy="1143000"/>
          </a:xfrm>
        </p:spPr>
        <p:txBody>
          <a:bodyPr/>
          <a:lstStyle/>
          <a:p>
            <a:r>
              <a:rPr lang="en-US" sz="4000" dirty="0" err="1"/>
              <a:t>Plaquenil</a:t>
            </a:r>
            <a:r>
              <a:rPr lang="en-US" sz="4000" dirty="0"/>
              <a:t> Toxicity</a:t>
            </a:r>
          </a:p>
        </p:txBody>
      </p:sp>
      <p:pic>
        <p:nvPicPr>
          <p:cNvPr id="4" name="Picture 3" descr="Screen shot 2014-09-24 at 2.49.43 PM.png"/>
          <p:cNvPicPr>
            <a:picLocks noChangeAspect="1"/>
          </p:cNvPicPr>
          <p:nvPr/>
        </p:nvPicPr>
        <p:blipFill rotWithShape="1">
          <a:blip r:embed="rId3">
            <a:extLst>
              <a:ext uri="{28A0092B-C50C-407E-A947-70E740481C1C}">
                <a14:useLocalDpi xmlns:a14="http://schemas.microsoft.com/office/drawing/2010/main" val="0"/>
              </a:ext>
            </a:extLst>
          </a:blip>
          <a:srcRect t="17269"/>
          <a:stretch/>
        </p:blipFill>
        <p:spPr>
          <a:xfrm>
            <a:off x="575734" y="381001"/>
            <a:ext cx="4538133" cy="2795497"/>
          </a:xfrm>
          <a:prstGeom prst="rect">
            <a:avLst/>
          </a:prstGeom>
          <a:ln w="28575" cmpd="sng">
            <a:solidFill>
              <a:srgbClr val="800000"/>
            </a:solidFill>
          </a:ln>
        </p:spPr>
      </p:pic>
      <p:pic>
        <p:nvPicPr>
          <p:cNvPr id="6" name="Picture 5" descr="Screen shot 2014-09-24 at 2.49.43 PM.png"/>
          <p:cNvPicPr>
            <a:picLocks noChangeAspect="1"/>
          </p:cNvPicPr>
          <p:nvPr/>
        </p:nvPicPr>
        <p:blipFill rotWithShape="1">
          <a:blip r:embed="rId3">
            <a:extLst>
              <a:ext uri="{28A0092B-C50C-407E-A947-70E740481C1C}">
                <a14:useLocalDpi xmlns:a14="http://schemas.microsoft.com/office/drawing/2010/main" val="0"/>
              </a:ext>
            </a:extLst>
          </a:blip>
          <a:srcRect l="15546" t="21966" r="6439" b="22791"/>
          <a:stretch/>
        </p:blipFill>
        <p:spPr>
          <a:xfrm>
            <a:off x="2201334" y="3352800"/>
            <a:ext cx="5925626" cy="3124200"/>
          </a:xfrm>
          <a:prstGeom prst="rect">
            <a:avLst/>
          </a:prstGeom>
          <a:ln w="28575" cmpd="sng">
            <a:solidFill>
              <a:srgbClr val="800000"/>
            </a:solidFill>
          </a:ln>
        </p:spPr>
      </p:pic>
      <p:cxnSp>
        <p:nvCxnSpPr>
          <p:cNvPr id="8" name="Straight Arrow Connector 7"/>
          <p:cNvCxnSpPr/>
          <p:nvPr/>
        </p:nvCxnSpPr>
        <p:spPr bwMode="auto">
          <a:xfrm flipV="1">
            <a:off x="3217334" y="4953000"/>
            <a:ext cx="474133" cy="609600"/>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0" name="Straight Arrow Connector 9"/>
          <p:cNvCxnSpPr/>
          <p:nvPr/>
        </p:nvCxnSpPr>
        <p:spPr bwMode="auto">
          <a:xfrm flipH="1" flipV="1">
            <a:off x="5791200" y="5029200"/>
            <a:ext cx="406400" cy="457200"/>
          </a:xfrm>
          <a:prstGeom prst="straightConnector1">
            <a:avLst/>
          </a:prstGeom>
          <a:solidFill>
            <a:schemeClr val="accent1"/>
          </a:solidFill>
          <a:ln w="12700" cap="flat" cmpd="sng" algn="ctr">
            <a:solidFill>
              <a:srgbClr val="F47321"/>
            </a:solidFill>
            <a:prstDash val="solid"/>
            <a:round/>
            <a:headEnd type="none" w="med" len="med"/>
            <a:tailEnd type="arrow"/>
          </a:ln>
          <a:effectLst/>
        </p:spPr>
      </p:cxnSp>
    </p:spTree>
    <p:extLst>
      <p:ext uri="{BB962C8B-B14F-4D97-AF65-F5344CB8AC3E}">
        <p14:creationId xmlns:p14="http://schemas.microsoft.com/office/powerpoint/2010/main" val="1888317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3" descr="380885_002.JPG"/>
          <p:cNvPicPr>
            <a:picLocks noChangeAspect="1"/>
          </p:cNvPicPr>
          <p:nvPr/>
        </p:nvPicPr>
        <p:blipFill>
          <a:blip r:embed="rId2">
            <a:extLst>
              <a:ext uri="{28A0092B-C50C-407E-A947-70E740481C1C}">
                <a14:useLocalDpi xmlns:a14="http://schemas.microsoft.com/office/drawing/2010/main" val="0"/>
              </a:ext>
            </a:extLst>
          </a:blip>
          <a:srcRect r="1"/>
          <a:stretch>
            <a:fillRect/>
          </a:stretch>
        </p:blipFill>
        <p:spPr bwMode="auto">
          <a:xfrm>
            <a:off x="237067" y="1473200"/>
            <a:ext cx="4064000" cy="3860800"/>
          </a:xfrm>
          <a:prstGeom prst="rect">
            <a:avLst/>
          </a:prstGeom>
          <a:noFill/>
          <a:ln w="25400">
            <a:solidFill>
              <a:srgbClr val="618FFD"/>
            </a:solidFill>
            <a:round/>
            <a:headEnd/>
            <a:tailEnd/>
          </a:ln>
          <a:extLst>
            <a:ext uri="{909E8E84-426E-40dd-AFC4-6F175D3DCCD1}">
              <a14:hiddenFill xmlns:a14="http://schemas.microsoft.com/office/drawing/2010/main" xmlns="">
                <a:solidFill>
                  <a:srgbClr val="FFFFFF"/>
                </a:solidFill>
              </a14:hiddenFill>
            </a:ext>
          </a:extLst>
        </p:spPr>
      </p:pic>
      <p:pic>
        <p:nvPicPr>
          <p:cNvPr id="143362" name="Picture 4" descr="380885_004.JPG"/>
          <p:cNvPicPr>
            <a:picLocks noChangeAspect="1"/>
          </p:cNvPicPr>
          <p:nvPr/>
        </p:nvPicPr>
        <p:blipFill>
          <a:blip r:embed="rId3">
            <a:extLst>
              <a:ext uri="{28A0092B-C50C-407E-A947-70E740481C1C}">
                <a14:useLocalDpi xmlns:a14="http://schemas.microsoft.com/office/drawing/2010/main" val="0"/>
              </a:ext>
            </a:extLst>
          </a:blip>
          <a:srcRect b="22"/>
          <a:stretch>
            <a:fillRect/>
          </a:stretch>
        </p:blipFill>
        <p:spPr bwMode="auto">
          <a:xfrm>
            <a:off x="5113867" y="1447800"/>
            <a:ext cx="3860800" cy="4165600"/>
          </a:xfrm>
          <a:prstGeom prst="rect">
            <a:avLst/>
          </a:prstGeom>
          <a:noFill/>
          <a:ln w="22225">
            <a:solidFill>
              <a:srgbClr val="618FFD"/>
            </a:solidFill>
            <a:round/>
            <a:headEnd/>
            <a:tailEnd/>
          </a:ln>
          <a:extLst>
            <a:ext uri="{909E8E84-426E-40dd-AFC4-6F175D3DCCD1}">
              <a14:hiddenFill xmlns:a14="http://schemas.microsoft.com/office/drawing/2010/main" xmlns="">
                <a:solidFill>
                  <a:srgbClr val="FFFFFF"/>
                </a:solidFill>
              </a14:hiddenFill>
            </a:ext>
          </a:extLst>
        </p:spPr>
      </p:pic>
      <p:sp>
        <p:nvSpPr>
          <p:cNvPr id="81924" name="TextBox 5"/>
          <p:cNvSpPr txBox="1">
            <a:spLocks noChangeArrowheads="1"/>
          </p:cNvSpPr>
          <p:nvPr/>
        </p:nvSpPr>
        <p:spPr bwMode="auto">
          <a:xfrm>
            <a:off x="914400" y="5791201"/>
            <a:ext cx="14329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r>
              <a:rPr lang="en-US">
                <a:solidFill>
                  <a:schemeClr val="bg1"/>
                </a:solidFill>
              </a:rPr>
              <a:t>1/13/2010</a:t>
            </a:r>
          </a:p>
        </p:txBody>
      </p:sp>
      <p:sp>
        <p:nvSpPr>
          <p:cNvPr id="143364" name="Title 6"/>
          <p:cNvSpPr>
            <a:spLocks noGrp="1"/>
          </p:cNvSpPr>
          <p:nvPr>
            <p:ph type="title"/>
          </p:nvPr>
        </p:nvSpPr>
        <p:spPr>
          <a:xfrm>
            <a:off x="1388533" y="228600"/>
            <a:ext cx="6908800" cy="1143000"/>
          </a:xfrm>
        </p:spPr>
        <p:txBody>
          <a:bodyPr/>
          <a:lstStyle/>
          <a:p>
            <a:r>
              <a:rPr lang="en-US">
                <a:latin typeface="Times New Roman" charset="0"/>
                <a:ea typeface="ＭＳ Ｐゴシック" charset="0"/>
                <a:cs typeface="ＭＳ Ｐゴシック" charset="0"/>
              </a:rPr>
              <a:t>Plaquenil Toxicity</a:t>
            </a:r>
          </a:p>
        </p:txBody>
      </p:sp>
    </p:spTree>
    <p:extLst>
      <p:ext uri="{BB962C8B-B14F-4D97-AF65-F5344CB8AC3E}">
        <p14:creationId xmlns:p14="http://schemas.microsoft.com/office/powerpoint/2010/main" val="150885095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descr="Plaquenil Toxicity OCT OD.jp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08000" y="609600"/>
            <a:ext cx="7975600" cy="2514600"/>
          </a:xfrm>
          <a:prstGeom prst="rect">
            <a:avLst/>
          </a:prstGeom>
          <a:noFill/>
          <a:ln w="25400">
            <a:solidFill>
              <a:srgbClr val="618FFD"/>
            </a:solidFill>
            <a:round/>
            <a:headEnd/>
            <a:tailEnd/>
          </a:ln>
          <a:extLst>
            <a:ext uri="{909E8E84-426E-40dd-AFC4-6F175D3DCCD1}">
              <a14:hiddenFill xmlns:a14="http://schemas.microsoft.com/office/drawing/2010/main" xmlns="">
                <a:solidFill>
                  <a:srgbClr val="FFFFFF"/>
                </a:solidFill>
              </a14:hiddenFill>
            </a:ext>
          </a:extLst>
        </p:spPr>
      </p:pic>
      <p:pic>
        <p:nvPicPr>
          <p:cNvPr id="144386" name="Picture 3" descr="Plaqunil Toxicity OCT OS.jpg"/>
          <p:cNvPicPr>
            <a:picLocks noChangeAspect="1"/>
          </p:cNvPicPr>
          <p:nvPr/>
        </p:nvPicPr>
        <p:blipFill>
          <a:blip r:embed="rId3">
            <a:extLst>
              <a:ext uri="{28A0092B-C50C-407E-A947-70E740481C1C}">
                <a14:useLocalDpi xmlns:a14="http://schemas.microsoft.com/office/drawing/2010/main" val="0"/>
              </a:ext>
            </a:extLst>
          </a:blip>
          <a:srcRect r="19"/>
          <a:stretch>
            <a:fillRect/>
          </a:stretch>
        </p:blipFill>
        <p:spPr bwMode="auto">
          <a:xfrm>
            <a:off x="575733" y="3505200"/>
            <a:ext cx="7965723" cy="3048000"/>
          </a:xfrm>
          <a:prstGeom prst="rect">
            <a:avLst/>
          </a:prstGeom>
          <a:noFill/>
          <a:ln w="22225">
            <a:solidFill>
              <a:srgbClr val="618FFD"/>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710464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descr="Plaquenil Toxicity OCT OD.jpg"/>
          <p:cNvPicPr>
            <a:picLocks noChangeAspect="1"/>
          </p:cNvPicPr>
          <p:nvPr/>
        </p:nvPicPr>
        <p:blipFill>
          <a:blip r:embed="rId2">
            <a:extLst>
              <a:ext uri="{28A0092B-C50C-407E-A947-70E740481C1C}">
                <a14:useLocalDpi xmlns:a14="http://schemas.microsoft.com/office/drawing/2010/main" val="0"/>
              </a:ext>
            </a:extLst>
          </a:blip>
          <a:srcRect l="10190" t="6064" r="15906"/>
          <a:stretch>
            <a:fillRect/>
          </a:stretch>
        </p:blipFill>
        <p:spPr bwMode="auto">
          <a:xfrm>
            <a:off x="711200" y="223837"/>
            <a:ext cx="7995356" cy="3205163"/>
          </a:xfrm>
          <a:prstGeom prst="rect">
            <a:avLst/>
          </a:prstGeom>
          <a:noFill/>
          <a:ln w="25400">
            <a:solidFill>
              <a:srgbClr val="618FFD"/>
            </a:solidFill>
            <a:round/>
            <a:headEnd/>
            <a:tailEnd/>
          </a:ln>
          <a:extLst>
            <a:ext uri="{909E8E84-426E-40dd-AFC4-6F175D3DCCD1}">
              <a14:hiddenFill xmlns:a14="http://schemas.microsoft.com/office/drawing/2010/main" xmlns="">
                <a:solidFill>
                  <a:srgbClr val="FFFFFF"/>
                </a:solidFill>
              </a14:hiddenFill>
            </a:ext>
          </a:extLst>
        </p:spPr>
      </p:pic>
      <p:pic>
        <p:nvPicPr>
          <p:cNvPr id="145410" name="Picture 2" descr="Plaqunil Toxicity OCT OS.jpg"/>
          <p:cNvPicPr>
            <a:picLocks noChangeAspect="1"/>
          </p:cNvPicPr>
          <p:nvPr/>
        </p:nvPicPr>
        <p:blipFill>
          <a:blip r:embed="rId3">
            <a:extLst>
              <a:ext uri="{28A0092B-C50C-407E-A947-70E740481C1C}">
                <a14:useLocalDpi xmlns:a14="http://schemas.microsoft.com/office/drawing/2010/main" val="0"/>
              </a:ext>
            </a:extLst>
          </a:blip>
          <a:srcRect l="19554" t="17506" r="13885" b="19984"/>
          <a:stretch>
            <a:fillRect/>
          </a:stretch>
        </p:blipFill>
        <p:spPr bwMode="auto">
          <a:xfrm>
            <a:off x="711200" y="3701752"/>
            <a:ext cx="8060267" cy="2895600"/>
          </a:xfrm>
          <a:prstGeom prst="rect">
            <a:avLst/>
          </a:prstGeom>
          <a:noFill/>
          <a:ln w="22225">
            <a:solidFill>
              <a:srgbClr val="618FFD"/>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5497639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a:xfrm>
            <a:off x="5621867" y="609600"/>
            <a:ext cx="3352800" cy="1143000"/>
          </a:xfrm>
        </p:spPr>
        <p:txBody>
          <a:bodyPr/>
          <a:lstStyle/>
          <a:p>
            <a:pPr eaLnBrk="1" hangingPunct="1"/>
            <a:r>
              <a:rPr lang="en-US">
                <a:latin typeface="Times New Roman" charset="0"/>
                <a:ea typeface="ＭＳ Ｐゴシック" charset="0"/>
                <a:cs typeface="ＭＳ Ｐゴシック" charset="0"/>
                <a:sym typeface="Palatino" charset="0"/>
              </a:rPr>
              <a:t>Paracentral Scotomas</a:t>
            </a:r>
          </a:p>
        </p:txBody>
      </p:sp>
      <p:pic>
        <p:nvPicPr>
          <p:cNvPr id="146434" name="Picture 4" descr="424730_001.JPG"/>
          <p:cNvPicPr>
            <a:picLocks noChangeAspect="1"/>
          </p:cNvPicPr>
          <p:nvPr/>
        </p:nvPicPr>
        <p:blipFill>
          <a:blip r:embed="rId2">
            <a:extLst>
              <a:ext uri="{28A0092B-C50C-407E-A947-70E740481C1C}">
                <a14:useLocalDpi xmlns:a14="http://schemas.microsoft.com/office/drawing/2010/main" val="0"/>
              </a:ext>
            </a:extLst>
          </a:blip>
          <a:srcRect b="12"/>
          <a:stretch>
            <a:fillRect/>
          </a:stretch>
        </p:blipFill>
        <p:spPr bwMode="auto">
          <a:xfrm>
            <a:off x="440267" y="304800"/>
            <a:ext cx="5127978" cy="6400800"/>
          </a:xfrm>
          <a:prstGeom prst="rect">
            <a:avLst/>
          </a:prstGeom>
          <a:noFill/>
          <a:ln w="34925">
            <a:solidFill>
              <a:srgbClr val="618FFD"/>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681840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Grp="1" noChangeArrowheads="1"/>
          </p:cNvSpPr>
          <p:nvPr>
            <p:ph type="title"/>
          </p:nvPr>
        </p:nvSpPr>
        <p:spPr/>
        <p:txBody>
          <a:bodyPr rtlCol="0">
            <a:normAutofit fontScale="90000"/>
          </a:bodyPr>
          <a:lstStyle/>
          <a:p>
            <a:pPr eaLnBrk="1" fontAlgn="auto" hangingPunct="1">
              <a:spcAft>
                <a:spcPts val="0"/>
              </a:spcAft>
              <a:defRPr/>
            </a:pPr>
            <a:r>
              <a:rPr lang="en-US">
                <a:ea typeface="+mj-ea"/>
                <a:cs typeface="+mj-cs"/>
                <a:sym typeface="Palatino" pitchFamily="-72" charset="0"/>
              </a:rPr>
              <a:t>Revised recommendations on screening for retinopathy</a:t>
            </a:r>
            <a:endParaRPr lang="en-US" dirty="0">
              <a:ea typeface="+mj-ea"/>
              <a:cs typeface="+mj-cs"/>
              <a:sym typeface="Palatino" pitchFamily="-72" charset="0"/>
            </a:endParaRPr>
          </a:p>
        </p:txBody>
      </p:sp>
      <p:sp>
        <p:nvSpPr>
          <p:cNvPr id="147458" name="Rectangle 2"/>
          <p:cNvSpPr>
            <a:spLocks noGrp="1" noChangeArrowheads="1"/>
          </p:cNvSpPr>
          <p:nvPr>
            <p:ph type="body" idx="1"/>
          </p:nvPr>
        </p:nvSpPr>
        <p:spPr>
          <a:xfrm>
            <a:off x="575734" y="1981200"/>
            <a:ext cx="7992533" cy="4648200"/>
          </a:xfrm>
        </p:spPr>
        <p:txBody>
          <a:bodyPr/>
          <a:lstStyle/>
          <a:p>
            <a:pPr eaLnBrk="1" hangingPunct="1"/>
            <a:r>
              <a:rPr lang="en-US">
                <a:latin typeface="Times New Roman" charset="0"/>
                <a:ea typeface="ＭＳ Ｐゴシック" charset="0"/>
                <a:cs typeface="ＭＳ Ｐゴシック" charset="0"/>
              </a:rPr>
              <a:t>Older literature focused on daily dose/kg</a:t>
            </a:r>
          </a:p>
          <a:p>
            <a:pPr eaLnBrk="1" hangingPunct="1"/>
            <a:r>
              <a:rPr lang="en-US">
                <a:latin typeface="Times New Roman" charset="0"/>
                <a:ea typeface="ＭＳ Ｐゴシック" charset="0"/>
                <a:cs typeface="ＭＳ Ｐゴシック" charset="0"/>
              </a:rPr>
              <a:t>Newer literature emphasizes cumulative dose as the most critical factor</a:t>
            </a:r>
          </a:p>
          <a:p>
            <a:pPr eaLnBrk="1" hangingPunct="1"/>
            <a:r>
              <a:rPr lang="en-US">
                <a:latin typeface="Times New Roman" charset="0"/>
                <a:ea typeface="ＭＳ Ｐゴシック" charset="0"/>
                <a:cs typeface="ＭＳ Ｐゴシック" charset="0"/>
              </a:rPr>
              <a:t>Initial baseline </a:t>
            </a:r>
          </a:p>
          <a:p>
            <a:pPr lvl="2" eaLnBrk="1" hangingPunct="1"/>
            <a:r>
              <a:rPr lang="en-US">
                <a:latin typeface="Times New Roman" charset="0"/>
                <a:ea typeface="ＭＳ Ｐゴシック" charset="0"/>
              </a:rPr>
              <a:t>Within 1 year of beginning medication</a:t>
            </a:r>
          </a:p>
          <a:p>
            <a:pPr lvl="1" eaLnBrk="1" hangingPunct="1"/>
            <a:r>
              <a:rPr lang="en-US">
                <a:latin typeface="Times New Roman" charset="0"/>
                <a:ea typeface="ＭＳ Ｐゴシック" charset="0"/>
              </a:rPr>
              <a:t>Then screening for toxicity should be initiated no later than 5 years after starting the medication</a:t>
            </a:r>
          </a:p>
        </p:txBody>
      </p:sp>
    </p:spTree>
    <p:extLst>
      <p:ext uri="{BB962C8B-B14F-4D97-AF65-F5344CB8AC3E}">
        <p14:creationId xmlns:p14="http://schemas.microsoft.com/office/powerpoint/2010/main" val="4029152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descr="Screen shot 2011-09-16 at 3.09.5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33400"/>
            <a:ext cx="3213100" cy="4891088"/>
          </a:xfrm>
          <a:prstGeom prst="rect">
            <a:avLst/>
          </a:prstGeom>
          <a:noFill/>
          <a:ln w="25400">
            <a:solidFill>
              <a:srgbClr val="618FFD"/>
            </a:solidFill>
            <a:round/>
            <a:headEnd/>
            <a:tailEnd/>
          </a:ln>
          <a:extLst>
            <a:ext uri="{909E8E84-426E-40dd-AFC4-6F175D3DCCD1}">
              <a14:hiddenFill xmlns:a14="http://schemas.microsoft.com/office/drawing/2010/main" xmlns="">
                <a:solidFill>
                  <a:srgbClr val="FFFFFF"/>
                </a:solidFill>
              </a14:hiddenFill>
            </a:ext>
          </a:extLst>
        </p:spPr>
      </p:pic>
      <p:pic>
        <p:nvPicPr>
          <p:cNvPr id="151554" name="Picture 2" descr="Screen shot 2011-09-16 at 3.10.51 PM.png"/>
          <p:cNvPicPr>
            <a:picLocks noChangeAspect="1"/>
          </p:cNvPicPr>
          <p:nvPr/>
        </p:nvPicPr>
        <p:blipFill>
          <a:blip r:embed="rId4">
            <a:extLst>
              <a:ext uri="{28A0092B-C50C-407E-A947-70E740481C1C}">
                <a14:useLocalDpi xmlns:a14="http://schemas.microsoft.com/office/drawing/2010/main" val="0"/>
              </a:ext>
            </a:extLst>
          </a:blip>
          <a:srcRect r="9"/>
          <a:stretch>
            <a:fillRect/>
          </a:stretch>
        </p:blipFill>
        <p:spPr bwMode="auto">
          <a:xfrm>
            <a:off x="3462867" y="1905000"/>
            <a:ext cx="5532967" cy="4495800"/>
          </a:xfrm>
          <a:prstGeom prst="rect">
            <a:avLst/>
          </a:prstGeom>
          <a:noFill/>
          <a:ln w="28575">
            <a:solidFill>
              <a:srgbClr val="A50021"/>
            </a:solidFill>
            <a:round/>
            <a:headEnd/>
            <a:tailEnd/>
          </a:ln>
          <a:extLst>
            <a:ext uri="{909E8E84-426E-40dd-AFC4-6F175D3DCCD1}">
              <a14:hiddenFill xmlns:a14="http://schemas.microsoft.com/office/drawing/2010/main" xmlns="">
                <a:solidFill>
                  <a:srgbClr val="FFFFFF"/>
                </a:solidFill>
              </a14:hiddenFill>
            </a:ext>
          </a:extLst>
        </p:spPr>
      </p:pic>
      <p:pic>
        <p:nvPicPr>
          <p:cNvPr id="151555" name="Picture 4" descr="Screen shot 2011-09-16 at 3.09.58 PM.png"/>
          <p:cNvPicPr>
            <a:picLocks noChangeAspect="1"/>
          </p:cNvPicPr>
          <p:nvPr/>
        </p:nvPicPr>
        <p:blipFill>
          <a:blip r:embed="rId3">
            <a:extLst>
              <a:ext uri="{28A0092B-C50C-407E-A947-70E740481C1C}">
                <a14:useLocalDpi xmlns:a14="http://schemas.microsoft.com/office/drawing/2010/main" val="0"/>
              </a:ext>
            </a:extLst>
          </a:blip>
          <a:srcRect l="33723" t="9348" b="83173"/>
          <a:stretch>
            <a:fillRect/>
          </a:stretch>
        </p:blipFill>
        <p:spPr bwMode="auto">
          <a:xfrm>
            <a:off x="3623734" y="609600"/>
            <a:ext cx="5325533" cy="914400"/>
          </a:xfrm>
          <a:prstGeom prst="rect">
            <a:avLst/>
          </a:prstGeom>
          <a:noFill/>
          <a:ln w="25400">
            <a:solidFill>
              <a:srgbClr val="618FFD"/>
            </a:solidFill>
            <a:round/>
            <a:headEnd/>
            <a:tailEnd/>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488267" y="4038601"/>
            <a:ext cx="5418667" cy="369332"/>
          </a:xfrm>
          <a:prstGeom prst="rect">
            <a:avLst/>
          </a:prstGeom>
          <a:noFill/>
          <a:ln w="28575" cap="flat" cmpd="sng" algn="ctr">
            <a:solidFill>
              <a:srgbClr val="A50021"/>
            </a:solidFill>
            <a:prstDash val="solid"/>
            <a:round/>
            <a:headEnd type="none" w="med" len="med"/>
            <a:tailEnd type="none" w="med" len="med"/>
          </a:ln>
        </p:spPr>
        <p:txBody>
          <a:bodyPr>
            <a:spAutoFit/>
          </a:bodyPr>
          <a:lstStyle/>
          <a:p>
            <a:pPr>
              <a:defRPr/>
            </a:pPr>
            <a:endParaRPr lang="en-US" dirty="0">
              <a:ln>
                <a:solidFill>
                  <a:srgbClr val="A50021"/>
                </a:solidFill>
              </a:ln>
              <a:ea typeface="+mn-ea"/>
              <a:cs typeface="+mn-cs"/>
            </a:endParaRPr>
          </a:p>
        </p:txBody>
      </p:sp>
    </p:spTree>
    <p:extLst>
      <p:ext uri="{BB962C8B-B14F-4D97-AF65-F5344CB8AC3E}">
        <p14:creationId xmlns:p14="http://schemas.microsoft.com/office/powerpoint/2010/main" val="158974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457200" y="188640"/>
            <a:ext cx="8229600" cy="1143000"/>
          </a:xfrm>
        </p:spPr>
        <p:txBody>
          <a:bodyPr/>
          <a:lstStyle/>
          <a:p>
            <a:r>
              <a:rPr lang="en-US" dirty="0">
                <a:latin typeface="Times New Roman" charset="0"/>
                <a:ea typeface="ＭＳ Ｐゴシック" charset="0"/>
                <a:cs typeface="ＭＳ Ｐゴシック" charset="0"/>
              </a:rPr>
              <a:t>Systemic Interactions</a:t>
            </a:r>
          </a:p>
        </p:txBody>
      </p:sp>
      <p:sp>
        <p:nvSpPr>
          <p:cNvPr id="4099" name="Rectangle 3"/>
          <p:cNvSpPr>
            <a:spLocks noGrp="1" noChangeArrowheads="1"/>
          </p:cNvSpPr>
          <p:nvPr>
            <p:ph type="body" idx="1"/>
          </p:nvPr>
        </p:nvSpPr>
        <p:spPr>
          <a:xfrm>
            <a:off x="304800" y="1196752"/>
            <a:ext cx="8382000" cy="5029200"/>
          </a:xfrm>
        </p:spPr>
        <p:txBody>
          <a:bodyPr/>
          <a:lstStyle/>
          <a:p>
            <a:pPr>
              <a:lnSpc>
                <a:spcPct val="90000"/>
              </a:lnSpc>
              <a:defRPr/>
            </a:pPr>
            <a:r>
              <a:rPr lang="en-US" sz="3200" dirty="0"/>
              <a:t>Medications may cause </a:t>
            </a:r>
            <a:r>
              <a:rPr lang="en-US" sz="3200" b="1" dirty="0">
                <a:solidFill>
                  <a:srgbClr val="FF6600"/>
                </a:solidFill>
              </a:rPr>
              <a:t>alteration of the pigment</a:t>
            </a:r>
          </a:p>
          <a:p>
            <a:pPr lvl="1">
              <a:lnSpc>
                <a:spcPct val="90000"/>
              </a:lnSpc>
              <a:defRPr/>
            </a:pPr>
            <a:r>
              <a:rPr lang="en-US" sz="2800" dirty="0" err="1"/>
              <a:t>Plaquenil</a:t>
            </a:r>
            <a:r>
              <a:rPr lang="en-US" sz="2800" dirty="0"/>
              <a:t> -&gt; Bull</a:t>
            </a:r>
            <a:r>
              <a:rPr lang="ja-JP" altLang="en-US" sz="2800" dirty="0">
                <a:latin typeface="Arial"/>
              </a:rPr>
              <a:t>’</a:t>
            </a:r>
            <a:r>
              <a:rPr lang="en-US" sz="2800" dirty="0"/>
              <a:t>s eye </a:t>
            </a:r>
            <a:r>
              <a:rPr lang="en-US" sz="2800" dirty="0" err="1"/>
              <a:t>maculopathy</a:t>
            </a:r>
            <a:endParaRPr lang="en-US" sz="2800" dirty="0"/>
          </a:p>
          <a:p>
            <a:pPr>
              <a:lnSpc>
                <a:spcPct val="90000"/>
              </a:lnSpc>
              <a:defRPr/>
            </a:pPr>
            <a:r>
              <a:rPr lang="en-US" sz="3200" b="1" dirty="0">
                <a:solidFill>
                  <a:schemeClr val="tx2">
                    <a:lumMod val="75000"/>
                    <a:lumOff val="25000"/>
                  </a:schemeClr>
                </a:solidFill>
              </a:rPr>
              <a:t>Pharmacologic toxicity </a:t>
            </a:r>
            <a:r>
              <a:rPr lang="en-US" sz="3200" dirty="0"/>
              <a:t>can occur leading to cell death and loss of function</a:t>
            </a:r>
          </a:p>
          <a:p>
            <a:pPr lvl="1">
              <a:lnSpc>
                <a:spcPct val="90000"/>
              </a:lnSpc>
              <a:defRPr/>
            </a:pPr>
            <a:r>
              <a:rPr lang="en-US" sz="2800" dirty="0"/>
              <a:t>Can affect the optic nerve</a:t>
            </a:r>
          </a:p>
          <a:p>
            <a:pPr>
              <a:lnSpc>
                <a:spcPct val="90000"/>
              </a:lnSpc>
              <a:defRPr/>
            </a:pPr>
            <a:r>
              <a:rPr lang="en-US" sz="3200" b="1" dirty="0">
                <a:solidFill>
                  <a:srgbClr val="0070C0"/>
                </a:solidFill>
              </a:rPr>
              <a:t>Patient variability </a:t>
            </a:r>
            <a:r>
              <a:rPr lang="en-US" sz="3200" dirty="0"/>
              <a:t>may influence and cause unexpected effects</a:t>
            </a:r>
          </a:p>
          <a:p>
            <a:pPr lvl="1">
              <a:lnSpc>
                <a:spcPct val="90000"/>
              </a:lnSpc>
              <a:defRPr/>
            </a:pPr>
            <a:r>
              <a:rPr lang="en-US" sz="2800" dirty="0"/>
              <a:t>Pharmaceutical studies provide </a:t>
            </a:r>
            <a:r>
              <a:rPr lang="en-US" sz="2800" u="sng" dirty="0">
                <a:solidFill>
                  <a:srgbClr val="005030"/>
                </a:solidFill>
              </a:rPr>
              <a:t>statistical evidence supporting appropriate dosag</a:t>
            </a:r>
            <a:r>
              <a:rPr lang="en-US" sz="2800" dirty="0">
                <a:solidFill>
                  <a:srgbClr val="005030"/>
                </a:solidFill>
              </a:rPr>
              <a:t>e </a:t>
            </a:r>
            <a:r>
              <a:rPr lang="en-US" sz="2800" dirty="0"/>
              <a:t>for meds, however individual variation can result in unexpected results</a:t>
            </a:r>
          </a:p>
        </p:txBody>
      </p:sp>
    </p:spTree>
    <p:extLst>
      <p:ext uri="{BB962C8B-B14F-4D97-AF65-F5344CB8AC3E}">
        <p14:creationId xmlns:p14="http://schemas.microsoft.com/office/powerpoint/2010/main" val="1876715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descr="SymphonyWeb809997_6.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rcRect l="32710" t="19829" r="12650" b="27464"/>
          <a:stretch/>
        </p:blipFill>
        <p:spPr bwMode="auto">
          <a:xfrm>
            <a:off x="152400" y="2564904"/>
            <a:ext cx="4377267" cy="3614737"/>
          </a:xfrm>
          <a:prstGeom prst="rect">
            <a:avLst/>
          </a:prstGeom>
          <a:noFill/>
          <a:ln w="190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32098" name="Picture 2" descr="SymphonyWeb809997_2.JPG"/>
          <p:cNvPicPr>
            <a:picLocks noChangeAspect="1"/>
          </p:cNvPicPr>
          <p:nvPr/>
        </p:nvPicPr>
        <p:blipFill>
          <a:blip r:embed="rId4">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val="0"/>
              </a:ext>
            </a:extLst>
          </a:blip>
          <a:srcRect l="7635" t="17607" r="29675" b="24557"/>
          <a:stretch>
            <a:fillRect/>
          </a:stretch>
        </p:blipFill>
        <p:spPr bwMode="auto">
          <a:xfrm>
            <a:off x="4707467" y="2801938"/>
            <a:ext cx="4267200" cy="3370262"/>
          </a:xfrm>
          <a:prstGeom prst="rect">
            <a:avLst/>
          </a:prstGeom>
          <a:noFill/>
          <a:ln w="12700">
            <a:solidFill>
              <a:srgbClr val="8000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827584" y="476672"/>
            <a:ext cx="6826283" cy="1816100"/>
          </a:xfrm>
          <a:prstGeom prst="rect">
            <a:avLst/>
          </a:prstGeom>
          <a:noFill/>
        </p:spPr>
        <p:txBody>
          <a:bodyPr wrap="square">
            <a:spAutoFit/>
          </a:bodyPr>
          <a:lstStyle/>
          <a:p>
            <a:pPr>
              <a:defRPr/>
            </a:pPr>
            <a:r>
              <a:rPr lang="en-US" sz="2800" b="1" dirty="0">
                <a:solidFill>
                  <a:srgbClr val="005030"/>
                </a:solidFill>
                <a:latin typeface="Calibri"/>
              </a:rPr>
              <a:t>65 y/o Hispanic Female</a:t>
            </a:r>
          </a:p>
          <a:p>
            <a:pPr>
              <a:defRPr/>
            </a:pPr>
            <a:r>
              <a:rPr lang="en-US" sz="2800" b="1" dirty="0">
                <a:solidFill>
                  <a:srgbClr val="005030"/>
                </a:solidFill>
                <a:latin typeface="Calibri"/>
              </a:rPr>
              <a:t>History of Metastatic Beast </a:t>
            </a:r>
            <a:r>
              <a:rPr lang="en-US" sz="2800" b="1" dirty="0" err="1">
                <a:solidFill>
                  <a:srgbClr val="005030"/>
                </a:solidFill>
                <a:latin typeface="Calibri"/>
              </a:rPr>
              <a:t>Ca</a:t>
            </a:r>
            <a:endParaRPr lang="en-US" sz="2800" b="1" dirty="0">
              <a:solidFill>
                <a:srgbClr val="005030"/>
              </a:solidFill>
              <a:latin typeface="Calibri"/>
            </a:endParaRPr>
          </a:p>
          <a:p>
            <a:pPr>
              <a:defRPr/>
            </a:pPr>
            <a:r>
              <a:rPr lang="en-US" sz="2800" b="1" dirty="0">
                <a:solidFill>
                  <a:srgbClr val="005030"/>
                </a:solidFill>
                <a:latin typeface="Calibri"/>
              </a:rPr>
              <a:t>	On Chemo:  </a:t>
            </a:r>
            <a:r>
              <a:rPr lang="en-US" sz="2800" b="1" dirty="0" err="1">
                <a:solidFill>
                  <a:srgbClr val="005030"/>
                </a:solidFill>
                <a:latin typeface="Calibri"/>
              </a:rPr>
              <a:t>Abraxane</a:t>
            </a:r>
            <a:r>
              <a:rPr lang="en-US" sz="2800" b="1" dirty="0">
                <a:solidFill>
                  <a:srgbClr val="005030"/>
                </a:solidFill>
                <a:latin typeface="Calibri"/>
              </a:rPr>
              <a:t>, </a:t>
            </a:r>
            <a:r>
              <a:rPr lang="en-US" sz="2800" b="1" dirty="0" err="1">
                <a:solidFill>
                  <a:srgbClr val="005030"/>
                </a:solidFill>
                <a:latin typeface="Calibri"/>
              </a:rPr>
              <a:t>Gemzar</a:t>
            </a:r>
            <a:endParaRPr lang="en-US" sz="2800" b="1" dirty="0">
              <a:solidFill>
                <a:srgbClr val="005030"/>
              </a:solidFill>
              <a:latin typeface="Calibri"/>
            </a:endParaRPr>
          </a:p>
          <a:p>
            <a:pPr>
              <a:defRPr/>
            </a:pPr>
            <a:r>
              <a:rPr lang="en-US" sz="2800" b="1" dirty="0">
                <a:solidFill>
                  <a:srgbClr val="005030"/>
                </a:solidFill>
                <a:latin typeface="Calibri"/>
              </a:rPr>
              <a:t>Blurred VA OU X 2 </a:t>
            </a:r>
            <a:r>
              <a:rPr lang="en-US" sz="2800" b="1" dirty="0" err="1">
                <a:solidFill>
                  <a:srgbClr val="005030"/>
                </a:solidFill>
                <a:latin typeface="Calibri"/>
              </a:rPr>
              <a:t>mo</a:t>
            </a:r>
            <a:endParaRPr lang="en-US" sz="2800" b="1" dirty="0">
              <a:solidFill>
                <a:srgbClr val="005030"/>
              </a:solidFill>
              <a:latin typeface="Calibri"/>
            </a:endParaRPr>
          </a:p>
        </p:txBody>
      </p:sp>
    </p:spTree>
    <p:extLst>
      <p:ext uri="{BB962C8B-B14F-4D97-AF65-F5344CB8AC3E}">
        <p14:creationId xmlns:p14="http://schemas.microsoft.com/office/powerpoint/2010/main" val="3362318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ymphonyWeb810004_1.JPG"/>
          <p:cNvPicPr>
            <a:picLocks noChangeAspect="1"/>
          </p:cNvPicPr>
          <p:nvPr/>
        </p:nvPicPr>
        <p:blipFill rotWithShape="1">
          <a:blip r:embed="rId2">
            <a:extLst>
              <a:ext uri="{28A0092B-C50C-407E-A947-70E740481C1C}">
                <a14:useLocalDpi xmlns:a14="http://schemas.microsoft.com/office/drawing/2010/main" val="0"/>
              </a:ext>
            </a:extLst>
          </a:blip>
          <a:srcRect l="1" r="30" b="41"/>
          <a:stretch/>
        </p:blipFill>
        <p:spPr bwMode="auto">
          <a:xfrm>
            <a:off x="76200" y="1371600"/>
            <a:ext cx="4466167" cy="5029200"/>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50" name="Picture 3" descr="SymphonyWeb810004_2.JPG"/>
          <p:cNvPicPr>
            <a:picLocks noChangeAspect="1"/>
          </p:cNvPicPr>
          <p:nvPr/>
        </p:nvPicPr>
        <p:blipFill>
          <a:blip r:embed="rId3">
            <a:extLst>
              <a:ext uri="{28A0092B-C50C-407E-A947-70E740481C1C}">
                <a14:useLocalDpi xmlns:a14="http://schemas.microsoft.com/office/drawing/2010/main" val="0"/>
              </a:ext>
            </a:extLst>
          </a:blip>
          <a:srcRect r="43"/>
          <a:stretch>
            <a:fillRect/>
          </a:stretch>
        </p:blipFill>
        <p:spPr bwMode="auto">
          <a:xfrm>
            <a:off x="4669368" y="1371600"/>
            <a:ext cx="4449233" cy="5029200"/>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Title 1"/>
          <p:cNvSpPr>
            <a:spLocks noGrp="1"/>
          </p:cNvSpPr>
          <p:nvPr>
            <p:ph type="title"/>
          </p:nvPr>
        </p:nvSpPr>
        <p:spPr>
          <a:xfrm>
            <a:off x="1388533" y="152400"/>
            <a:ext cx="6908800" cy="1143000"/>
          </a:xfrm>
        </p:spPr>
        <p:txBody>
          <a:bodyPr/>
          <a:lstStyle/>
          <a:p>
            <a:r>
              <a:rPr lang="en-US">
                <a:latin typeface="Times New Roman" charset="0"/>
                <a:ea typeface="ＭＳ Ｐゴシック" charset="0"/>
                <a:cs typeface="ＭＳ Ｐゴシック" charset="0"/>
              </a:rPr>
              <a:t>SDOCT </a:t>
            </a:r>
          </a:p>
        </p:txBody>
      </p:sp>
    </p:spTree>
    <p:extLst>
      <p:ext uri="{BB962C8B-B14F-4D97-AF65-F5344CB8AC3E}">
        <p14:creationId xmlns:p14="http://schemas.microsoft.com/office/powerpoint/2010/main" val="103439869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descr="SymphonyWeb814523_48.JPG"/>
          <p:cNvPicPr>
            <a:picLocks noChangeAspect="1"/>
          </p:cNvPicPr>
          <p:nvPr/>
        </p:nvPicPr>
        <p:blipFill>
          <a:blip r:embed="rId2">
            <a:extLst>
              <a:ext uri="{28A0092B-C50C-407E-A947-70E740481C1C}">
                <a14:useLocalDpi xmlns:a14="http://schemas.microsoft.com/office/drawing/2010/main" val="0"/>
              </a:ext>
            </a:extLst>
          </a:blip>
          <a:srcRect b="7806"/>
          <a:stretch>
            <a:fillRect/>
          </a:stretch>
        </p:blipFill>
        <p:spPr bwMode="auto">
          <a:xfrm>
            <a:off x="304800" y="1752600"/>
            <a:ext cx="4114800" cy="3794125"/>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pic>
        <p:nvPicPr>
          <p:cNvPr id="157698" name="Picture 2" descr="SymphonyWeb814523_55.JPG"/>
          <p:cNvPicPr>
            <a:picLocks noChangeAspect="1"/>
          </p:cNvPicPr>
          <p:nvPr/>
        </p:nvPicPr>
        <p:blipFill>
          <a:blip r:embed="rId3">
            <a:extLst>
              <a:ext uri="{28A0092B-C50C-407E-A947-70E740481C1C}">
                <a14:useLocalDpi xmlns:a14="http://schemas.microsoft.com/office/drawing/2010/main" val="0"/>
              </a:ext>
            </a:extLst>
          </a:blip>
          <a:srcRect b="7954"/>
          <a:stretch>
            <a:fillRect/>
          </a:stretch>
        </p:blipFill>
        <p:spPr bwMode="auto">
          <a:xfrm>
            <a:off x="4876800" y="1828801"/>
            <a:ext cx="4038600" cy="3717925"/>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sp>
        <p:nvSpPr>
          <p:cNvPr id="157699" name="Title 3"/>
          <p:cNvSpPr>
            <a:spLocks noGrp="1"/>
          </p:cNvSpPr>
          <p:nvPr>
            <p:ph type="title"/>
          </p:nvPr>
        </p:nvSpPr>
        <p:spPr>
          <a:xfrm>
            <a:off x="1456267" y="457200"/>
            <a:ext cx="6908800" cy="1143000"/>
          </a:xfrm>
        </p:spPr>
        <p:txBody>
          <a:bodyPr/>
          <a:lstStyle/>
          <a:p>
            <a:r>
              <a:rPr lang="en-US">
                <a:latin typeface="Times New Roman" charset="0"/>
                <a:ea typeface="ＭＳ Ｐゴシック" charset="0"/>
                <a:cs typeface="ＭＳ Ｐゴシック" charset="0"/>
              </a:rPr>
              <a:t>Late Fluorescein Angiogram</a:t>
            </a:r>
          </a:p>
        </p:txBody>
      </p:sp>
    </p:spTree>
    <p:extLst>
      <p:ext uri="{BB962C8B-B14F-4D97-AF65-F5344CB8AC3E}">
        <p14:creationId xmlns:p14="http://schemas.microsoft.com/office/powerpoint/2010/main" val="57324895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a:latin typeface="Times New Roman" charset="0"/>
                <a:ea typeface="ＭＳ Ｐゴシック" charset="0"/>
                <a:cs typeface="ＭＳ Ｐゴシック" charset="0"/>
              </a:rPr>
              <a:t>Impression</a:t>
            </a:r>
          </a:p>
        </p:txBody>
      </p:sp>
      <p:sp>
        <p:nvSpPr>
          <p:cNvPr id="158722" name="Content Placeholder 2"/>
          <p:cNvSpPr>
            <a:spLocks noGrp="1"/>
          </p:cNvSpPr>
          <p:nvPr>
            <p:ph idx="1"/>
          </p:nvPr>
        </p:nvSpPr>
        <p:spPr/>
        <p:txBody>
          <a:bodyPr/>
          <a:lstStyle/>
          <a:p>
            <a:r>
              <a:rPr lang="en-US">
                <a:latin typeface="Times New Roman" charset="0"/>
                <a:ea typeface="ＭＳ Ｐゴシック" charset="0"/>
                <a:cs typeface="ＭＳ Ｐゴシック" charset="0"/>
              </a:rPr>
              <a:t>Severe Non-Staining CME</a:t>
            </a:r>
          </a:p>
          <a:p>
            <a:r>
              <a:rPr lang="en-US">
                <a:latin typeface="Times New Roman" charset="0"/>
                <a:ea typeface="ＭＳ Ｐゴシック" charset="0"/>
                <a:cs typeface="ＭＳ Ｐゴシック" charset="0"/>
              </a:rPr>
              <a:t>No Pertinent Ocular History to Explain</a:t>
            </a:r>
          </a:p>
          <a:p>
            <a:r>
              <a:rPr lang="en-US">
                <a:latin typeface="Times New Roman" charset="0"/>
                <a:ea typeface="ＭＳ Ｐゴシック" charset="0"/>
                <a:cs typeface="ＭＳ Ｐゴシック" charset="0"/>
              </a:rPr>
              <a:t>Lets look at the literature:</a:t>
            </a:r>
          </a:p>
        </p:txBody>
      </p:sp>
    </p:spTree>
    <p:extLst>
      <p:ext uri="{BB962C8B-B14F-4D97-AF65-F5344CB8AC3E}">
        <p14:creationId xmlns:p14="http://schemas.microsoft.com/office/powerpoint/2010/main" val="983529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a:xfrm>
            <a:off x="1794933" y="228600"/>
            <a:ext cx="6908800" cy="1143000"/>
          </a:xfrm>
        </p:spPr>
        <p:txBody>
          <a:bodyPr/>
          <a:lstStyle/>
          <a:p>
            <a:r>
              <a:rPr lang="en-US">
                <a:latin typeface="Times New Roman" charset="0"/>
                <a:ea typeface="ＭＳ Ｐゴシック" charset="0"/>
                <a:cs typeface="ＭＳ Ｐゴシック" charset="0"/>
              </a:rPr>
              <a:t>Abraxane (Paclitaxel)</a:t>
            </a:r>
          </a:p>
        </p:txBody>
      </p:sp>
      <p:sp>
        <p:nvSpPr>
          <p:cNvPr id="159746" name="Content Placeholder 2"/>
          <p:cNvSpPr>
            <a:spLocks noGrp="1"/>
          </p:cNvSpPr>
          <p:nvPr>
            <p:ph idx="1"/>
          </p:nvPr>
        </p:nvSpPr>
        <p:spPr>
          <a:xfrm>
            <a:off x="213078" y="1476025"/>
            <a:ext cx="8490655" cy="4525962"/>
          </a:xfrm>
        </p:spPr>
        <p:txBody>
          <a:bodyPr/>
          <a:lstStyle/>
          <a:p>
            <a:r>
              <a:rPr lang="en-US" sz="2800" dirty="0">
                <a:latin typeface="Times New Roman" charset="0"/>
                <a:ea typeface="ＭＳ Ｐゴシック" charset="0"/>
                <a:cs typeface="ＭＳ Ｐゴシック" charset="0"/>
              </a:rPr>
              <a:t>Member of the “</a:t>
            </a:r>
            <a:r>
              <a:rPr lang="en-US" altLang="ja-JP" sz="2800" dirty="0" err="1">
                <a:latin typeface="Times New Roman" charset="0"/>
                <a:ea typeface="ＭＳ Ｐゴシック" charset="0"/>
                <a:cs typeface="ＭＳ Ｐゴシック" charset="0"/>
              </a:rPr>
              <a:t>taxane</a:t>
            </a:r>
            <a:r>
              <a:rPr lang="en-US" altLang="ja-JP" sz="2800" dirty="0">
                <a:latin typeface="Times New Roman" charset="0"/>
                <a:ea typeface="ＭＳ Ｐゴシック" charset="0"/>
                <a:cs typeface="ＭＳ Ｐゴシック" charset="0"/>
              </a:rPr>
              <a:t> family</a:t>
            </a:r>
            <a:r>
              <a:rPr lang="en-US" sz="2800" dirty="0">
                <a:latin typeface="Times New Roman" charset="0"/>
                <a:ea typeface="ＭＳ Ｐゴシック" charset="0"/>
                <a:cs typeface="ＭＳ Ｐゴシック" charset="0"/>
              </a:rPr>
              <a:t>”</a:t>
            </a:r>
            <a:r>
              <a:rPr lang="en-US" altLang="ja-JP" sz="2800" dirty="0">
                <a:latin typeface="Times New Roman" charset="0"/>
                <a:ea typeface="ＭＳ Ｐゴシック" charset="0"/>
                <a:cs typeface="ＭＳ Ｐゴシック" charset="0"/>
              </a:rPr>
              <a:t> of </a:t>
            </a:r>
            <a:r>
              <a:rPr lang="en-US" altLang="ja-JP" sz="2800" b="1" dirty="0">
                <a:solidFill>
                  <a:schemeClr val="accent2"/>
                </a:solidFill>
                <a:latin typeface="Times New Roman" charset="0"/>
                <a:ea typeface="ＭＳ Ｐゴシック" charset="0"/>
                <a:cs typeface="ＭＳ Ｐゴシック" charset="0"/>
              </a:rPr>
              <a:t>microtubule stabilizing agents </a:t>
            </a:r>
            <a:r>
              <a:rPr lang="en-US" altLang="ja-JP" sz="2800" dirty="0">
                <a:latin typeface="Times New Roman" charset="0"/>
                <a:ea typeface="ＭＳ Ｐゴシック" charset="0"/>
                <a:cs typeface="ＭＳ Ｐゴシック" charset="0"/>
              </a:rPr>
              <a:t>that has demonstrated clinical efficacy in multiple human malignancies</a:t>
            </a:r>
            <a:r>
              <a:rPr lang="en-US" altLang="ja-JP" sz="2800" baseline="30000" dirty="0">
                <a:latin typeface="Times New Roman" charset="0"/>
                <a:ea typeface="ＭＳ Ｐゴシック" charset="0"/>
                <a:cs typeface="ＭＳ Ｐゴシック" charset="0"/>
              </a:rPr>
              <a:t>1</a:t>
            </a:r>
          </a:p>
          <a:p>
            <a:r>
              <a:rPr lang="en-US" sz="2800" dirty="0">
                <a:latin typeface="Times New Roman" charset="0"/>
                <a:ea typeface="ＭＳ Ｐゴシック" charset="0"/>
                <a:cs typeface="ＭＳ Ｐゴシック" charset="0"/>
              </a:rPr>
              <a:t>Toxic effects to bone marrow is the predominant adverse effect</a:t>
            </a:r>
          </a:p>
          <a:p>
            <a:r>
              <a:rPr lang="en-US" sz="2800" dirty="0">
                <a:latin typeface="Times New Roman" charset="0"/>
                <a:ea typeface="ＭＳ Ｐゴシック" charset="0"/>
                <a:cs typeface="ＭＳ Ｐゴシック" charset="0"/>
              </a:rPr>
              <a:t>Ophthalmic adverse effects include: decreased vision, scintillating scotomas, and abnormal VEP’s.  </a:t>
            </a:r>
          </a:p>
          <a:p>
            <a:r>
              <a:rPr lang="en-US" sz="2800" dirty="0">
                <a:latin typeface="Times New Roman" charset="0"/>
                <a:ea typeface="ＭＳ Ｐゴシック" charset="0"/>
                <a:cs typeface="ＭＳ Ｐゴシック" charset="0"/>
              </a:rPr>
              <a:t>Non-staining CME was 1st reported in 2007 and other cases have since been reported.  </a:t>
            </a:r>
          </a:p>
          <a:p>
            <a:endParaRPr lang="en-US" sz="2800" dirty="0">
              <a:latin typeface="Times New Roman" charset="0"/>
              <a:ea typeface="ＭＳ Ｐゴシック" charset="0"/>
              <a:cs typeface="ＭＳ Ｐゴシック" charset="0"/>
            </a:endParaRPr>
          </a:p>
        </p:txBody>
      </p:sp>
      <p:sp>
        <p:nvSpPr>
          <p:cNvPr id="5" name="Rectangle 4"/>
          <p:cNvSpPr/>
          <p:nvPr/>
        </p:nvSpPr>
        <p:spPr>
          <a:xfrm>
            <a:off x="467079" y="6372225"/>
            <a:ext cx="8654344" cy="369888"/>
          </a:xfrm>
          <a:prstGeom prst="rect">
            <a:avLst/>
          </a:prstGeom>
        </p:spPr>
        <p:txBody>
          <a:bodyPr>
            <a:spAutoFit/>
          </a:bodyPr>
          <a:lstStyle/>
          <a:p>
            <a:pPr>
              <a:defRPr/>
            </a:pPr>
            <a:r>
              <a:rPr lang="en-US" sz="1800" dirty="0">
                <a:solidFill>
                  <a:srgbClr val="FFFFFF">
                    <a:lumMod val="95000"/>
                  </a:srgbClr>
                </a:solidFill>
              </a:rPr>
              <a:t>Joshi MM, Garretson BR. Paclitaxel </a:t>
            </a:r>
            <a:r>
              <a:rPr lang="en-US" sz="1800" dirty="0" err="1">
                <a:solidFill>
                  <a:srgbClr val="FFFFFF">
                    <a:lumMod val="95000"/>
                  </a:srgbClr>
                </a:solidFill>
              </a:rPr>
              <a:t>maculopathy</a:t>
            </a:r>
            <a:r>
              <a:rPr lang="en-US" sz="1800" dirty="0">
                <a:solidFill>
                  <a:srgbClr val="FFFFFF">
                    <a:lumMod val="95000"/>
                  </a:srgbClr>
                </a:solidFill>
              </a:rPr>
              <a:t>. Arch </a:t>
            </a:r>
            <a:r>
              <a:rPr lang="en-US" sz="1800" dirty="0" err="1">
                <a:solidFill>
                  <a:srgbClr val="FFFFFF">
                    <a:lumMod val="95000"/>
                  </a:srgbClr>
                </a:solidFill>
              </a:rPr>
              <a:t>Ophthalmol</a:t>
            </a:r>
            <a:r>
              <a:rPr lang="en-US" sz="1800" dirty="0">
                <a:solidFill>
                  <a:srgbClr val="FFFFFF">
                    <a:lumMod val="95000"/>
                  </a:srgbClr>
                </a:solidFill>
              </a:rPr>
              <a:t>. 2007;125:709–710. </a:t>
            </a:r>
          </a:p>
        </p:txBody>
      </p:sp>
    </p:spTree>
    <p:extLst>
      <p:ext uri="{BB962C8B-B14F-4D97-AF65-F5344CB8AC3E}">
        <p14:creationId xmlns:p14="http://schemas.microsoft.com/office/powerpoint/2010/main" val="997599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3"/>
          <p:cNvSpPr>
            <a:spLocks noGrp="1"/>
          </p:cNvSpPr>
          <p:nvPr>
            <p:ph type="title"/>
          </p:nvPr>
        </p:nvSpPr>
        <p:spPr>
          <a:xfrm>
            <a:off x="939470" y="1443842"/>
            <a:ext cx="7382933" cy="1143000"/>
          </a:xfrm>
        </p:spPr>
        <p:txBody>
          <a:bodyPr/>
          <a:lstStyle/>
          <a:p>
            <a:r>
              <a:rPr lang="en-US" dirty="0">
                <a:latin typeface="Times New Roman" charset="0"/>
                <a:ea typeface="ＭＳ Ｐゴシック" charset="0"/>
                <a:cs typeface="ＭＳ Ｐゴシック" charset="0"/>
              </a:rPr>
              <a:t>What Does Evidence Based Medicine Mean to You?</a:t>
            </a:r>
          </a:p>
        </p:txBody>
      </p:sp>
    </p:spTree>
    <p:extLst>
      <p:ext uri="{BB962C8B-B14F-4D97-AF65-F5344CB8AC3E}">
        <p14:creationId xmlns:p14="http://schemas.microsoft.com/office/powerpoint/2010/main" val="1256569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914400" y="12700"/>
            <a:ext cx="6908800" cy="1143000"/>
          </a:xfrm>
        </p:spPr>
        <p:txBody>
          <a:bodyPr/>
          <a:lstStyle/>
          <a:p>
            <a:r>
              <a:rPr lang="en-US">
                <a:latin typeface="Times New Roman" charset="0"/>
                <a:ea typeface="ＭＳ Ｐゴシック" charset="0"/>
                <a:cs typeface="ＭＳ Ｐゴシック" charset="0"/>
              </a:rPr>
              <a:t>Follow Up </a:t>
            </a:r>
          </a:p>
        </p:txBody>
      </p:sp>
      <p:sp>
        <p:nvSpPr>
          <p:cNvPr id="173058" name="Content Placeholder 2"/>
          <p:cNvSpPr>
            <a:spLocks noGrp="1"/>
          </p:cNvSpPr>
          <p:nvPr>
            <p:ph idx="1"/>
          </p:nvPr>
        </p:nvSpPr>
        <p:spPr>
          <a:xfrm>
            <a:off x="372533" y="1155700"/>
            <a:ext cx="8568267" cy="1612900"/>
          </a:xfrm>
        </p:spPr>
        <p:txBody>
          <a:bodyPr/>
          <a:lstStyle/>
          <a:p>
            <a:r>
              <a:rPr lang="en-US" sz="2800">
                <a:latin typeface="Times New Roman" charset="0"/>
                <a:ea typeface="ＭＳ Ｐゴシック" charset="0"/>
                <a:cs typeface="ＭＳ Ｐゴシック" charset="0"/>
              </a:rPr>
              <a:t>Informed oncologist and medications stopped</a:t>
            </a:r>
          </a:p>
          <a:p>
            <a:pPr lvl="1"/>
            <a:r>
              <a:rPr lang="en-US" sz="2400" dirty="0">
                <a:latin typeface="Times New Roman" charset="0"/>
                <a:ea typeface="ＭＳ Ｐゴシック" charset="0"/>
              </a:rPr>
              <a:t>Different medications started</a:t>
            </a:r>
          </a:p>
          <a:p>
            <a:r>
              <a:rPr lang="en-US" sz="2800" dirty="0">
                <a:latin typeface="Times New Roman" charset="0"/>
                <a:ea typeface="ＭＳ Ｐゴシック" charset="0"/>
                <a:cs typeface="ＭＳ Ｐゴシック" charset="0"/>
              </a:rPr>
              <a:t>CME Resolved and Vision Returned to 20/25 OU</a:t>
            </a:r>
          </a:p>
        </p:txBody>
      </p:sp>
      <p:pic>
        <p:nvPicPr>
          <p:cNvPr id="173059" name="Picture 4" descr="SymphonyWeb832570_2.JPG"/>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rcRect l="36755" t="29218" r="7021" b="12137"/>
          <a:stretch>
            <a:fillRect/>
          </a:stretch>
        </p:blipFill>
        <p:spPr bwMode="auto">
          <a:xfrm>
            <a:off x="372533" y="3047012"/>
            <a:ext cx="3332568" cy="3096467"/>
          </a:xfrm>
          <a:prstGeom prst="rect">
            <a:avLst/>
          </a:prstGeom>
          <a:noFill/>
          <a:ln w="9525">
            <a:solidFill>
              <a:srgbClr val="005030"/>
            </a:solidFill>
            <a:miter lim="800000"/>
            <a:headEnd/>
            <a:tailEnd/>
          </a:ln>
          <a:extLst>
            <a:ext uri="{909E8E84-426E-40dd-AFC4-6F175D3DCCD1}">
              <a14:hiddenFill xmlns="" xmlns:a14="http://schemas.microsoft.com/office/drawing/2010/main">
                <a:solidFill>
                  <a:srgbClr val="FFFFFF"/>
                </a:solidFill>
              </a14:hiddenFill>
            </a:ext>
          </a:extLst>
        </p:spPr>
      </p:pic>
      <p:pic>
        <p:nvPicPr>
          <p:cNvPr id="173060" name="Picture 8" descr="SymphonyWeb832570_7.JPG"/>
          <p:cNvPicPr>
            <a:picLocks noChangeAspect="1"/>
          </p:cNvPicPr>
          <p:nvPr/>
        </p:nvPicPr>
        <p:blipFill>
          <a:blip r:embed="rId5">
            <a:extLst>
              <a:ext uri="{BEBA8EAE-BF5A-486C-A8C5-ECC9F3942E4B}">
                <a14:imgProps xmlns:a14="http://schemas.microsoft.com/office/drawing/2010/main">
                  <a14:imgLayer r:embed="rId6">
                    <a14:imgEffect>
                      <a14:brightnessContrast bright="34000"/>
                    </a14:imgEffect>
                  </a14:imgLayer>
                </a14:imgProps>
              </a:ext>
              <a:ext uri="{28A0092B-C50C-407E-A947-70E740481C1C}">
                <a14:useLocalDpi xmlns:a14="http://schemas.microsoft.com/office/drawing/2010/main" val="0"/>
              </a:ext>
            </a:extLst>
          </a:blip>
          <a:srcRect l="6981" t="28825" r="25551" b="20667"/>
          <a:stretch>
            <a:fillRect/>
          </a:stretch>
        </p:blipFill>
        <p:spPr bwMode="auto">
          <a:xfrm>
            <a:off x="4048166" y="3047012"/>
            <a:ext cx="4490192" cy="2993650"/>
          </a:xfrm>
          <a:prstGeom prst="rect">
            <a:avLst/>
          </a:prstGeom>
          <a:noFill/>
          <a:ln w="9525">
            <a:solidFill>
              <a:srgbClr val="00503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91141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SymphonyWeb832568_2.JPG"/>
          <p:cNvPicPr>
            <a:picLocks noChangeAspect="1"/>
          </p:cNvPicPr>
          <p:nvPr/>
        </p:nvPicPr>
        <p:blipFill>
          <a:blip r:embed="rId2">
            <a:extLst>
              <a:ext uri="{28A0092B-C50C-407E-A947-70E740481C1C}">
                <a14:useLocalDpi xmlns:a14="http://schemas.microsoft.com/office/drawing/2010/main" val="0"/>
              </a:ext>
            </a:extLst>
          </a:blip>
          <a:srcRect l="13028" t="15994" r="4881" b="14696"/>
          <a:stretch>
            <a:fillRect/>
          </a:stretch>
        </p:blipFill>
        <p:spPr bwMode="auto">
          <a:xfrm>
            <a:off x="121833" y="925513"/>
            <a:ext cx="4233333" cy="4752975"/>
          </a:xfrm>
          <a:prstGeom prst="rect">
            <a:avLst/>
          </a:prstGeom>
          <a:noFill/>
          <a:ln w="9525">
            <a:solidFill>
              <a:srgbClr val="005030"/>
            </a:solidFill>
            <a:miter lim="800000"/>
            <a:headEnd/>
            <a:tailEnd/>
          </a:ln>
          <a:extLst>
            <a:ext uri="{909E8E84-426E-40dd-AFC4-6F175D3DCCD1}">
              <a14:hiddenFill xmlns="" xmlns:a14="http://schemas.microsoft.com/office/drawing/2010/main">
                <a:solidFill>
                  <a:srgbClr val="FFFFFF"/>
                </a:solidFill>
              </a14:hiddenFill>
            </a:ext>
          </a:extLst>
        </p:spPr>
      </p:pic>
      <p:pic>
        <p:nvPicPr>
          <p:cNvPr id="175106" name="Picture 4" descr="SymphonyWeb832568_4.JPG"/>
          <p:cNvPicPr>
            <a:picLocks noChangeAspect="1"/>
          </p:cNvPicPr>
          <p:nvPr/>
        </p:nvPicPr>
        <p:blipFill>
          <a:blip r:embed="rId3">
            <a:extLst>
              <a:ext uri="{28A0092B-C50C-407E-A947-70E740481C1C}">
                <a14:useLocalDpi xmlns:a14="http://schemas.microsoft.com/office/drawing/2010/main" val="0"/>
              </a:ext>
            </a:extLst>
          </a:blip>
          <a:srcRect l="12189" t="16945" r="5722" b="15710"/>
          <a:stretch>
            <a:fillRect/>
          </a:stretch>
        </p:blipFill>
        <p:spPr bwMode="auto">
          <a:xfrm>
            <a:off x="4509106" y="914400"/>
            <a:ext cx="4365978" cy="4764088"/>
          </a:xfrm>
          <a:prstGeom prst="rect">
            <a:avLst/>
          </a:prstGeom>
          <a:noFill/>
          <a:ln w="9525">
            <a:solidFill>
              <a:srgbClr val="00503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59043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102402" name="Content Placeholder 2"/>
          <p:cNvSpPr>
            <a:spLocks noGrp="1"/>
          </p:cNvSpPr>
          <p:nvPr>
            <p:ph idx="1"/>
          </p:nvPr>
        </p:nvSpPr>
        <p:spPr/>
        <p:txBody>
          <a:bodyPr/>
          <a:lstStyle/>
          <a:p>
            <a:r>
              <a:rPr lang="en-US" dirty="0">
                <a:latin typeface="Calibri" charset="0"/>
                <a:ea typeface="ＭＳ Ｐゴシック" charset="0"/>
                <a:cs typeface="ＭＳ Ｐゴシック" charset="0"/>
              </a:rPr>
              <a:t>What is the class of drugs used to treat </a:t>
            </a:r>
            <a:r>
              <a:rPr lang="en-US" dirty="0">
                <a:solidFill>
                  <a:srgbClr val="FF6600"/>
                </a:solidFill>
                <a:latin typeface="Calibri" charset="0"/>
                <a:ea typeface="ＭＳ Ｐゴシック" charset="0"/>
                <a:cs typeface="ＭＳ Ｐゴシック" charset="0"/>
              </a:rPr>
              <a:t>hepatitis</a:t>
            </a:r>
            <a:r>
              <a:rPr lang="en-US" dirty="0">
                <a:latin typeface="Calibri" charset="0"/>
                <a:ea typeface="ＭＳ Ｐゴシック" charset="0"/>
                <a:cs typeface="ＭＳ Ｐゴシック" charset="0"/>
              </a:rPr>
              <a:t> and </a:t>
            </a:r>
            <a:r>
              <a:rPr lang="en-US" dirty="0">
                <a:solidFill>
                  <a:srgbClr val="FF6600"/>
                </a:solidFill>
                <a:latin typeface="Calibri" charset="0"/>
                <a:ea typeface="ＭＳ Ｐゴシック" charset="0"/>
                <a:cs typeface="ＭＳ Ｐゴシック" charset="0"/>
              </a:rPr>
              <a:t>multiple sclerosis?</a:t>
            </a:r>
          </a:p>
        </p:txBody>
      </p:sp>
    </p:spTree>
    <p:extLst>
      <p:ext uri="{BB962C8B-B14F-4D97-AF65-F5344CB8AC3E}">
        <p14:creationId xmlns:p14="http://schemas.microsoft.com/office/powerpoint/2010/main" val="4204160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p:txBody>
          <a:bodyPr lIns="91440" tIns="45720" rIns="91440" bIns="45720"/>
          <a:lstStyle/>
          <a:p>
            <a:pPr eaLnBrk="1" hangingPunct="1"/>
            <a:r>
              <a:rPr lang="en-US">
                <a:latin typeface="Times New Roman" charset="0"/>
                <a:ea typeface="ＭＳ Ｐゴシック" charset="0"/>
                <a:cs typeface="ＭＳ Ｐゴシック" charset="0"/>
              </a:rPr>
              <a:t>57 y/o White Female</a:t>
            </a:r>
          </a:p>
        </p:txBody>
      </p:sp>
      <p:sp>
        <p:nvSpPr>
          <p:cNvPr id="185346" name="Rectangle 3"/>
          <p:cNvSpPr>
            <a:spLocks noGrp="1" noChangeArrowheads="1"/>
          </p:cNvSpPr>
          <p:nvPr>
            <p:ph type="body" idx="4294967295"/>
          </p:nvPr>
        </p:nvSpPr>
        <p:spPr/>
        <p:txBody>
          <a:bodyPr lIns="91440" tIns="45720" rIns="91440" bIns="45720"/>
          <a:lstStyle/>
          <a:p>
            <a:pPr eaLnBrk="1" hangingPunct="1">
              <a:lnSpc>
                <a:spcPct val="90000"/>
              </a:lnSpc>
            </a:pPr>
            <a:r>
              <a:rPr lang="en-US" sz="3400" dirty="0">
                <a:latin typeface="Times New Roman" charset="0"/>
                <a:ea typeface="ＭＳ Ｐゴシック" charset="0"/>
                <a:cs typeface="ＭＳ Ｐゴシック" charset="0"/>
              </a:rPr>
              <a:t>Presented on 2/29/08 with decreased vision, near &gt; distance</a:t>
            </a:r>
          </a:p>
          <a:p>
            <a:pPr eaLnBrk="1" hangingPunct="1">
              <a:lnSpc>
                <a:spcPct val="90000"/>
              </a:lnSpc>
            </a:pPr>
            <a:r>
              <a:rPr lang="en-US" sz="3400" dirty="0">
                <a:latin typeface="Times New Roman" charset="0"/>
                <a:ea typeface="ＭＳ Ｐゴシック" charset="0"/>
                <a:cs typeface="ＭＳ Ｐゴシック" charset="0"/>
              </a:rPr>
              <a:t>2</a:t>
            </a:r>
            <a:r>
              <a:rPr lang="en-US" sz="3400" baseline="30000" dirty="0">
                <a:latin typeface="Times New Roman" charset="0"/>
                <a:ea typeface="ＭＳ Ｐゴシック" charset="0"/>
                <a:cs typeface="ＭＳ Ｐゴシック" charset="0"/>
              </a:rPr>
              <a:t>o</a:t>
            </a:r>
            <a:r>
              <a:rPr lang="en-US" sz="3400" dirty="0">
                <a:latin typeface="Times New Roman" charset="0"/>
                <a:ea typeface="ＭＳ Ｐゴシック" charset="0"/>
                <a:cs typeface="ＭＳ Ｐゴシック" charset="0"/>
              </a:rPr>
              <a:t> CC: can my medicine affect my eyes</a:t>
            </a:r>
            <a:endParaRPr lang="en-US" sz="3400" dirty="0">
              <a:latin typeface="Times New Roman" charset="0"/>
            </a:endParaRPr>
          </a:p>
          <a:p>
            <a:pPr lvl="1" eaLnBrk="1" hangingPunct="1">
              <a:lnSpc>
                <a:spcPct val="90000"/>
              </a:lnSpc>
            </a:pPr>
            <a:r>
              <a:rPr lang="en-US" dirty="0">
                <a:latin typeface="Times New Roman" charset="0"/>
              </a:rPr>
              <a:t>Meds</a:t>
            </a:r>
          </a:p>
          <a:p>
            <a:pPr lvl="2" eaLnBrk="1" hangingPunct="1">
              <a:lnSpc>
                <a:spcPct val="90000"/>
              </a:lnSpc>
            </a:pPr>
            <a:r>
              <a:rPr lang="en-US" dirty="0" err="1">
                <a:latin typeface="Times New Roman" charset="0"/>
              </a:rPr>
              <a:t>Pegasys</a:t>
            </a:r>
            <a:endParaRPr lang="en-US" dirty="0">
              <a:latin typeface="Times New Roman" charset="0"/>
            </a:endParaRPr>
          </a:p>
          <a:p>
            <a:pPr lvl="2" eaLnBrk="1" hangingPunct="1">
              <a:lnSpc>
                <a:spcPct val="90000"/>
              </a:lnSpc>
            </a:pPr>
            <a:r>
              <a:rPr lang="en-US" dirty="0" err="1">
                <a:latin typeface="Times New Roman" charset="0"/>
              </a:rPr>
              <a:t>Copegus</a:t>
            </a:r>
            <a:endParaRPr lang="en-US" dirty="0">
              <a:latin typeface="Times New Roman" charset="0"/>
            </a:endParaRPr>
          </a:p>
          <a:p>
            <a:pPr lvl="2" eaLnBrk="1" hangingPunct="1">
              <a:lnSpc>
                <a:spcPct val="90000"/>
              </a:lnSpc>
            </a:pPr>
            <a:r>
              <a:rPr lang="en-US" dirty="0">
                <a:latin typeface="Times New Roman" charset="0"/>
              </a:rPr>
              <a:t>Visine </a:t>
            </a:r>
            <a:r>
              <a:rPr lang="en-US" dirty="0" err="1">
                <a:latin typeface="Times New Roman" charset="0"/>
              </a:rPr>
              <a:t>prn</a:t>
            </a:r>
            <a:endParaRPr lang="en-US" dirty="0">
              <a:latin typeface="Times New Roman" charset="0"/>
            </a:endParaRPr>
          </a:p>
          <a:p>
            <a:pPr marL="0" indent="0" eaLnBrk="1" hangingPunct="1">
              <a:lnSpc>
                <a:spcPct val="90000"/>
              </a:lnSpc>
              <a:buNone/>
            </a:pPr>
            <a:endParaRPr lang="en-US" sz="3400" dirty="0">
              <a:latin typeface="Times New Roman" charset="0"/>
              <a:ea typeface="ＭＳ Ｐゴシック" charset="0"/>
              <a:cs typeface="ＭＳ Ｐゴシック" charset="0"/>
            </a:endParaRPr>
          </a:p>
          <a:p>
            <a:pPr marL="0" indent="0" eaLnBrk="1" hangingPunct="1">
              <a:lnSpc>
                <a:spcPct val="90000"/>
              </a:lnSpc>
              <a:buNone/>
            </a:pPr>
            <a:r>
              <a:rPr lang="en-US" sz="3400" dirty="0">
                <a:latin typeface="Times New Roman" charset="0"/>
                <a:ea typeface="ＭＳ Ｐゴシック" charset="0"/>
                <a:cs typeface="ＭＳ Ｐゴシック" charset="0"/>
              </a:rPr>
              <a:t>LEE: 1970</a:t>
            </a:r>
            <a:r>
              <a:rPr lang="ja-JP" altLang="en-US" sz="3400" dirty="0">
                <a:latin typeface="Times New Roman" charset="0"/>
                <a:ea typeface="ＭＳ Ｐゴシック" charset="0"/>
                <a:cs typeface="ＭＳ Ｐゴシック" charset="0"/>
              </a:rPr>
              <a:t>’</a:t>
            </a:r>
            <a:r>
              <a:rPr lang="en-US" altLang="ja-JP" sz="3400" dirty="0">
                <a:latin typeface="Times New Roman" charset="0"/>
                <a:ea typeface="ＭＳ Ｐゴシック" charset="0"/>
                <a:cs typeface="ＭＳ Ｐゴシック" charset="0"/>
              </a:rPr>
              <a:t>s</a:t>
            </a:r>
          </a:p>
          <a:p>
            <a:pPr eaLnBrk="1" hangingPunct="1">
              <a:lnSpc>
                <a:spcPct val="90000"/>
              </a:lnSpc>
            </a:pPr>
            <a:endParaRPr lang="en-US" sz="3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925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1415143"/>
            <a:ext cx="7962296" cy="1143000"/>
          </a:xfrm>
        </p:spPr>
        <p:txBody>
          <a:bodyPr>
            <a:noAutofit/>
          </a:bodyPr>
          <a:lstStyle/>
          <a:p>
            <a:pPr>
              <a:defRPr/>
            </a:pPr>
            <a:r>
              <a:rPr lang="en-US" sz="3600" dirty="0"/>
              <a:t>What are your/our obligations in deciding if certain medications that a patient is taking are affecting the patients vision?</a:t>
            </a:r>
          </a:p>
        </p:txBody>
      </p:sp>
    </p:spTree>
    <p:extLst>
      <p:ext uri="{BB962C8B-B14F-4D97-AF65-F5344CB8AC3E}">
        <p14:creationId xmlns:p14="http://schemas.microsoft.com/office/powerpoint/2010/main" val="3006554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lIns="91440" tIns="45720" rIns="91440" bIns="45720"/>
          <a:lstStyle/>
          <a:p>
            <a:pPr eaLnBrk="1" hangingPunct="1"/>
            <a:r>
              <a:rPr lang="en-US" dirty="0">
                <a:latin typeface="Times New Roman" charset="0"/>
                <a:ea typeface="ＭＳ Ｐゴシック" charset="0"/>
                <a:cs typeface="ＭＳ Ｐゴシック" charset="0"/>
              </a:rPr>
              <a:t>Patient History</a:t>
            </a:r>
          </a:p>
        </p:txBody>
      </p:sp>
      <p:sp>
        <p:nvSpPr>
          <p:cNvPr id="186371" name="Rectangle 4"/>
          <p:cNvSpPr>
            <a:spLocks noGrp="1" noChangeArrowheads="1"/>
          </p:cNvSpPr>
          <p:nvPr>
            <p:ph type="body" sz="half" idx="4294967295"/>
          </p:nvPr>
        </p:nvSpPr>
        <p:spPr>
          <a:xfrm>
            <a:off x="576944" y="1563486"/>
            <a:ext cx="7566378" cy="4648200"/>
          </a:xfrm>
        </p:spPr>
        <p:txBody>
          <a:bodyPr lIns="91440" tIns="45720" rIns="91440" bIns="45720"/>
          <a:lstStyle/>
          <a:p>
            <a:pPr eaLnBrk="1" hangingPunct="1">
              <a:lnSpc>
                <a:spcPct val="90000"/>
              </a:lnSpc>
              <a:buFont typeface="Monotype Sorts" charset="0"/>
              <a:buNone/>
            </a:pPr>
            <a:r>
              <a:rPr lang="en-US" sz="2800" b="0" u="sng" dirty="0">
                <a:latin typeface="Times New Roman" charset="0"/>
                <a:ea typeface="ＭＳ Ｐゴシック" charset="0"/>
                <a:cs typeface="ＭＳ Ｐゴシック" charset="0"/>
              </a:rPr>
              <a:t>Social </a:t>
            </a:r>
            <a:r>
              <a:rPr lang="en-US" sz="2800" b="0" u="sng" dirty="0" err="1">
                <a:latin typeface="Times New Roman" charset="0"/>
                <a:ea typeface="ＭＳ Ｐゴシック" charset="0"/>
                <a:cs typeface="ＭＳ Ｐゴシック" charset="0"/>
              </a:rPr>
              <a:t>Hx</a:t>
            </a:r>
            <a:endParaRPr lang="en-US" sz="2800" b="0" u="sng" dirty="0">
              <a:latin typeface="Times New Roman" charset="0"/>
              <a:ea typeface="ＭＳ Ｐゴシック" charset="0"/>
              <a:cs typeface="ＭＳ Ｐゴシック" charset="0"/>
            </a:endParaRPr>
          </a:p>
          <a:p>
            <a:pPr algn="ctr" eaLnBrk="1" hangingPunct="1">
              <a:lnSpc>
                <a:spcPct val="90000"/>
              </a:lnSpc>
              <a:buFont typeface="Monotype Sorts" charset="0"/>
              <a:buNone/>
            </a:pPr>
            <a:endParaRPr lang="en-US" sz="1100" dirty="0">
              <a:latin typeface="Times New Roman" charset="0"/>
              <a:ea typeface="ＭＳ Ｐゴシック" charset="0"/>
              <a:cs typeface="ＭＳ Ｐゴシック" charset="0"/>
            </a:endParaRPr>
          </a:p>
          <a:p>
            <a:pPr eaLnBrk="1" hangingPunct="1">
              <a:lnSpc>
                <a:spcPct val="90000"/>
              </a:lnSpc>
            </a:pPr>
            <a:r>
              <a:rPr lang="en-US" sz="2800" dirty="0">
                <a:latin typeface="Times New Roman" charset="0"/>
                <a:ea typeface="ＭＳ Ｐゴシック" charset="0"/>
                <a:cs typeface="ＭＳ Ｐゴシック" charset="0"/>
              </a:rPr>
              <a:t>1 pack/day tobacco usage X 40 </a:t>
            </a:r>
            <a:r>
              <a:rPr lang="en-US" sz="2800" dirty="0" err="1">
                <a:latin typeface="Times New Roman" charset="0"/>
                <a:ea typeface="ＭＳ Ｐゴシック" charset="0"/>
                <a:cs typeface="ＭＳ Ｐゴシック" charset="0"/>
              </a:rPr>
              <a:t>yrs</a:t>
            </a:r>
            <a:endParaRPr lang="en-US" sz="2800" dirty="0">
              <a:latin typeface="Times New Roman" charset="0"/>
              <a:ea typeface="ＭＳ Ｐゴシック" charset="0"/>
              <a:cs typeface="ＭＳ Ｐゴシック" charset="0"/>
            </a:endParaRPr>
          </a:p>
          <a:p>
            <a:pPr eaLnBrk="1" hangingPunct="1">
              <a:lnSpc>
                <a:spcPct val="90000"/>
              </a:lnSpc>
            </a:pPr>
            <a:endParaRPr lang="en-US" sz="2800" dirty="0">
              <a:latin typeface="Times New Roman" charset="0"/>
              <a:ea typeface="ＭＳ Ｐゴシック" charset="0"/>
              <a:cs typeface="ＭＳ Ｐゴシック" charset="0"/>
            </a:endParaRPr>
          </a:p>
          <a:p>
            <a:pPr eaLnBrk="1" hangingPunct="1">
              <a:lnSpc>
                <a:spcPct val="90000"/>
              </a:lnSpc>
            </a:pPr>
            <a:r>
              <a:rPr lang="en-US" sz="2800" dirty="0">
                <a:latin typeface="Times New Roman" charset="0"/>
                <a:ea typeface="ＭＳ Ｐゴシック" charset="0"/>
                <a:cs typeface="ＭＳ Ｐゴシック" charset="0"/>
              </a:rPr>
              <a:t>20 drinks/day x 40 </a:t>
            </a:r>
            <a:r>
              <a:rPr lang="en-US" sz="2800" dirty="0" err="1">
                <a:latin typeface="Times New Roman" charset="0"/>
                <a:ea typeface="ＭＳ Ｐゴシック" charset="0"/>
                <a:cs typeface="ＭＳ Ｐゴシック" charset="0"/>
              </a:rPr>
              <a:t>yrs</a:t>
            </a:r>
            <a:r>
              <a:rPr lang="en-US" sz="2800" dirty="0">
                <a:latin typeface="Times New Roman" charset="0"/>
                <a:ea typeface="ＭＳ Ｐゴシック" charset="0"/>
                <a:cs typeface="ＭＳ Ｐゴシック" charset="0"/>
              </a:rPr>
              <a:t>, quit 2007 in AA</a:t>
            </a:r>
          </a:p>
          <a:p>
            <a:pPr eaLnBrk="1" hangingPunct="1">
              <a:lnSpc>
                <a:spcPct val="90000"/>
              </a:lnSpc>
            </a:pPr>
            <a:endParaRPr lang="en-US" sz="2800" dirty="0">
              <a:latin typeface="Times New Roman" charset="0"/>
              <a:ea typeface="ＭＳ Ｐゴシック" charset="0"/>
              <a:cs typeface="ＭＳ Ｐゴシック" charset="0"/>
            </a:endParaRPr>
          </a:p>
          <a:p>
            <a:pPr eaLnBrk="1" hangingPunct="1">
              <a:lnSpc>
                <a:spcPct val="90000"/>
              </a:lnSpc>
            </a:pPr>
            <a:r>
              <a:rPr lang="en-US" sz="2800" dirty="0">
                <a:latin typeface="Times New Roman" charset="0"/>
                <a:ea typeface="ＭＳ Ｐゴシック" charset="0"/>
                <a:cs typeface="ＭＳ Ｐゴシック" charset="0"/>
              </a:rPr>
              <a:t>IV drug usage X 10 </a:t>
            </a:r>
            <a:r>
              <a:rPr lang="en-US" sz="2800" dirty="0" err="1">
                <a:latin typeface="Times New Roman" charset="0"/>
                <a:ea typeface="ＭＳ Ｐゴシック" charset="0"/>
                <a:cs typeface="ＭＳ Ｐゴシック" charset="0"/>
              </a:rPr>
              <a:t>yrs</a:t>
            </a:r>
            <a:r>
              <a:rPr lang="en-US" sz="2800" dirty="0">
                <a:latin typeface="Times New Roman" charset="0"/>
                <a:ea typeface="ＭＳ Ｐゴシック" charset="0"/>
                <a:cs typeface="ＭＳ Ｐゴシック" charset="0"/>
              </a:rPr>
              <a:t>, quit 1970</a:t>
            </a:r>
          </a:p>
          <a:p>
            <a:pPr eaLnBrk="1" hangingPunct="1">
              <a:lnSpc>
                <a:spcPct val="90000"/>
              </a:lnSpc>
            </a:pPr>
            <a:endParaRPr lang="en-US" sz="28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6220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p:txBody>
          <a:bodyPr lIns="91440" tIns="45720" rIns="91440" bIns="45720"/>
          <a:lstStyle/>
          <a:p>
            <a:pPr eaLnBrk="1" hangingPunct="1"/>
            <a:r>
              <a:rPr lang="en-US" sz="4400">
                <a:latin typeface="Times New Roman" charset="0"/>
                <a:ea typeface="ＭＳ Ｐゴシック" charset="0"/>
                <a:cs typeface="ＭＳ Ｐゴシック" charset="0"/>
              </a:rPr>
              <a:t>Patient History</a:t>
            </a:r>
          </a:p>
        </p:txBody>
      </p:sp>
      <p:sp>
        <p:nvSpPr>
          <p:cNvPr id="9220" name="Rectangle 4"/>
          <p:cNvSpPr>
            <a:spLocks noGrp="1" noChangeArrowheads="1"/>
          </p:cNvSpPr>
          <p:nvPr>
            <p:ph type="body" sz="half" idx="4294967295"/>
          </p:nvPr>
        </p:nvSpPr>
        <p:spPr>
          <a:xfrm>
            <a:off x="372534" y="1417638"/>
            <a:ext cx="3925711" cy="4648200"/>
          </a:xfrm>
        </p:spPr>
        <p:txBody>
          <a:bodyPr lIns="91440" tIns="45720" rIns="91440" bIns="45720"/>
          <a:lstStyle/>
          <a:p>
            <a:pPr marL="0" indent="0" eaLnBrk="1" hangingPunct="1">
              <a:lnSpc>
                <a:spcPct val="80000"/>
              </a:lnSpc>
              <a:buClr>
                <a:srgbClr val="FF6600"/>
              </a:buClr>
              <a:buSzPct val="79000"/>
              <a:buNone/>
              <a:defRPr/>
            </a:pPr>
            <a:r>
              <a:rPr lang="en-US" sz="3000" b="0" u="sng" dirty="0">
                <a:solidFill>
                  <a:schemeClr val="accent1"/>
                </a:solidFill>
                <a:ea typeface="+mn-ea"/>
                <a:cs typeface="+mn-cs"/>
              </a:rPr>
              <a:t>Ocular </a:t>
            </a:r>
            <a:r>
              <a:rPr lang="en-US" sz="3000" b="0" u="sng" dirty="0" err="1">
                <a:solidFill>
                  <a:schemeClr val="accent1"/>
                </a:solidFill>
                <a:ea typeface="+mn-ea"/>
                <a:cs typeface="+mn-cs"/>
              </a:rPr>
              <a:t>Hx</a:t>
            </a:r>
            <a:r>
              <a:rPr lang="en-US" sz="3000" b="0" u="sng" dirty="0">
                <a:solidFill>
                  <a:schemeClr val="accent1"/>
                </a:solidFill>
                <a:ea typeface="+mn-ea"/>
                <a:cs typeface="+mn-cs"/>
              </a:rPr>
              <a:t> </a:t>
            </a:r>
          </a:p>
          <a:p>
            <a:pPr algn="ctr" eaLnBrk="1" hangingPunct="1">
              <a:lnSpc>
                <a:spcPct val="80000"/>
              </a:lnSpc>
              <a:buClr>
                <a:srgbClr val="FF6600"/>
              </a:buClr>
              <a:buSzPct val="79000"/>
              <a:buFont typeface="Wingdings" charset="2"/>
              <a:buChar char="Ø"/>
              <a:defRPr/>
            </a:pPr>
            <a:endParaRPr lang="en-US" sz="1900" b="0" u="sng" dirty="0">
              <a:effectLst>
                <a:outerShdw blurRad="38100" dist="38100" dir="2700000" algn="tl">
                  <a:srgbClr val="919191"/>
                </a:outerShdw>
              </a:effectLst>
              <a:ea typeface="+mn-ea"/>
              <a:cs typeface="+mn-cs"/>
            </a:endParaRPr>
          </a:p>
          <a:p>
            <a:pPr eaLnBrk="1" hangingPunct="1">
              <a:lnSpc>
                <a:spcPct val="80000"/>
              </a:lnSpc>
              <a:buClr>
                <a:srgbClr val="FF6600"/>
              </a:buClr>
              <a:buSzPct val="79000"/>
              <a:buFont typeface="Wingdings" charset="2"/>
              <a:buChar char="Ø"/>
              <a:defRPr/>
            </a:pPr>
            <a:r>
              <a:rPr lang="en-US" dirty="0">
                <a:ea typeface="+mn-ea"/>
                <a:cs typeface="+mn-cs"/>
              </a:rPr>
              <a:t>Punched in her eyes</a:t>
            </a:r>
          </a:p>
          <a:p>
            <a:pPr eaLnBrk="1" hangingPunct="1">
              <a:lnSpc>
                <a:spcPct val="80000"/>
              </a:lnSpc>
              <a:buClr>
                <a:srgbClr val="FF6600"/>
              </a:buClr>
              <a:buSzPct val="79000"/>
              <a:buFont typeface="Wingdings" charset="2"/>
              <a:buChar char="Ø"/>
              <a:defRPr/>
            </a:pPr>
            <a:endParaRPr lang="en-US" sz="1200" dirty="0">
              <a:ea typeface="+mn-ea"/>
              <a:cs typeface="+mn-cs"/>
            </a:endParaRPr>
          </a:p>
          <a:p>
            <a:pPr eaLnBrk="1" hangingPunct="1">
              <a:lnSpc>
                <a:spcPct val="80000"/>
              </a:lnSpc>
              <a:buClr>
                <a:srgbClr val="FF6600"/>
              </a:buClr>
              <a:buSzPct val="79000"/>
              <a:buFont typeface="Wingdings" charset="2"/>
              <a:buChar char="Ø"/>
              <a:defRPr/>
            </a:pPr>
            <a:r>
              <a:rPr lang="en-US" dirty="0">
                <a:ea typeface="+mn-ea"/>
                <a:cs typeface="+mn-cs"/>
              </a:rPr>
              <a:t>Penetration of tree bark into eye socket</a:t>
            </a:r>
          </a:p>
          <a:p>
            <a:pPr eaLnBrk="1" hangingPunct="1">
              <a:lnSpc>
                <a:spcPct val="80000"/>
              </a:lnSpc>
              <a:buClr>
                <a:srgbClr val="FF6600"/>
              </a:buClr>
              <a:buSzPct val="79000"/>
              <a:buFont typeface="Wingdings" charset="2"/>
              <a:buChar char="Ø"/>
              <a:defRPr/>
            </a:pPr>
            <a:endParaRPr lang="en-US" sz="1200" dirty="0">
              <a:ea typeface="+mn-ea"/>
              <a:cs typeface="+mn-cs"/>
            </a:endParaRPr>
          </a:p>
          <a:p>
            <a:pPr eaLnBrk="1" hangingPunct="1">
              <a:lnSpc>
                <a:spcPct val="80000"/>
              </a:lnSpc>
              <a:buClr>
                <a:srgbClr val="FF6600"/>
              </a:buClr>
              <a:buSzPct val="79000"/>
              <a:buFont typeface="Wingdings" charset="2"/>
              <a:buChar char="Ø"/>
              <a:defRPr/>
            </a:pPr>
            <a:r>
              <a:rPr lang="en-US" dirty="0">
                <a:ea typeface="+mn-ea"/>
                <a:cs typeface="+mn-cs"/>
              </a:rPr>
              <a:t>Metal fragments in eyes</a:t>
            </a:r>
          </a:p>
          <a:p>
            <a:pPr eaLnBrk="1" hangingPunct="1">
              <a:lnSpc>
                <a:spcPct val="80000"/>
              </a:lnSpc>
              <a:buClr>
                <a:srgbClr val="FF6600"/>
              </a:buClr>
              <a:buSzPct val="79000"/>
              <a:buFont typeface="Wingdings" charset="2"/>
              <a:buChar char="Ø"/>
              <a:defRPr/>
            </a:pPr>
            <a:endParaRPr lang="en-US" sz="1200" dirty="0">
              <a:ea typeface="+mn-ea"/>
              <a:cs typeface="+mn-cs"/>
            </a:endParaRPr>
          </a:p>
          <a:p>
            <a:pPr eaLnBrk="1" hangingPunct="1">
              <a:lnSpc>
                <a:spcPct val="80000"/>
              </a:lnSpc>
              <a:buClr>
                <a:srgbClr val="FF6600"/>
              </a:buClr>
              <a:buSzPct val="79000"/>
              <a:buFont typeface="Wingdings" charset="2"/>
              <a:buChar char="Ø"/>
              <a:defRPr/>
            </a:pPr>
            <a:r>
              <a:rPr lang="en-US" dirty="0">
                <a:ea typeface="+mn-ea"/>
                <a:cs typeface="+mn-cs"/>
              </a:rPr>
              <a:t>No glasses</a:t>
            </a:r>
            <a:r>
              <a:rPr lang="en-US" sz="2800" dirty="0">
                <a:ea typeface="+mn-ea"/>
                <a:cs typeface="+mn-cs"/>
              </a:rPr>
              <a:t> </a:t>
            </a:r>
          </a:p>
        </p:txBody>
      </p:sp>
      <p:sp>
        <p:nvSpPr>
          <p:cNvPr id="185347" name="Rectangle 5"/>
          <p:cNvSpPr>
            <a:spLocks noGrp="1" noChangeArrowheads="1"/>
          </p:cNvSpPr>
          <p:nvPr>
            <p:ph type="body" sz="half" idx="4294967295"/>
          </p:nvPr>
        </p:nvSpPr>
        <p:spPr>
          <a:xfrm>
            <a:off x="4456744" y="1495255"/>
            <a:ext cx="3925711" cy="4648200"/>
          </a:xfrm>
        </p:spPr>
        <p:txBody>
          <a:bodyPr lIns="91440" tIns="45720" rIns="91440" bIns="45720"/>
          <a:lstStyle/>
          <a:p>
            <a:pPr marL="0" indent="0" eaLnBrk="1" hangingPunct="1">
              <a:lnSpc>
                <a:spcPct val="90000"/>
              </a:lnSpc>
              <a:buClr>
                <a:schemeClr val="accent2"/>
              </a:buClr>
              <a:buNone/>
            </a:pPr>
            <a:r>
              <a:rPr lang="en-US" sz="2600" u="sng" dirty="0">
                <a:latin typeface="Times New Roman" charset="0"/>
                <a:ea typeface="ＭＳ Ｐゴシック" charset="0"/>
                <a:cs typeface="ＭＳ Ｐゴシック" charset="0"/>
              </a:rPr>
              <a:t>Medical </a:t>
            </a:r>
            <a:r>
              <a:rPr lang="en-US" sz="2600" u="sng" dirty="0" err="1">
                <a:latin typeface="Times New Roman" charset="0"/>
                <a:ea typeface="ＭＳ Ｐゴシック" charset="0"/>
                <a:cs typeface="ＭＳ Ｐゴシック" charset="0"/>
              </a:rPr>
              <a:t>Hx</a:t>
            </a:r>
            <a:endParaRPr lang="en-US" sz="2600" u="sng" dirty="0">
              <a:latin typeface="Times New Roman" charset="0"/>
              <a:ea typeface="ＭＳ Ｐゴシック" charset="0"/>
              <a:cs typeface="ＭＳ Ｐゴシック" charset="0"/>
            </a:endParaRPr>
          </a:p>
          <a:p>
            <a:pPr algn="ctr" eaLnBrk="1" hangingPunct="1">
              <a:lnSpc>
                <a:spcPct val="90000"/>
              </a:lnSpc>
              <a:buClr>
                <a:schemeClr val="accent2"/>
              </a:buClr>
              <a:buFont typeface="Wingdings" charset="2"/>
              <a:buChar char="Ø"/>
            </a:pPr>
            <a:endParaRPr lang="en-US" sz="1700" u="sng" dirty="0">
              <a:latin typeface="Times New Roman" charset="0"/>
              <a:ea typeface="ＭＳ Ｐゴシック" charset="0"/>
              <a:cs typeface="ＭＳ Ｐゴシック" charset="0"/>
            </a:endParaRPr>
          </a:p>
          <a:p>
            <a:pPr eaLnBrk="1" hangingPunct="1">
              <a:lnSpc>
                <a:spcPct val="90000"/>
              </a:lnSpc>
              <a:buClr>
                <a:schemeClr val="accent2"/>
              </a:buClr>
              <a:buFont typeface="Wingdings" charset="2"/>
              <a:buChar char="Ø"/>
            </a:pPr>
            <a:r>
              <a:rPr lang="en-US" sz="3000" dirty="0">
                <a:latin typeface="Times New Roman" charset="0"/>
                <a:ea typeface="ＭＳ Ｐゴシック" charset="0"/>
                <a:cs typeface="ＭＳ Ｐゴシック" charset="0"/>
              </a:rPr>
              <a:t>Hepatitis C (2006)</a:t>
            </a:r>
          </a:p>
          <a:p>
            <a:pPr eaLnBrk="1" hangingPunct="1">
              <a:lnSpc>
                <a:spcPct val="90000"/>
              </a:lnSpc>
              <a:buClr>
                <a:schemeClr val="accent2"/>
              </a:buClr>
              <a:buFont typeface="Wingdings" charset="2"/>
              <a:buChar char="Ø"/>
            </a:pPr>
            <a:endParaRPr lang="en-US" sz="1200" dirty="0">
              <a:latin typeface="Times New Roman" charset="0"/>
              <a:ea typeface="ＭＳ Ｐゴシック" charset="0"/>
              <a:cs typeface="ＭＳ Ｐゴシック" charset="0"/>
            </a:endParaRPr>
          </a:p>
          <a:p>
            <a:pPr eaLnBrk="1" hangingPunct="1">
              <a:lnSpc>
                <a:spcPct val="90000"/>
              </a:lnSpc>
              <a:buClr>
                <a:schemeClr val="accent2"/>
              </a:buClr>
              <a:buFont typeface="Wingdings" charset="2"/>
              <a:buChar char="Ø"/>
            </a:pPr>
            <a:r>
              <a:rPr lang="en-US" sz="3000" dirty="0">
                <a:latin typeface="Times New Roman" charset="0"/>
                <a:ea typeface="ＭＳ Ｐゴシック" charset="0"/>
                <a:cs typeface="ＭＳ Ｐゴシック" charset="0"/>
              </a:rPr>
              <a:t>ADHD</a:t>
            </a:r>
          </a:p>
          <a:p>
            <a:pPr eaLnBrk="1" hangingPunct="1">
              <a:lnSpc>
                <a:spcPct val="90000"/>
              </a:lnSpc>
              <a:buClr>
                <a:schemeClr val="accent2"/>
              </a:buClr>
              <a:buFont typeface="Wingdings" charset="2"/>
              <a:buChar char="Ø"/>
            </a:pPr>
            <a:endParaRPr lang="en-US" sz="1200" dirty="0">
              <a:latin typeface="Times New Roman" charset="0"/>
              <a:ea typeface="ＭＳ Ｐゴシック" charset="0"/>
              <a:cs typeface="ＭＳ Ｐゴシック" charset="0"/>
            </a:endParaRPr>
          </a:p>
          <a:p>
            <a:pPr eaLnBrk="1" hangingPunct="1">
              <a:lnSpc>
                <a:spcPct val="90000"/>
              </a:lnSpc>
              <a:buClr>
                <a:schemeClr val="accent2"/>
              </a:buClr>
              <a:buFont typeface="Wingdings" charset="2"/>
              <a:buChar char="Ø"/>
            </a:pPr>
            <a:r>
              <a:rPr lang="en-US" sz="3000" dirty="0">
                <a:latin typeface="Times New Roman" charset="0"/>
                <a:ea typeface="ＭＳ Ｐゴシック" charset="0"/>
                <a:cs typeface="ＭＳ Ｐゴシック" charset="0"/>
              </a:rPr>
              <a:t>MVA (2000) resulting in positional vertigo</a:t>
            </a:r>
          </a:p>
          <a:p>
            <a:pPr eaLnBrk="1" hangingPunct="1">
              <a:lnSpc>
                <a:spcPct val="90000"/>
              </a:lnSpc>
              <a:buClr>
                <a:schemeClr val="accent2"/>
              </a:buClr>
              <a:buFont typeface="Wingdings" charset="2"/>
              <a:buChar char="Ø"/>
            </a:pPr>
            <a:endParaRPr lang="en-US" sz="1200" dirty="0">
              <a:latin typeface="Times New Roman" charset="0"/>
              <a:ea typeface="ＭＳ Ｐゴシック" charset="0"/>
              <a:cs typeface="ＭＳ Ｐゴシック" charset="0"/>
            </a:endParaRPr>
          </a:p>
          <a:p>
            <a:pPr eaLnBrk="1" hangingPunct="1">
              <a:lnSpc>
                <a:spcPct val="90000"/>
              </a:lnSpc>
              <a:buClr>
                <a:schemeClr val="accent2"/>
              </a:buClr>
              <a:buFont typeface="Wingdings" charset="2"/>
              <a:buChar char="Ø"/>
            </a:pPr>
            <a:r>
              <a:rPr lang="en-US" sz="3000" dirty="0">
                <a:latin typeface="Times New Roman" charset="0"/>
                <a:ea typeface="ＭＳ Ｐゴシック" charset="0"/>
                <a:cs typeface="ＭＳ Ｐゴシック" charset="0"/>
              </a:rPr>
              <a:t>Basal cell carcinoma X 3 (arm, chest)</a:t>
            </a:r>
          </a:p>
          <a:p>
            <a:pPr eaLnBrk="1" hangingPunct="1">
              <a:lnSpc>
                <a:spcPct val="90000"/>
              </a:lnSpc>
              <a:buClr>
                <a:schemeClr val="accent2"/>
              </a:buClr>
              <a:buFont typeface="Wingdings" charset="2"/>
              <a:buChar char="Ø"/>
            </a:pPr>
            <a:endParaRPr lang="en-US" sz="1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7198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p:txBody>
          <a:bodyPr lIns="91440" tIns="45720" rIns="91440" bIns="45720"/>
          <a:lstStyle/>
          <a:p>
            <a:pPr eaLnBrk="1" hangingPunct="1"/>
            <a:r>
              <a:rPr lang="en-US">
                <a:latin typeface="Times New Roman" charset="0"/>
                <a:ea typeface="ＭＳ Ｐゴシック" charset="0"/>
                <a:cs typeface="ＭＳ Ｐゴシック" charset="0"/>
              </a:rPr>
              <a:t>Clinical Exam</a:t>
            </a:r>
          </a:p>
        </p:txBody>
      </p:sp>
      <p:sp>
        <p:nvSpPr>
          <p:cNvPr id="187394" name="Rectangle 3"/>
          <p:cNvSpPr>
            <a:spLocks noGrp="1" noChangeArrowheads="1"/>
          </p:cNvSpPr>
          <p:nvPr>
            <p:ph type="body" idx="4294967295"/>
          </p:nvPr>
        </p:nvSpPr>
        <p:spPr/>
        <p:txBody>
          <a:bodyPr lIns="91440" tIns="45720" rIns="91440" bIns="45720"/>
          <a:lstStyle/>
          <a:p>
            <a:pPr eaLnBrk="1" hangingPunct="1"/>
            <a:r>
              <a:rPr lang="en-US" sz="3400">
                <a:latin typeface="Times New Roman" charset="0"/>
                <a:ea typeface="ＭＳ Ｐゴシック" charset="0"/>
                <a:cs typeface="ＭＳ Ｐゴシック" charset="0"/>
              </a:rPr>
              <a:t>BCVA: 20/20 OD (+1.25 DS), +2.00 add</a:t>
            </a:r>
          </a:p>
          <a:p>
            <a:pPr eaLnBrk="1" hangingPunct="1">
              <a:buFont typeface="Monotype Sorts" charset="0"/>
              <a:buNone/>
            </a:pPr>
            <a:r>
              <a:rPr lang="en-US" sz="3400">
                <a:latin typeface="Times New Roman" charset="0"/>
                <a:ea typeface="ＭＳ Ｐゴシック" charset="0"/>
                <a:cs typeface="ＭＳ Ｐゴシック" charset="0"/>
              </a:rPr>
              <a:t>		     20/20 OS (+1.25 DS)</a:t>
            </a:r>
          </a:p>
          <a:p>
            <a:pPr eaLnBrk="1" hangingPunct="1"/>
            <a:r>
              <a:rPr lang="en-US" sz="3400">
                <a:latin typeface="Times New Roman" charset="0"/>
                <a:ea typeface="ＭＳ Ｐゴシック" charset="0"/>
                <a:cs typeface="ＭＳ Ｐゴシック" charset="0"/>
              </a:rPr>
              <a:t>Confrontation: FTFC OU</a:t>
            </a:r>
          </a:p>
          <a:p>
            <a:pPr eaLnBrk="1" hangingPunct="1"/>
            <a:r>
              <a:rPr lang="en-US" sz="3400">
                <a:latin typeface="Times New Roman" charset="0"/>
                <a:ea typeface="ＭＳ Ｐゴシック" charset="0"/>
                <a:cs typeface="ＭＳ Ｐゴシック" charset="0"/>
              </a:rPr>
              <a:t>EOM: full</a:t>
            </a:r>
          </a:p>
          <a:p>
            <a:pPr eaLnBrk="1" hangingPunct="1"/>
            <a:r>
              <a:rPr lang="en-US" sz="3400">
                <a:latin typeface="Times New Roman" charset="0"/>
                <a:ea typeface="ＭＳ Ｐゴシック" charset="0"/>
                <a:cs typeface="ＭＳ Ｐゴシック" charset="0"/>
              </a:rPr>
              <a:t>External: unremarkable</a:t>
            </a:r>
          </a:p>
          <a:p>
            <a:pPr eaLnBrk="1" hangingPunct="1"/>
            <a:r>
              <a:rPr lang="en-US" sz="3400">
                <a:latin typeface="Times New Roman" charset="0"/>
                <a:ea typeface="ＭＳ Ｐゴシック" charset="0"/>
                <a:cs typeface="ＭＳ Ｐゴシック" charset="0"/>
              </a:rPr>
              <a:t>Pupils: 3 mm OU, PERRL, (-) APD</a:t>
            </a:r>
          </a:p>
          <a:p>
            <a:pPr eaLnBrk="1" hangingPunct="1"/>
            <a:r>
              <a:rPr lang="en-US" sz="3400">
                <a:latin typeface="Times New Roman" charset="0"/>
                <a:ea typeface="ＭＳ Ｐゴシック" charset="0"/>
                <a:cs typeface="ＭＳ Ｐゴシック" charset="0"/>
              </a:rPr>
              <a:t>BP: 133/79 mmHg @ 3:00p</a:t>
            </a:r>
          </a:p>
          <a:p>
            <a:pPr eaLnBrk="1" hangingPunct="1"/>
            <a:endParaRPr lang="en-US" sz="3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43818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a:xfrm>
            <a:off x="1388533" y="762000"/>
            <a:ext cx="6908800" cy="1143000"/>
          </a:xfrm>
        </p:spPr>
        <p:txBody>
          <a:bodyPr lIns="91440" tIns="45720" rIns="91440" bIns="45720"/>
          <a:lstStyle/>
          <a:p>
            <a:pPr eaLnBrk="1" hangingPunct="1"/>
            <a:r>
              <a:rPr lang="en-US">
                <a:latin typeface="Times New Roman" charset="0"/>
                <a:ea typeface="ＭＳ Ｐゴシック" charset="0"/>
                <a:cs typeface="ＭＳ Ｐゴシック" charset="0"/>
              </a:rPr>
              <a:t>Fundus Photos</a:t>
            </a:r>
          </a:p>
        </p:txBody>
      </p:sp>
      <p:pic>
        <p:nvPicPr>
          <p:cNvPr id="188418" name="Picture 7" descr="225514_014"/>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7547" t="9016" r="14938" b="4433"/>
          <a:stretch>
            <a:fillRect/>
          </a:stretch>
        </p:blipFill>
        <p:spPr>
          <a:xfrm>
            <a:off x="0" y="2209800"/>
            <a:ext cx="4504267" cy="4305300"/>
          </a:xfrm>
          <a:noFill/>
          <a:ln w="12700">
            <a:solidFill>
              <a:schemeClr val="accent1"/>
            </a:solidFill>
            <a:miter lim="800000"/>
            <a:headEnd/>
            <a:tailEnd/>
          </a:ln>
        </p:spPr>
      </p:pic>
      <p:pic>
        <p:nvPicPr>
          <p:cNvPr id="188419" name="Picture 7" descr="225514_00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8913" t="6084" r="4977" b="7529"/>
          <a:stretch>
            <a:fillRect/>
          </a:stretch>
        </p:blipFill>
        <p:spPr bwMode="auto">
          <a:xfrm>
            <a:off x="4233333" y="2198689"/>
            <a:ext cx="4910667" cy="4217987"/>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96843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lIns="91440" tIns="45720" rIns="91440" bIns="45720"/>
          <a:lstStyle/>
          <a:p>
            <a:pPr eaLnBrk="1" hangingPunct="1">
              <a:defRPr/>
            </a:pPr>
            <a:endParaRPr lang="en-US">
              <a:effectLst>
                <a:outerShdw blurRad="38100" dist="38100" dir="2700000" algn="tl">
                  <a:srgbClr val="FFFFFF"/>
                </a:outerShdw>
              </a:effectLst>
              <a:ea typeface="+mj-ea"/>
              <a:cs typeface="+mj-cs"/>
            </a:endParaRPr>
          </a:p>
        </p:txBody>
      </p:sp>
      <p:pic>
        <p:nvPicPr>
          <p:cNvPr id="189442" name="Picture 7" descr="225514_014"/>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990600" y="163514"/>
            <a:ext cx="7293429" cy="6243344"/>
          </a:xfrm>
          <a:noFill/>
        </p:spPr>
      </p:pic>
    </p:spTree>
    <p:extLst>
      <p:ext uri="{BB962C8B-B14F-4D97-AF65-F5344CB8AC3E}">
        <p14:creationId xmlns:p14="http://schemas.microsoft.com/office/powerpoint/2010/main" val="1624074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7" descr="225514_00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088572" y="141514"/>
            <a:ext cx="7315200" cy="6262688"/>
          </a:xfrm>
          <a:noFill/>
        </p:spPr>
      </p:pic>
    </p:spTree>
    <p:extLst>
      <p:ext uri="{BB962C8B-B14F-4D97-AF65-F5344CB8AC3E}">
        <p14:creationId xmlns:p14="http://schemas.microsoft.com/office/powerpoint/2010/main" val="1310514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209605" y="457200"/>
            <a:ext cx="8229600" cy="1143000"/>
          </a:xfrm>
        </p:spPr>
        <p:txBody>
          <a:bodyPr/>
          <a:lstStyle/>
          <a:p>
            <a:r>
              <a:rPr lang="en-US" sz="4000" dirty="0" err="1">
                <a:latin typeface="Calibri" charset="0"/>
                <a:ea typeface="ＭＳ Ｐゴシック" charset="0"/>
                <a:cs typeface="ＭＳ Ｐゴシック" charset="0"/>
              </a:rPr>
              <a:t>Interferons</a:t>
            </a:r>
            <a:r>
              <a:rPr lang="en-US" sz="4000" dirty="0">
                <a:latin typeface="Calibri" charset="0"/>
                <a:ea typeface="ＭＳ Ｐゴシック" charset="0"/>
                <a:cs typeface="ＭＳ Ｐゴシック" charset="0"/>
              </a:rPr>
              <a:t> </a:t>
            </a:r>
            <a:br>
              <a:rPr lang="en-US" sz="4000" dirty="0">
                <a:latin typeface="Calibri" charset="0"/>
                <a:ea typeface="ＭＳ Ｐゴシック" charset="0"/>
                <a:cs typeface="ＭＳ Ｐゴシック" charset="0"/>
              </a:rPr>
            </a:br>
            <a:r>
              <a:rPr lang="en-US" sz="4000" dirty="0">
                <a:latin typeface="Calibri" charset="0"/>
                <a:ea typeface="ＭＳ Ｐゴシック" charset="0"/>
                <a:cs typeface="ＭＳ Ｐゴシック" charset="0"/>
              </a:rPr>
              <a:t>(Intron A/</a:t>
            </a:r>
            <a:r>
              <a:rPr lang="en-US" sz="4000" dirty="0" err="1">
                <a:latin typeface="Calibri" charset="0"/>
                <a:ea typeface="ＭＳ Ｐゴシック" charset="0"/>
                <a:cs typeface="ＭＳ Ｐゴシック" charset="0"/>
              </a:rPr>
              <a:t>Avonex</a:t>
            </a:r>
            <a:r>
              <a:rPr lang="en-US" sz="4000" dirty="0">
                <a:latin typeface="Calibri" charset="0"/>
                <a:ea typeface="ＭＳ Ｐゴシック" charset="0"/>
                <a:cs typeface="ＭＳ Ｐゴシック" charset="0"/>
              </a:rPr>
              <a:t>/</a:t>
            </a:r>
            <a:r>
              <a:rPr lang="en-US" sz="4000" dirty="0" err="1">
                <a:latin typeface="Calibri" charset="0"/>
                <a:ea typeface="ＭＳ Ｐゴシック" charset="0"/>
                <a:cs typeface="ＭＳ Ｐゴシック" charset="0"/>
              </a:rPr>
              <a:t>Pegasys</a:t>
            </a:r>
            <a:r>
              <a:rPr lang="en-US" sz="4000" dirty="0">
                <a:latin typeface="Calibri" charset="0"/>
                <a:ea typeface="ＭＳ Ｐゴシック" charset="0"/>
                <a:cs typeface="ＭＳ Ｐゴシック" charset="0"/>
              </a:rPr>
              <a:t>) </a:t>
            </a:r>
            <a:br>
              <a:rPr lang="en-US" sz="4000" dirty="0">
                <a:latin typeface="Calibri" charset="0"/>
                <a:ea typeface="ＭＳ Ｐゴシック" charset="0"/>
                <a:cs typeface="ＭＳ Ｐゴシック" charset="0"/>
              </a:rPr>
            </a:br>
            <a:endParaRPr lang="en-US" sz="4000" dirty="0">
              <a:latin typeface="Calibri" charset="0"/>
              <a:ea typeface="ＭＳ Ｐゴシック" charset="0"/>
              <a:cs typeface="ＭＳ Ｐゴシック" charset="0"/>
            </a:endParaRPr>
          </a:p>
        </p:txBody>
      </p:sp>
      <p:sp>
        <p:nvSpPr>
          <p:cNvPr id="103426" name="Content Placeholder 2"/>
          <p:cNvSpPr>
            <a:spLocks noGrp="1"/>
          </p:cNvSpPr>
          <p:nvPr>
            <p:ph idx="1"/>
          </p:nvPr>
        </p:nvSpPr>
        <p:spPr>
          <a:xfrm>
            <a:off x="209605" y="1600200"/>
            <a:ext cx="5077719" cy="4525963"/>
          </a:xfrm>
        </p:spPr>
        <p:txBody>
          <a:bodyPr/>
          <a:lstStyle/>
          <a:p>
            <a:r>
              <a:rPr lang="en-US" sz="2400" dirty="0" err="1">
                <a:latin typeface="Calibri" charset="0"/>
                <a:ea typeface="ＭＳ Ｐゴシック" charset="0"/>
                <a:cs typeface="ＭＳ Ｐゴシック" charset="0"/>
              </a:rPr>
              <a:t>Interferons</a:t>
            </a:r>
            <a:endParaRPr lang="en-US" sz="2400" dirty="0">
              <a:latin typeface="Calibri" charset="0"/>
              <a:ea typeface="ＭＳ Ｐゴシック" charset="0"/>
              <a:cs typeface="ＭＳ Ｐゴシック" charset="0"/>
            </a:endParaRPr>
          </a:p>
          <a:p>
            <a:pPr lvl="1"/>
            <a:r>
              <a:rPr lang="en-US" sz="1600" i="1" dirty="0">
                <a:latin typeface="Calibri" charset="0"/>
                <a:ea typeface="ＭＳ Ｐゴシック" charset="0"/>
                <a:cs typeface="ＭＳ Ｐゴシック" charset="0"/>
              </a:rPr>
              <a:t>Delayed type hypersensitivity reaction.</a:t>
            </a:r>
          </a:p>
          <a:p>
            <a:pPr lvl="1"/>
            <a:r>
              <a:rPr lang="en-US" sz="1600" i="1" dirty="0">
                <a:latin typeface="Calibri" charset="0"/>
                <a:ea typeface="ＭＳ Ｐゴシック" charset="0"/>
                <a:cs typeface="ＭＳ Ｐゴシック" charset="0"/>
              </a:rPr>
              <a:t> In many infectious and systemic diseases, the deposition of immune complexes with subsequent complement activation is a major pathogenic mechanism for the development of uveitis</a:t>
            </a:r>
            <a:endParaRPr lang="en-US" sz="1800" dirty="0">
              <a:latin typeface="Calibri" charset="0"/>
            </a:endParaRPr>
          </a:p>
          <a:p>
            <a:pPr>
              <a:buFont typeface="Arial" charset="0"/>
              <a:buNone/>
            </a:pPr>
            <a:r>
              <a:rPr lang="en-US" sz="2000" u="sng" dirty="0">
                <a:latin typeface="Calibri" charset="0"/>
                <a:ea typeface="ＭＳ Ｐゴシック" charset="0"/>
                <a:cs typeface="ＭＳ Ｐゴシック" charset="0"/>
              </a:rPr>
              <a:t>Ocular Side Effects:</a:t>
            </a:r>
          </a:p>
          <a:p>
            <a:r>
              <a:rPr lang="en-US" sz="2000" dirty="0">
                <a:latin typeface="Calibri" charset="0"/>
                <a:ea typeface="ＭＳ Ｐゴシック" charset="0"/>
                <a:cs typeface="ＭＳ Ｐゴシック" charset="0"/>
              </a:rPr>
              <a:t>Cotton wool spots </a:t>
            </a:r>
          </a:p>
          <a:p>
            <a:r>
              <a:rPr lang="en-US" sz="2000" dirty="0">
                <a:latin typeface="Calibri" charset="0"/>
                <a:ea typeface="ＭＳ Ｐゴシック" charset="0"/>
                <a:cs typeface="ＭＳ Ｐゴシック" charset="0"/>
              </a:rPr>
              <a:t>Optic neuritis </a:t>
            </a:r>
          </a:p>
          <a:p>
            <a:r>
              <a:rPr lang="en-US" sz="2000" dirty="0">
                <a:latin typeface="Calibri" charset="0"/>
                <a:ea typeface="ＭＳ Ｐゴシック" charset="0"/>
                <a:cs typeface="ＭＳ Ｐゴシック" charset="0"/>
              </a:rPr>
              <a:t>Ocular pain </a:t>
            </a:r>
          </a:p>
          <a:p>
            <a:r>
              <a:rPr lang="en-US" sz="2000" dirty="0">
                <a:latin typeface="Calibri" charset="0"/>
                <a:ea typeface="ＭＳ Ｐゴシック" charset="0"/>
                <a:cs typeface="ＭＳ Ｐゴシック" charset="0"/>
              </a:rPr>
              <a:t>Conjunctivitis </a:t>
            </a:r>
          </a:p>
          <a:p>
            <a:r>
              <a:rPr lang="en-US" sz="2000" dirty="0">
                <a:latin typeface="Calibri" charset="0"/>
                <a:ea typeface="ＭＳ Ｐゴシック" charset="0"/>
                <a:cs typeface="ＭＳ Ｐゴシック" charset="0"/>
              </a:rPr>
              <a:t>Pronounced dry eye</a:t>
            </a:r>
          </a:p>
          <a:p>
            <a:r>
              <a:rPr lang="en-US" sz="2000" dirty="0">
                <a:latin typeface="Calibri" charset="0"/>
                <a:ea typeface="ＭＳ Ｐゴシック" charset="0"/>
                <a:cs typeface="ＭＳ Ｐゴシック" charset="0"/>
              </a:rPr>
              <a:t>Dilated Eye exam prior to treatment and 2-4 weeks after treatments </a:t>
            </a:r>
          </a:p>
          <a:p>
            <a:pPr>
              <a:buFont typeface="Arial" charset="0"/>
              <a:buNone/>
            </a:pPr>
            <a:r>
              <a:rPr lang="en-US" sz="1800" dirty="0">
                <a:latin typeface="Calibri" charset="0"/>
                <a:ea typeface="ＭＳ Ｐゴシック" charset="0"/>
                <a:cs typeface="ＭＳ Ｐゴシック" charset="0"/>
              </a:rPr>
              <a:t> </a:t>
            </a:r>
          </a:p>
          <a:p>
            <a:endParaRPr lang="en-US" sz="1800" dirty="0">
              <a:latin typeface="Calibri" charset="0"/>
              <a:ea typeface="ＭＳ Ｐゴシック" charset="0"/>
              <a:cs typeface="ＭＳ Ｐゴシック" charset="0"/>
            </a:endParaRPr>
          </a:p>
        </p:txBody>
      </p:sp>
      <p:pic>
        <p:nvPicPr>
          <p:cNvPr id="1034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324" y="1600200"/>
            <a:ext cx="3543300" cy="251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54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53113"/>
            <a:ext cx="8229600" cy="1143000"/>
          </a:xfrm>
        </p:spPr>
        <p:txBody>
          <a:bodyPr/>
          <a:lstStyle/>
          <a:p>
            <a:r>
              <a:rPr lang="en-US" dirty="0"/>
              <a:t>“The vision in the upper right corner of my field of vision is missing</a:t>
            </a:r>
            <a:r>
              <a:rPr lang="is-IS" dirty="0"/>
              <a:t>…”</a:t>
            </a:r>
            <a:endParaRPr lang="en-US" dirty="0"/>
          </a:p>
        </p:txBody>
      </p:sp>
    </p:spTree>
    <p:extLst>
      <p:ext uri="{BB962C8B-B14F-4D97-AF65-F5344CB8AC3E}">
        <p14:creationId xmlns:p14="http://schemas.microsoft.com/office/powerpoint/2010/main" val="2043552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13000"/>
                    </a14:imgEffect>
                    <a14:imgEffect>
                      <a14:brightnessContrast contrast="47000"/>
                    </a14:imgEffect>
                  </a14:imgLayer>
                </a14:imgProps>
              </a:ext>
              <a:ext uri="{28A0092B-C50C-407E-A947-70E740481C1C}">
                <a14:useLocalDpi xmlns:a14="http://schemas.microsoft.com/office/drawing/2010/main" val="0"/>
              </a:ext>
            </a:extLst>
          </a:blip>
          <a:srcRect r="48854"/>
          <a:stretch/>
        </p:blipFill>
        <p:spPr>
          <a:xfrm>
            <a:off x="283395" y="1035020"/>
            <a:ext cx="5267470" cy="4426666"/>
          </a:xfrm>
          <a:prstGeom prst="rect">
            <a:avLst/>
          </a:prstGeom>
          <a:ln w="28575">
            <a:solidFill>
              <a:schemeClr val="accent1"/>
            </a:solidFill>
          </a:ln>
        </p:spPr>
      </p:pic>
      <p:sp>
        <p:nvSpPr>
          <p:cNvPr id="3" name="TextBox 2"/>
          <p:cNvSpPr txBox="1"/>
          <p:nvPr/>
        </p:nvSpPr>
        <p:spPr>
          <a:xfrm>
            <a:off x="3820895" y="430362"/>
            <a:ext cx="1678665" cy="369332"/>
          </a:xfrm>
          <a:prstGeom prst="rect">
            <a:avLst/>
          </a:prstGeom>
          <a:noFill/>
        </p:spPr>
        <p:txBody>
          <a:bodyPr wrap="none" rtlCol="0">
            <a:spAutoFit/>
          </a:bodyPr>
          <a:lstStyle/>
          <a:p>
            <a:r>
              <a:rPr lang="en-US"/>
              <a:t>December 2015</a:t>
            </a:r>
          </a:p>
        </p:txBody>
      </p:sp>
      <p:sp>
        <p:nvSpPr>
          <p:cNvPr id="4" name="TextBox 3"/>
          <p:cNvSpPr txBox="1"/>
          <p:nvPr/>
        </p:nvSpPr>
        <p:spPr>
          <a:xfrm>
            <a:off x="778476" y="430362"/>
            <a:ext cx="1189108" cy="369332"/>
          </a:xfrm>
          <a:prstGeom prst="rect">
            <a:avLst/>
          </a:prstGeom>
          <a:noFill/>
        </p:spPr>
        <p:txBody>
          <a:bodyPr wrap="none" rtlCol="0">
            <a:spAutoFit/>
          </a:bodyPr>
          <a:lstStyle/>
          <a:p>
            <a:r>
              <a:rPr lang="en-US" dirty="0"/>
              <a:t>Mr. Martin</a:t>
            </a:r>
          </a:p>
        </p:txBody>
      </p:sp>
      <p:sp>
        <p:nvSpPr>
          <p:cNvPr id="5" name="TextBox 4"/>
          <p:cNvSpPr txBox="1"/>
          <p:nvPr/>
        </p:nvSpPr>
        <p:spPr>
          <a:xfrm>
            <a:off x="5807677" y="1828800"/>
            <a:ext cx="3039762" cy="1938992"/>
          </a:xfrm>
          <a:prstGeom prst="rect">
            <a:avLst/>
          </a:prstGeom>
          <a:noFill/>
          <a:ln w="28575">
            <a:solidFill>
              <a:schemeClr val="accent1"/>
            </a:solidFill>
          </a:ln>
        </p:spPr>
        <p:txBody>
          <a:bodyPr wrap="square" rtlCol="0">
            <a:spAutoFit/>
          </a:bodyPr>
          <a:lstStyle/>
          <a:p>
            <a:r>
              <a:rPr lang="en-US" sz="2000" dirty="0"/>
              <a:t>Visual disturbance began</a:t>
            </a:r>
          </a:p>
          <a:p>
            <a:r>
              <a:rPr lang="en-US" sz="2000" dirty="0"/>
              <a:t>1 </a:t>
            </a:r>
            <a:r>
              <a:rPr lang="en-US" sz="2000" dirty="0" err="1"/>
              <a:t>mo</a:t>
            </a:r>
            <a:r>
              <a:rPr lang="en-US" sz="2000" dirty="0"/>
              <a:t> ago – paracentral scotoma RE:  “Missing spot” most noticed on faces to the patients right in his right eye</a:t>
            </a:r>
          </a:p>
        </p:txBody>
      </p:sp>
    </p:spTree>
    <p:extLst>
      <p:ext uri="{BB962C8B-B14F-4D97-AF65-F5344CB8AC3E}">
        <p14:creationId xmlns:p14="http://schemas.microsoft.com/office/powerpoint/2010/main" val="1574726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147"/>
          <a:stretch/>
        </p:blipFill>
        <p:spPr>
          <a:xfrm>
            <a:off x="409911" y="532346"/>
            <a:ext cx="7387069" cy="3829589"/>
          </a:xfrm>
          <a:prstGeom prst="rect">
            <a:avLst/>
          </a:prstGeom>
          <a:ln w="28575">
            <a:solidFill>
              <a:schemeClr val="accent1"/>
            </a:solidFill>
          </a:ln>
        </p:spPr>
      </p:pic>
    </p:spTree>
    <p:extLst>
      <p:ext uri="{BB962C8B-B14F-4D97-AF65-F5344CB8AC3E}">
        <p14:creationId xmlns:p14="http://schemas.microsoft.com/office/powerpoint/2010/main" val="99110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atin typeface="Times New Roman" charset="0"/>
                <a:ea typeface="ＭＳ Ｐゴシック" charset="0"/>
                <a:cs typeface="ＭＳ Ｐゴシック" charset="0"/>
              </a:rPr>
              <a:t>How About This One…</a:t>
            </a:r>
          </a:p>
        </p:txBody>
      </p:sp>
      <p:sp>
        <p:nvSpPr>
          <p:cNvPr id="144386" name="Content Placeholder 2"/>
          <p:cNvSpPr>
            <a:spLocks noGrp="1"/>
          </p:cNvSpPr>
          <p:nvPr>
            <p:ph idx="1"/>
          </p:nvPr>
        </p:nvSpPr>
        <p:spPr>
          <a:xfrm>
            <a:off x="336707" y="1340768"/>
            <a:ext cx="8535444" cy="4953000"/>
          </a:xfrm>
        </p:spPr>
        <p:txBody>
          <a:bodyPr>
            <a:normAutofit lnSpcReduction="10000"/>
          </a:bodyPr>
          <a:lstStyle/>
          <a:p>
            <a:pPr>
              <a:defRPr/>
            </a:pPr>
            <a:r>
              <a:rPr lang="en-US" dirty="0">
                <a:latin typeface="Times New Roman" charset="0"/>
                <a:ea typeface="ＭＳ Ｐゴシック" charset="0"/>
                <a:cs typeface="ＭＳ Ｐゴシック" charset="0"/>
              </a:rPr>
              <a:t>37 y/o Hispanic female presented with a recent onset of blurred vision OU </a:t>
            </a:r>
            <a:r>
              <a:rPr lang="en-US" b="1" dirty="0">
                <a:solidFill>
                  <a:srgbClr val="FF6600"/>
                </a:solidFill>
                <a:latin typeface="Times New Roman" charset="0"/>
                <a:ea typeface="ＭＳ Ｐゴシック" charset="0"/>
                <a:cs typeface="ＭＳ Ｐゴシック" charset="0"/>
              </a:rPr>
              <a:t>X 1 </a:t>
            </a:r>
            <a:r>
              <a:rPr lang="en-US" b="1" dirty="0" err="1">
                <a:solidFill>
                  <a:srgbClr val="FF6600"/>
                </a:solidFill>
                <a:latin typeface="Times New Roman" charset="0"/>
                <a:ea typeface="ＭＳ Ｐゴシック" charset="0"/>
                <a:cs typeface="ＭＳ Ｐゴシック" charset="0"/>
              </a:rPr>
              <a:t>mo</a:t>
            </a:r>
            <a:r>
              <a:rPr lang="en-US" b="1" dirty="0">
                <a:solidFill>
                  <a:srgbClr val="FF6600"/>
                </a:solidFill>
                <a:latin typeface="Times New Roman" charset="0"/>
                <a:ea typeface="ＭＳ Ｐゴシック" charset="0"/>
                <a:cs typeface="ＭＳ Ｐゴシック" charset="0"/>
              </a:rPr>
              <a:t> </a:t>
            </a:r>
            <a:r>
              <a:rPr lang="en-US" u="sng" dirty="0">
                <a:solidFill>
                  <a:srgbClr val="005030"/>
                </a:solidFill>
                <a:latin typeface="Times New Roman" charset="0"/>
                <a:ea typeface="ＭＳ Ｐゴシック" charset="0"/>
                <a:cs typeface="ＭＳ Ｐゴシック" charset="0"/>
              </a:rPr>
              <a:t>– 3 episodes</a:t>
            </a:r>
          </a:p>
          <a:p>
            <a:pPr>
              <a:defRPr/>
            </a:pPr>
            <a:r>
              <a:rPr lang="en-US" dirty="0">
                <a:latin typeface="Times New Roman" charset="0"/>
                <a:ea typeface="ＭＳ Ｐゴシック" charset="0"/>
                <a:cs typeface="ＭＳ Ｐゴシック" charset="0"/>
              </a:rPr>
              <a:t>Currently taking Rifampin, Ethambutol, Clarithromycin </a:t>
            </a:r>
            <a:r>
              <a:rPr lang="en-US" b="1" dirty="0">
                <a:solidFill>
                  <a:srgbClr val="FF6600"/>
                </a:solidFill>
                <a:latin typeface="Times New Roman" charset="0"/>
                <a:ea typeface="ＭＳ Ｐゴシック" charset="0"/>
                <a:cs typeface="ＭＳ Ｐゴシック" charset="0"/>
              </a:rPr>
              <a:t>5 </a:t>
            </a:r>
            <a:r>
              <a:rPr lang="en-US" b="1" dirty="0" err="1">
                <a:solidFill>
                  <a:srgbClr val="FF6600"/>
                </a:solidFill>
                <a:latin typeface="Times New Roman" charset="0"/>
                <a:ea typeface="ＭＳ Ｐゴシック" charset="0"/>
                <a:cs typeface="ＭＳ Ｐゴシック" charset="0"/>
              </a:rPr>
              <a:t>mo</a:t>
            </a:r>
            <a:r>
              <a:rPr lang="en-US" b="1" dirty="0">
                <a:solidFill>
                  <a:srgbClr val="FF6600"/>
                </a:solidFill>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prior for MAC </a:t>
            </a:r>
            <a:r>
              <a:rPr lang="en-US" dirty="0">
                <a:latin typeface="Times New Roman" charset="0"/>
              </a:rPr>
              <a:t>(</a:t>
            </a:r>
            <a:r>
              <a:rPr lang="en-US" dirty="0" err="1">
                <a:latin typeface="Times New Roman" charset="0"/>
              </a:rPr>
              <a:t>Mycoacterium</a:t>
            </a:r>
            <a:r>
              <a:rPr lang="en-US" dirty="0">
                <a:latin typeface="Times New Roman" charset="0"/>
              </a:rPr>
              <a:t> </a:t>
            </a:r>
            <a:r>
              <a:rPr lang="en-US" dirty="0" err="1">
                <a:latin typeface="Times New Roman" charset="0"/>
              </a:rPr>
              <a:t>avium</a:t>
            </a:r>
            <a:r>
              <a:rPr lang="en-US" dirty="0">
                <a:latin typeface="Times New Roman" charset="0"/>
              </a:rPr>
              <a:t> complex)</a:t>
            </a:r>
            <a:endParaRPr lang="en-US" dirty="0">
              <a:latin typeface="Times New Roman" charset="0"/>
              <a:ea typeface="ＭＳ Ｐゴシック" charset="0"/>
              <a:cs typeface="ＭＳ Ｐゴシック" charset="0"/>
            </a:endParaRPr>
          </a:p>
          <a:p>
            <a:pPr lvl="1">
              <a:defRPr/>
            </a:pPr>
            <a:r>
              <a:rPr lang="en-US" b="1" dirty="0">
                <a:solidFill>
                  <a:srgbClr val="0070C0"/>
                </a:solidFill>
                <a:latin typeface="Times New Roman" charset="0"/>
                <a:ea typeface="ＭＳ Ｐゴシック" charset="0"/>
                <a:cs typeface="ＭＳ Ｐゴシック" charset="0"/>
              </a:rPr>
              <a:t>PCP recommended eye exam when starting meds</a:t>
            </a:r>
          </a:p>
          <a:p>
            <a:pPr>
              <a:defRPr/>
            </a:pPr>
            <a:r>
              <a:rPr lang="en-US" dirty="0">
                <a:latin typeface="Times New Roman" charset="0"/>
                <a:ea typeface="ＭＳ Ｐゴシック" charset="0"/>
                <a:cs typeface="ＭＳ Ｐゴシック" charset="0"/>
              </a:rPr>
              <a:t>VA:  20/20 RE;  20/25 – corrects to 20/20 LE</a:t>
            </a:r>
          </a:p>
          <a:p>
            <a:pPr lvl="1">
              <a:defRPr/>
            </a:pPr>
            <a:r>
              <a:rPr lang="en-US" dirty="0">
                <a:latin typeface="Times New Roman" charset="0"/>
                <a:ea typeface="ＭＳ Ｐゴシック" charset="0"/>
                <a:cs typeface="ＭＳ Ｐゴシック" charset="0"/>
              </a:rPr>
              <a:t>Very low hyperopic correction (+0.25)</a:t>
            </a:r>
          </a:p>
          <a:p>
            <a:pPr>
              <a:defRPr/>
            </a:pPr>
            <a:r>
              <a:rPr lang="en-US" dirty="0">
                <a:latin typeface="Times New Roman" charset="0"/>
                <a:ea typeface="ＭＳ Ｐゴシック" charset="0"/>
                <a:cs typeface="ＭＳ Ｐゴシック" charset="0"/>
              </a:rPr>
              <a:t>CVF:  FTFC OU,  Pupils:  Normal</a:t>
            </a:r>
          </a:p>
          <a:p>
            <a:pPr>
              <a:defRPr/>
            </a:pPr>
            <a:r>
              <a:rPr lang="en-US" dirty="0">
                <a:latin typeface="Times New Roman" charset="0"/>
                <a:ea typeface="ＭＳ Ｐゴシック" charset="0"/>
                <a:cs typeface="ＭＳ Ｐゴシック" charset="0"/>
              </a:rPr>
              <a:t>Normal fundus exam</a:t>
            </a:r>
          </a:p>
        </p:txBody>
      </p:sp>
    </p:spTree>
    <p:extLst>
      <p:ext uri="{BB962C8B-B14F-4D97-AF65-F5344CB8AC3E}">
        <p14:creationId xmlns:p14="http://schemas.microsoft.com/office/powerpoint/2010/main" val="32562357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993" t="6913" r="3655" b="12043"/>
          <a:stretch/>
        </p:blipFill>
        <p:spPr>
          <a:xfrm>
            <a:off x="4683210" y="916706"/>
            <a:ext cx="4297422" cy="5051608"/>
          </a:xfrm>
          <a:prstGeom prst="rect">
            <a:avLst/>
          </a:prstGeom>
          <a:ln w="28575">
            <a:solidFill>
              <a:schemeClr val="tx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12" t="6847" r="5898" b="11712"/>
          <a:stretch/>
        </p:blipFill>
        <p:spPr>
          <a:xfrm>
            <a:off x="222423" y="916706"/>
            <a:ext cx="4151870" cy="5051608"/>
          </a:xfrm>
          <a:prstGeom prst="rect">
            <a:avLst/>
          </a:prstGeom>
          <a:ln w="28575">
            <a:solidFill>
              <a:schemeClr val="accent1"/>
            </a:solidFill>
          </a:ln>
        </p:spPr>
      </p:pic>
      <p:sp>
        <p:nvSpPr>
          <p:cNvPr id="3" name="TextBox 2"/>
          <p:cNvSpPr txBox="1"/>
          <p:nvPr/>
        </p:nvSpPr>
        <p:spPr>
          <a:xfrm>
            <a:off x="568411" y="345989"/>
            <a:ext cx="1300356" cy="369332"/>
          </a:xfrm>
          <a:prstGeom prst="rect">
            <a:avLst/>
          </a:prstGeom>
          <a:noFill/>
        </p:spPr>
        <p:txBody>
          <a:bodyPr wrap="none" rtlCol="0">
            <a:spAutoFit/>
          </a:bodyPr>
          <a:lstStyle/>
          <a:p>
            <a:r>
              <a:rPr lang="en-US"/>
              <a:t>12/14/2015</a:t>
            </a:r>
          </a:p>
        </p:txBody>
      </p:sp>
    </p:spTree>
    <p:extLst>
      <p:ext uri="{BB962C8B-B14F-4D97-AF65-F5344CB8AC3E}">
        <p14:creationId xmlns:p14="http://schemas.microsoft.com/office/powerpoint/2010/main" val="10121628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9" y="1223318"/>
            <a:ext cx="5061194" cy="43248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390" y="1841157"/>
            <a:ext cx="3832043" cy="3274539"/>
          </a:xfrm>
          <a:prstGeom prst="rect">
            <a:avLst/>
          </a:prstGeom>
        </p:spPr>
      </p:pic>
    </p:spTree>
    <p:extLst>
      <p:ext uri="{BB962C8B-B14F-4D97-AF65-F5344CB8AC3E}">
        <p14:creationId xmlns:p14="http://schemas.microsoft.com/office/powerpoint/2010/main" val="887378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768"/>
          <a:stretch/>
        </p:blipFill>
        <p:spPr>
          <a:xfrm>
            <a:off x="213851" y="1060043"/>
            <a:ext cx="8705196" cy="3684952"/>
          </a:xfrm>
          <a:prstGeom prst="rect">
            <a:avLst/>
          </a:prstGeom>
          <a:ln w="28575">
            <a:solidFill>
              <a:schemeClr val="accent1"/>
            </a:solidFill>
          </a:ln>
        </p:spPr>
      </p:pic>
    </p:spTree>
    <p:extLst>
      <p:ext uri="{BB962C8B-B14F-4D97-AF65-F5344CB8AC3E}">
        <p14:creationId xmlns:p14="http://schemas.microsoft.com/office/powerpoint/2010/main" val="251581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887428"/>
            <a:ext cx="8472509" cy="3903406"/>
          </a:xfrm>
          <a:prstGeom prst="rect">
            <a:avLst/>
          </a:prstGeom>
        </p:spPr>
      </p:pic>
      <p:sp>
        <p:nvSpPr>
          <p:cNvPr id="2" name="Rectangle 1"/>
          <p:cNvSpPr/>
          <p:nvPr/>
        </p:nvSpPr>
        <p:spPr>
          <a:xfrm>
            <a:off x="815546" y="1804086"/>
            <a:ext cx="1606378" cy="23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69211" y="4065373"/>
            <a:ext cx="1248032" cy="259492"/>
          </a:xfrm>
          <a:prstGeom prst="rect">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382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45" t="3240" r="15415"/>
          <a:stretch/>
        </p:blipFill>
        <p:spPr>
          <a:xfrm>
            <a:off x="143407" y="1710813"/>
            <a:ext cx="8673371" cy="2310581"/>
          </a:xfrm>
          <a:prstGeom prst="rect">
            <a:avLst/>
          </a:prstGeom>
          <a:ln w="28575">
            <a:solidFill>
              <a:schemeClr val="accent1"/>
            </a:solidFill>
          </a:ln>
        </p:spPr>
      </p:pic>
      <p:sp>
        <p:nvSpPr>
          <p:cNvPr id="2" name="TextBox 1"/>
          <p:cNvSpPr txBox="1"/>
          <p:nvPr/>
        </p:nvSpPr>
        <p:spPr>
          <a:xfrm>
            <a:off x="2635045" y="1022555"/>
            <a:ext cx="2646558" cy="369332"/>
          </a:xfrm>
          <a:prstGeom prst="rect">
            <a:avLst/>
          </a:prstGeom>
          <a:noFill/>
        </p:spPr>
        <p:txBody>
          <a:bodyPr wrap="none" rtlCol="0">
            <a:spAutoFit/>
          </a:bodyPr>
          <a:lstStyle/>
          <a:p>
            <a:r>
              <a:rPr lang="en-US" dirty="0"/>
              <a:t>Reviewing Medical Record</a:t>
            </a:r>
          </a:p>
        </p:txBody>
      </p:sp>
    </p:spTree>
    <p:extLst>
      <p:ext uri="{BB962C8B-B14F-4D97-AF65-F5344CB8AC3E}">
        <p14:creationId xmlns:p14="http://schemas.microsoft.com/office/powerpoint/2010/main" val="1657814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 r="2776"/>
          <a:stretch/>
        </p:blipFill>
        <p:spPr>
          <a:xfrm>
            <a:off x="131254" y="408219"/>
            <a:ext cx="5256292" cy="3715949"/>
          </a:xfrm>
          <a:prstGeom prst="rect">
            <a:avLst/>
          </a:prstGeom>
          <a:ln w="28575">
            <a:solidFill>
              <a:schemeClr val="accent1"/>
            </a:solidFill>
          </a:ln>
        </p:spPr>
      </p:pic>
      <p:sp>
        <p:nvSpPr>
          <p:cNvPr id="2" name="TextBox 1"/>
          <p:cNvSpPr txBox="1"/>
          <p:nvPr/>
        </p:nvSpPr>
        <p:spPr>
          <a:xfrm>
            <a:off x="1079688" y="395863"/>
            <a:ext cx="1366080" cy="369332"/>
          </a:xfrm>
          <a:prstGeom prst="rect">
            <a:avLst/>
          </a:prstGeom>
          <a:noFill/>
        </p:spPr>
        <p:txBody>
          <a:bodyPr wrap="none" rtlCol="0">
            <a:spAutoFit/>
          </a:bodyPr>
          <a:lstStyle/>
          <a:p>
            <a:r>
              <a:rPr lang="en-US" dirty="0"/>
              <a:t>June 6, 2016</a:t>
            </a:r>
          </a:p>
        </p:txBody>
      </p:sp>
      <p:sp>
        <p:nvSpPr>
          <p:cNvPr id="4" name="TextBox 3"/>
          <p:cNvSpPr txBox="1"/>
          <p:nvPr/>
        </p:nvSpPr>
        <p:spPr>
          <a:xfrm>
            <a:off x="6759146" y="1890584"/>
            <a:ext cx="1628972" cy="646331"/>
          </a:xfrm>
          <a:prstGeom prst="rect">
            <a:avLst/>
          </a:prstGeom>
          <a:noFill/>
        </p:spPr>
        <p:txBody>
          <a:bodyPr wrap="none" rtlCol="0">
            <a:spAutoFit/>
          </a:bodyPr>
          <a:lstStyle/>
          <a:p>
            <a:r>
              <a:rPr lang="en-US" dirty="0"/>
              <a:t>VA:  20/20 OU</a:t>
            </a:r>
          </a:p>
          <a:p>
            <a:r>
              <a:rPr lang="en-US" dirty="0"/>
              <a:t>Pupils:  No APD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65" t="68337" r="2776" b="20247"/>
          <a:stretch/>
        </p:blipFill>
        <p:spPr>
          <a:xfrm>
            <a:off x="864973" y="4534919"/>
            <a:ext cx="7842599" cy="654919"/>
          </a:xfrm>
          <a:prstGeom prst="rect">
            <a:avLst/>
          </a:prstGeom>
          <a:ln w="28575">
            <a:solidFill>
              <a:schemeClr val="accent1"/>
            </a:solidFill>
          </a:ln>
        </p:spPr>
      </p:pic>
    </p:spTree>
    <p:extLst>
      <p:ext uri="{BB962C8B-B14F-4D97-AF65-F5344CB8AC3E}">
        <p14:creationId xmlns:p14="http://schemas.microsoft.com/office/powerpoint/2010/main" val="883469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841" t="7323" r="6108" b="11899"/>
          <a:stretch/>
        </p:blipFill>
        <p:spPr>
          <a:xfrm>
            <a:off x="160639" y="717898"/>
            <a:ext cx="4151870" cy="4934715"/>
          </a:xfrm>
          <a:prstGeom prst="rect">
            <a:avLst/>
          </a:prstGeom>
          <a:ln w="28575">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51" t="7335" r="5835" b="12470"/>
          <a:stretch/>
        </p:blipFill>
        <p:spPr>
          <a:xfrm>
            <a:off x="4646141" y="703262"/>
            <a:ext cx="4164698" cy="4949351"/>
          </a:xfrm>
          <a:prstGeom prst="rect">
            <a:avLst/>
          </a:prstGeom>
          <a:ln w="28575">
            <a:solidFill>
              <a:schemeClr val="accent1"/>
            </a:solidFill>
          </a:ln>
        </p:spPr>
      </p:pic>
    </p:spTree>
    <p:extLst>
      <p:ext uri="{BB962C8B-B14F-4D97-AF65-F5344CB8AC3E}">
        <p14:creationId xmlns:p14="http://schemas.microsoft.com/office/powerpoint/2010/main" val="913625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695" t="7387" r="4584" b="37657"/>
          <a:stretch/>
        </p:blipFill>
        <p:spPr>
          <a:xfrm>
            <a:off x="4633782" y="1729946"/>
            <a:ext cx="4522575" cy="3629961"/>
          </a:xfrm>
          <a:prstGeom prst="rect">
            <a:avLst/>
          </a:prstGeom>
          <a:ln w="28575">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28" t="7568" r="8165" b="40179"/>
          <a:stretch/>
        </p:blipFill>
        <p:spPr>
          <a:xfrm>
            <a:off x="24714" y="1729946"/>
            <a:ext cx="4436076" cy="3583459"/>
          </a:xfrm>
          <a:prstGeom prst="rect">
            <a:avLst/>
          </a:prstGeom>
          <a:ln w="28575">
            <a:solidFill>
              <a:schemeClr val="tx1"/>
            </a:solidFill>
          </a:ln>
        </p:spPr>
      </p:pic>
    </p:spTree>
    <p:extLst>
      <p:ext uri="{BB962C8B-B14F-4D97-AF65-F5344CB8AC3E}">
        <p14:creationId xmlns:p14="http://schemas.microsoft.com/office/powerpoint/2010/main" val="367129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9013"/>
          <a:stretch/>
        </p:blipFill>
        <p:spPr>
          <a:xfrm>
            <a:off x="145729" y="1427510"/>
            <a:ext cx="8695288" cy="3569802"/>
          </a:xfrm>
          <a:prstGeom prst="rect">
            <a:avLst/>
          </a:prstGeom>
          <a:ln w="38100">
            <a:solidFill>
              <a:schemeClr val="accent1">
                <a:lumMod val="90000"/>
                <a:lumOff val="10000"/>
              </a:schemeClr>
            </a:solidFill>
          </a:ln>
        </p:spPr>
      </p:pic>
      <p:sp>
        <p:nvSpPr>
          <p:cNvPr id="3" name="TextBox 2"/>
          <p:cNvSpPr txBox="1"/>
          <p:nvPr/>
        </p:nvSpPr>
        <p:spPr>
          <a:xfrm>
            <a:off x="1504335" y="717755"/>
            <a:ext cx="1366080" cy="369332"/>
          </a:xfrm>
          <a:prstGeom prst="rect">
            <a:avLst/>
          </a:prstGeom>
          <a:noFill/>
        </p:spPr>
        <p:txBody>
          <a:bodyPr wrap="none" rtlCol="0">
            <a:spAutoFit/>
          </a:bodyPr>
          <a:lstStyle/>
          <a:p>
            <a:r>
              <a:rPr lang="en-US" dirty="0"/>
              <a:t>June 6, 2016</a:t>
            </a:r>
          </a:p>
        </p:txBody>
      </p:sp>
    </p:spTree>
    <p:extLst>
      <p:ext uri="{BB962C8B-B14F-4D97-AF65-F5344CB8AC3E}">
        <p14:creationId xmlns:p14="http://schemas.microsoft.com/office/powerpoint/2010/main" val="456332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85" y="297542"/>
            <a:ext cx="5923103" cy="5817333"/>
          </a:xfrm>
          <a:prstGeom prst="rect">
            <a:avLst/>
          </a:prstGeom>
        </p:spPr>
      </p:pic>
    </p:spTree>
    <p:extLst>
      <p:ext uri="{BB962C8B-B14F-4D97-AF65-F5344CB8AC3E}">
        <p14:creationId xmlns:p14="http://schemas.microsoft.com/office/powerpoint/2010/main" val="94790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atin typeface="Times New Roman" charset="0"/>
                <a:ea typeface="ＭＳ Ｐゴシック" charset="0"/>
                <a:cs typeface="ＭＳ Ｐゴシック" charset="0"/>
              </a:rPr>
              <a:t>37 y/o Hispanic Female</a:t>
            </a:r>
          </a:p>
        </p:txBody>
      </p:sp>
      <p:sp>
        <p:nvSpPr>
          <p:cNvPr id="145410" name="Content Placeholder 2"/>
          <p:cNvSpPr>
            <a:spLocks noGrp="1"/>
          </p:cNvSpPr>
          <p:nvPr>
            <p:ph idx="1"/>
          </p:nvPr>
        </p:nvSpPr>
        <p:spPr/>
        <p:txBody>
          <a:bodyPr/>
          <a:lstStyle/>
          <a:p>
            <a:pPr>
              <a:defRPr/>
            </a:pPr>
            <a:r>
              <a:rPr lang="en-US" dirty="0">
                <a:latin typeface="Times New Roman" charset="0"/>
                <a:ea typeface="ＭＳ Ｐゴシック" charset="0"/>
                <a:cs typeface="ＭＳ Ｐゴシック" charset="0"/>
              </a:rPr>
              <a:t>OD recommends patient get glasses</a:t>
            </a:r>
          </a:p>
          <a:p>
            <a:pPr marL="0" indent="0">
              <a:buFont typeface="Monotype Sorts" charset="0"/>
              <a:buNone/>
              <a:defRPr/>
            </a:pPr>
            <a:endParaRPr lang="en-US" dirty="0">
              <a:latin typeface="Times New Roman" charset="0"/>
              <a:ea typeface="ＭＳ Ｐゴシック" charset="0"/>
              <a:cs typeface="ＭＳ Ｐゴシック" charset="0"/>
            </a:endParaRPr>
          </a:p>
          <a:p>
            <a:pPr marL="0" indent="0">
              <a:buFont typeface="Monotype Sorts" charset="0"/>
              <a:buNone/>
              <a:defRPr/>
            </a:pPr>
            <a:r>
              <a:rPr lang="en-US" dirty="0">
                <a:latin typeface="Times New Roman" charset="0"/>
                <a:ea typeface="ＭＳ Ｐゴシック" charset="0"/>
                <a:cs typeface="ＭＳ Ｐゴシック" charset="0"/>
              </a:rPr>
              <a:t>“Present meds do not document any visual problems.”</a:t>
            </a:r>
          </a:p>
          <a:p>
            <a:pPr marL="0" indent="0">
              <a:buFont typeface="Monotype Sorts" charset="0"/>
              <a:buNone/>
              <a:defRPr/>
            </a:pPr>
            <a:endParaRPr lang="en-US" dirty="0">
              <a:latin typeface="Times New Roman" charset="0"/>
              <a:ea typeface="ＭＳ Ｐゴシック" charset="0"/>
              <a:cs typeface="ＭＳ Ｐゴシック" charset="0"/>
            </a:endParaRPr>
          </a:p>
          <a:p>
            <a:pPr marL="0" indent="0">
              <a:buFont typeface="Monotype Sorts" charset="0"/>
              <a:buNone/>
              <a:defRPr/>
            </a:pPr>
            <a:r>
              <a:rPr lang="en-US" dirty="0">
                <a:latin typeface="Times New Roman" charset="0"/>
                <a:ea typeface="ＭＳ Ｐゴシック" charset="0"/>
                <a:cs typeface="ＭＳ Ｐゴシック" charset="0"/>
              </a:rPr>
              <a:t>(No return appointment given)</a:t>
            </a:r>
          </a:p>
        </p:txBody>
      </p:sp>
    </p:spTree>
    <p:extLst>
      <p:ext uri="{BB962C8B-B14F-4D97-AF65-F5344CB8AC3E}">
        <p14:creationId xmlns:p14="http://schemas.microsoft.com/office/powerpoint/2010/main" val="6905242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42 </a:t>
            </a:r>
            <a:r>
              <a:rPr lang="en-US" dirty="0" err="1"/>
              <a:t>yo</a:t>
            </a:r>
            <a:r>
              <a:rPr lang="en-US" dirty="0"/>
              <a:t> Hispanic Female</a:t>
            </a:r>
          </a:p>
        </p:txBody>
      </p:sp>
      <p:sp>
        <p:nvSpPr>
          <p:cNvPr id="3" name="Content Placeholder 2"/>
          <p:cNvSpPr>
            <a:spLocks noGrp="1"/>
          </p:cNvSpPr>
          <p:nvPr>
            <p:ph idx="1"/>
          </p:nvPr>
        </p:nvSpPr>
        <p:spPr/>
        <p:txBody>
          <a:bodyPr/>
          <a:lstStyle/>
          <a:p>
            <a:r>
              <a:rPr lang="en-US" dirty="0"/>
              <a:t>Suffers from severe migraine headaches</a:t>
            </a:r>
          </a:p>
          <a:p>
            <a:pPr lvl="1"/>
            <a:r>
              <a:rPr lang="en-US" dirty="0"/>
              <a:t>Has tried countless </a:t>
            </a:r>
            <a:r>
              <a:rPr lang="en-US" dirty="0" err="1"/>
              <a:t>therapys</a:t>
            </a:r>
            <a:endParaRPr lang="en-US" dirty="0"/>
          </a:p>
          <a:p>
            <a:r>
              <a:rPr lang="en-US" dirty="0"/>
              <a:t>Her physician recently put her on Topamax ~ 2-3 months ago</a:t>
            </a:r>
          </a:p>
          <a:p>
            <a:pPr lvl="1"/>
            <a:r>
              <a:rPr lang="en-US" dirty="0"/>
              <a:t>Almost immediately began experiencing bilateral flashes of light in both eyes only at night</a:t>
            </a:r>
          </a:p>
          <a:p>
            <a:r>
              <a:rPr lang="en-US" dirty="0"/>
              <a:t>Is this related to the Topamax?</a:t>
            </a:r>
          </a:p>
        </p:txBody>
      </p:sp>
    </p:spTree>
    <p:extLst>
      <p:ext uri="{BB962C8B-B14F-4D97-AF65-F5344CB8AC3E}">
        <p14:creationId xmlns:p14="http://schemas.microsoft.com/office/powerpoint/2010/main" val="1160023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dirty="0">
                <a:solidFill>
                  <a:schemeClr val="tx2"/>
                </a:solidFill>
              </a:rPr>
              <a:t>Topamax</a:t>
            </a:r>
          </a:p>
        </p:txBody>
      </p:sp>
      <p:sp>
        <p:nvSpPr>
          <p:cNvPr id="3" name="Content Placeholder 2"/>
          <p:cNvSpPr>
            <a:spLocks noGrp="1"/>
          </p:cNvSpPr>
          <p:nvPr>
            <p:ph idx="1"/>
          </p:nvPr>
        </p:nvSpPr>
        <p:spPr>
          <a:xfrm>
            <a:off x="407773" y="1526060"/>
            <a:ext cx="8328454" cy="4525963"/>
          </a:xfrm>
        </p:spPr>
        <p:txBody>
          <a:bodyPr/>
          <a:lstStyle/>
          <a:p>
            <a:pPr>
              <a:spcBef>
                <a:spcPct val="0"/>
              </a:spcBef>
            </a:pPr>
            <a:r>
              <a:rPr lang="en-US" altLang="x-none" dirty="0"/>
              <a:t>Brand name for </a:t>
            </a:r>
            <a:r>
              <a:rPr lang="en-US" altLang="x-none" dirty="0" err="1"/>
              <a:t>Topiramate</a:t>
            </a:r>
            <a:endParaRPr lang="en-US" altLang="x-none" dirty="0"/>
          </a:p>
          <a:p>
            <a:pPr>
              <a:spcBef>
                <a:spcPct val="0"/>
              </a:spcBef>
            </a:pPr>
            <a:r>
              <a:rPr lang="en-US" altLang="x-none" dirty="0"/>
              <a:t>Sold under the trade names</a:t>
            </a:r>
          </a:p>
          <a:p>
            <a:pPr lvl="1">
              <a:spcBef>
                <a:spcPct val="0"/>
              </a:spcBef>
            </a:pPr>
            <a:r>
              <a:rPr lang="en-US" altLang="x-none" dirty="0"/>
              <a:t>Topamax®(Janssen Pharmaceuticals, Belgium)</a:t>
            </a:r>
          </a:p>
          <a:p>
            <a:pPr lvl="1">
              <a:spcBef>
                <a:spcPct val="0"/>
              </a:spcBef>
            </a:pPr>
            <a:r>
              <a:rPr lang="en-US" altLang="x-none" dirty="0" err="1"/>
              <a:t>Trokendi</a:t>
            </a:r>
            <a:r>
              <a:rPr lang="en-US" altLang="x-none" dirty="0"/>
              <a:t> XR® (</a:t>
            </a:r>
            <a:r>
              <a:rPr lang="en-US" altLang="x-none" dirty="0" err="1"/>
              <a:t>Supernus</a:t>
            </a:r>
            <a:r>
              <a:rPr lang="en-US" altLang="x-none" dirty="0"/>
              <a:t> Pharmaceuticals</a:t>
            </a:r>
          </a:p>
          <a:p>
            <a:pPr>
              <a:spcBef>
                <a:spcPct val="0"/>
              </a:spcBef>
            </a:pPr>
            <a:r>
              <a:rPr lang="en-US" altLang="x-none" dirty="0"/>
              <a:t>Sulfa-derivative monosaccharide</a:t>
            </a:r>
          </a:p>
          <a:p>
            <a:pPr>
              <a:spcBef>
                <a:spcPct val="0"/>
              </a:spcBef>
            </a:pPr>
            <a:endParaRPr lang="en-US" altLang="x-none" dirty="0"/>
          </a:p>
          <a:p>
            <a:pPr>
              <a:spcBef>
                <a:spcPct val="0"/>
              </a:spcBef>
            </a:pPr>
            <a:r>
              <a:rPr lang="en-US" altLang="x-none" dirty="0"/>
              <a:t>Over 32 million prescriptions have been written for </a:t>
            </a:r>
            <a:r>
              <a:rPr lang="en-US" altLang="x-none" dirty="0" err="1"/>
              <a:t>topiramate</a:t>
            </a:r>
            <a:endParaRPr lang="en-US" altLang="x-none" dirty="0"/>
          </a:p>
          <a:p>
            <a:pPr>
              <a:spcBef>
                <a:spcPct val="0"/>
              </a:spcBef>
            </a:pPr>
            <a:endParaRPr lang="en-US" altLang="x-none" dirty="0"/>
          </a:p>
        </p:txBody>
      </p:sp>
    </p:spTree>
    <p:extLst>
      <p:ext uri="{BB962C8B-B14F-4D97-AF65-F5344CB8AC3E}">
        <p14:creationId xmlns:p14="http://schemas.microsoft.com/office/powerpoint/2010/main" val="1887875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
          <p:cNvSpPr txBox="1">
            <a:spLocks noChangeArrowheads="1"/>
          </p:cNvSpPr>
          <p:nvPr/>
        </p:nvSpPr>
        <p:spPr bwMode="auto">
          <a:xfrm>
            <a:off x="381000" y="1417638"/>
            <a:ext cx="8305800" cy="830263"/>
          </a:xfrm>
          <a:prstGeom prst="rect">
            <a:avLst/>
          </a:prstGeom>
          <a:solidFill>
            <a:schemeClr val="accent5">
              <a:lumMod val="60000"/>
              <a:lumOff val="40000"/>
            </a:schemeClr>
          </a:solidFill>
          <a:ln w="28575">
            <a:solidFill>
              <a:schemeClr val="accent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a:t>Original FDA approval in 1996 to treat epilepsy and in 2004 for migraine prophylaxis </a:t>
            </a:r>
          </a:p>
        </p:txBody>
      </p:sp>
      <p:sp>
        <p:nvSpPr>
          <p:cNvPr id="7" name="TextBox 6"/>
          <p:cNvSpPr txBox="1">
            <a:spLocks noChangeArrowheads="1"/>
          </p:cNvSpPr>
          <p:nvPr/>
        </p:nvSpPr>
        <p:spPr bwMode="auto">
          <a:xfrm>
            <a:off x="169905" y="2984157"/>
            <a:ext cx="8804189" cy="2308324"/>
          </a:xfrm>
          <a:prstGeom prst="rect">
            <a:avLst/>
          </a:prstGeom>
          <a:solidFill>
            <a:schemeClr val="accent5">
              <a:lumMod val="60000"/>
              <a:lumOff val="40000"/>
            </a:schemeClr>
          </a:solidFill>
          <a:ln w="28575">
            <a:solidFill>
              <a:schemeClr val="accent1"/>
            </a:solidFill>
            <a:miter lim="800000"/>
            <a:headEnd/>
            <a:tailEnd/>
          </a:ln>
        </p:spPr>
        <p:txBody>
          <a:bodyPr wrap="squar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u="sng" dirty="0"/>
              <a:t>In last decade numerous uses have been suggested in the literature:</a:t>
            </a:r>
          </a:p>
          <a:p>
            <a:pPr defTabSz="914400" fontAlgn="base">
              <a:spcBef>
                <a:spcPct val="0"/>
              </a:spcBef>
              <a:spcAft>
                <a:spcPct val="0"/>
              </a:spcAft>
              <a:buFontTx/>
              <a:buChar char="-"/>
            </a:pPr>
            <a:r>
              <a:rPr lang="en-US" altLang="x-none" b="1" dirty="0"/>
              <a:t>Bipolar disorder		- Alcohol dependence	 	</a:t>
            </a:r>
          </a:p>
          <a:p>
            <a:pPr defTabSz="914400" fontAlgn="base">
              <a:spcBef>
                <a:spcPct val="0"/>
              </a:spcBef>
              <a:spcAft>
                <a:spcPct val="0"/>
              </a:spcAft>
              <a:buFontTx/>
              <a:buChar char="-"/>
            </a:pPr>
            <a:r>
              <a:rPr lang="en-US" altLang="x-none" b="1" dirty="0"/>
              <a:t>PTSD				- Eating disorders</a:t>
            </a:r>
          </a:p>
          <a:p>
            <a:pPr defTabSz="914400" fontAlgn="base">
              <a:spcBef>
                <a:spcPct val="0"/>
              </a:spcBef>
              <a:spcAft>
                <a:spcPct val="0"/>
              </a:spcAft>
              <a:buFontTx/>
              <a:buChar char="-"/>
            </a:pPr>
            <a:r>
              <a:rPr lang="en-US" altLang="x-none" b="1" dirty="0"/>
              <a:t>Obesity 			- Obsessive-Compulsive Disorder</a:t>
            </a:r>
          </a:p>
          <a:p>
            <a:pPr defTabSz="914400" fontAlgn="base">
              <a:spcBef>
                <a:spcPct val="0"/>
              </a:spcBef>
              <a:spcAft>
                <a:spcPct val="0"/>
              </a:spcAft>
              <a:buFontTx/>
              <a:buChar char="-"/>
            </a:pPr>
            <a:r>
              <a:rPr lang="en-US" altLang="x-none" b="1" dirty="0"/>
              <a:t>Tobacco dependence		- Essential tremor </a:t>
            </a:r>
          </a:p>
          <a:p>
            <a:pPr defTabSz="914400" fontAlgn="base">
              <a:spcBef>
                <a:spcPct val="0"/>
              </a:spcBef>
              <a:spcAft>
                <a:spcPct val="0"/>
              </a:spcAft>
              <a:buFontTx/>
              <a:buChar char="-"/>
            </a:pPr>
            <a:r>
              <a:rPr lang="en-US" altLang="x-none" b="1" dirty="0"/>
              <a:t>Tourette</a:t>
            </a:r>
            <a:r>
              <a:rPr lang="en-US" altLang="en-US" b="1" dirty="0"/>
              <a:t>’</a:t>
            </a:r>
            <a:r>
              <a:rPr lang="en-US" altLang="x-none" b="1" dirty="0"/>
              <a:t>s disorder		- </a:t>
            </a:r>
            <a:r>
              <a:rPr lang="en-US" altLang="x-none" b="1" dirty="0" err="1"/>
              <a:t>Postherpetic</a:t>
            </a:r>
            <a:r>
              <a:rPr lang="en-US" altLang="x-none" b="1" dirty="0"/>
              <a:t> neuralgia	</a:t>
            </a:r>
          </a:p>
        </p:txBody>
      </p:sp>
      <p:sp>
        <p:nvSpPr>
          <p:cNvPr id="2" name="Title 1"/>
          <p:cNvSpPr>
            <a:spLocks noGrp="1"/>
          </p:cNvSpPr>
          <p:nvPr>
            <p:ph type="title"/>
          </p:nvPr>
        </p:nvSpPr>
        <p:spPr/>
        <p:txBody>
          <a:bodyPr/>
          <a:lstStyle/>
          <a:p>
            <a:r>
              <a:rPr lang="en-US" dirty="0"/>
              <a:t>Topamax</a:t>
            </a:r>
          </a:p>
        </p:txBody>
      </p:sp>
    </p:spTree>
    <p:extLst>
      <p:ext uri="{BB962C8B-B14F-4D97-AF65-F5344CB8AC3E}">
        <p14:creationId xmlns:p14="http://schemas.microsoft.com/office/powerpoint/2010/main" val="152447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l="80357" t="43938" r="3406" b="34137"/>
          <a:stretch>
            <a:fillRect/>
          </a:stretch>
        </p:blipFill>
        <p:spPr bwMode="auto">
          <a:xfrm>
            <a:off x="2209800" y="152400"/>
            <a:ext cx="4454525" cy="187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674" name="TextBox 4"/>
          <p:cNvSpPr txBox="1">
            <a:spLocks noChangeArrowheads="1"/>
          </p:cNvSpPr>
          <p:nvPr/>
        </p:nvSpPr>
        <p:spPr bwMode="auto">
          <a:xfrm>
            <a:off x="2933700" y="6400800"/>
            <a:ext cx="3352800" cy="339725"/>
          </a:xfrm>
          <a:prstGeom prst="rect">
            <a:avLst/>
          </a:prstGeom>
          <a:solidFill>
            <a:schemeClr val="tx1"/>
          </a:solidFill>
          <a:ln w="9525">
            <a:solidFill>
              <a:schemeClr val="bg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1600">
                <a:solidFill>
                  <a:prstClr val="white"/>
                </a:solidFill>
              </a:rPr>
              <a:t>Am J Ophthalmol 2001; 132(1):112-4.</a:t>
            </a:r>
          </a:p>
        </p:txBody>
      </p:sp>
      <p:sp>
        <p:nvSpPr>
          <p:cNvPr id="28675" name="TextBox 5"/>
          <p:cNvSpPr txBox="1">
            <a:spLocks noChangeArrowheads="1"/>
          </p:cNvSpPr>
          <p:nvPr/>
        </p:nvSpPr>
        <p:spPr bwMode="auto">
          <a:xfrm>
            <a:off x="1447800" y="2133600"/>
            <a:ext cx="6096000" cy="1016000"/>
          </a:xfrm>
          <a:prstGeom prst="rect">
            <a:avLst/>
          </a:prstGeom>
          <a:solidFill>
            <a:schemeClr val="accent5">
              <a:lumMod val="60000"/>
              <a:lumOff val="40000"/>
            </a:schemeClr>
          </a:solidFill>
          <a:ln w="28575">
            <a:solidFill>
              <a:schemeClr val="accent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2000" b="1" dirty="0"/>
              <a:t>51-year old man who developed bilateral angle closure</a:t>
            </a:r>
          </a:p>
          <a:p>
            <a:pPr defTabSz="914400" fontAlgn="base">
              <a:spcBef>
                <a:spcPct val="0"/>
              </a:spcBef>
              <a:spcAft>
                <a:spcPct val="0"/>
              </a:spcAft>
            </a:pPr>
            <a:r>
              <a:rPr lang="en-US" altLang="x-none" sz="2000" b="1" dirty="0"/>
              <a:t>Intraocular pressure was 32 OD and 38 OS</a:t>
            </a:r>
          </a:p>
          <a:p>
            <a:pPr defTabSz="914400" fontAlgn="base">
              <a:spcBef>
                <a:spcPct val="0"/>
              </a:spcBef>
              <a:spcAft>
                <a:spcPct val="0"/>
              </a:spcAft>
            </a:pPr>
            <a:r>
              <a:rPr lang="en-US" altLang="x-none" sz="2000" b="1" dirty="0"/>
              <a:t>Occurred 2-weeks after beginning </a:t>
            </a:r>
            <a:r>
              <a:rPr lang="en-US" altLang="x-none" sz="2000" b="1" dirty="0" err="1"/>
              <a:t>topiramate</a:t>
            </a:r>
            <a:endParaRPr lang="en-US" altLang="x-none" sz="2000" b="1" dirty="0"/>
          </a:p>
        </p:txBody>
      </p:sp>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l="12778" t="44615" r="57452" b="18967"/>
          <a:stretch>
            <a:fillRect/>
          </a:stretch>
        </p:blipFill>
        <p:spPr bwMode="auto">
          <a:xfrm>
            <a:off x="527050" y="3252788"/>
            <a:ext cx="8083550" cy="3089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53764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3">
            <a:extLst>
              <a:ext uri="{28A0092B-C50C-407E-A947-70E740481C1C}">
                <a14:useLocalDpi xmlns:a14="http://schemas.microsoft.com/office/drawing/2010/main" val="0"/>
              </a:ext>
            </a:extLst>
          </a:blip>
          <a:srcRect t="13725"/>
          <a:stretch>
            <a:fillRect/>
          </a:stretch>
        </p:blipFill>
        <p:spPr bwMode="auto">
          <a:xfrm>
            <a:off x="1193006" y="988218"/>
            <a:ext cx="68961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4"/>
          <p:cNvSpPr txBox="1">
            <a:spLocks noChangeArrowheads="1"/>
          </p:cNvSpPr>
          <p:nvPr/>
        </p:nvSpPr>
        <p:spPr bwMode="auto">
          <a:xfrm>
            <a:off x="3054350" y="6248400"/>
            <a:ext cx="3173413" cy="338138"/>
          </a:xfrm>
          <a:prstGeom prst="rect">
            <a:avLst/>
          </a:prstGeom>
          <a:solidFill>
            <a:schemeClr val="tx1"/>
          </a:solidFill>
          <a:ln w="9525">
            <a:solidFill>
              <a:schemeClr val="bg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1600">
                <a:solidFill>
                  <a:prstClr val="white"/>
                </a:solidFill>
              </a:rPr>
              <a:t>Am J Ophthalmol 2013;155:336-341</a:t>
            </a:r>
          </a:p>
        </p:txBody>
      </p:sp>
      <p:sp>
        <p:nvSpPr>
          <p:cNvPr id="31748" name="TextBox 5"/>
          <p:cNvSpPr txBox="1">
            <a:spLocks noChangeArrowheads="1"/>
          </p:cNvSpPr>
          <p:nvPr/>
        </p:nvSpPr>
        <p:spPr bwMode="auto">
          <a:xfrm>
            <a:off x="488156" y="3000890"/>
            <a:ext cx="8305800" cy="400050"/>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2000" b="1"/>
              <a:t>Only 1956 patients followed after receiving first prescription for </a:t>
            </a:r>
            <a:r>
              <a:rPr lang="en-US" altLang="x-none" sz="2000" b="1" dirty="0" err="1"/>
              <a:t>topiramate</a:t>
            </a:r>
            <a:endParaRPr lang="en-US" altLang="x-none" sz="2000" b="1" dirty="0"/>
          </a:p>
        </p:txBody>
      </p:sp>
      <p:sp>
        <p:nvSpPr>
          <p:cNvPr id="31749" name="TextBox 5"/>
          <p:cNvSpPr txBox="1">
            <a:spLocks noChangeArrowheads="1"/>
          </p:cNvSpPr>
          <p:nvPr/>
        </p:nvSpPr>
        <p:spPr bwMode="auto">
          <a:xfrm>
            <a:off x="522288" y="3638550"/>
            <a:ext cx="8305800" cy="1323975"/>
          </a:xfrm>
          <a:prstGeom prst="rect">
            <a:avLst/>
          </a:prstGeom>
          <a:solidFill>
            <a:schemeClr val="tx1"/>
          </a:solidFill>
          <a:ln w="9525">
            <a:solidFill>
              <a:schemeClr val="bg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2000" u="sng">
                <a:solidFill>
                  <a:prstClr val="white"/>
                </a:solidFill>
              </a:rPr>
              <a:t>Glaucoma diagnosis:		Topiramate		Control</a:t>
            </a:r>
          </a:p>
          <a:p>
            <a:pPr defTabSz="914400" fontAlgn="base">
              <a:spcBef>
                <a:spcPct val="0"/>
              </a:spcBef>
              <a:spcAft>
                <a:spcPct val="0"/>
              </a:spcAft>
            </a:pPr>
            <a:r>
              <a:rPr lang="en-US" altLang="x-none" sz="2000">
                <a:solidFill>
                  <a:prstClr val="white"/>
                </a:solidFill>
              </a:rPr>
              <a:t>First month		   	0.36%			0.04%	</a:t>
            </a:r>
          </a:p>
          <a:p>
            <a:pPr defTabSz="914400" fontAlgn="base">
              <a:spcBef>
                <a:spcPct val="0"/>
              </a:spcBef>
              <a:spcAft>
                <a:spcPct val="0"/>
              </a:spcAft>
            </a:pPr>
            <a:r>
              <a:rPr lang="en-US" altLang="x-none" sz="2000">
                <a:solidFill>
                  <a:prstClr val="white"/>
                </a:solidFill>
              </a:rPr>
              <a:t>Second to third month	   	0.05%			0.11%</a:t>
            </a:r>
          </a:p>
          <a:p>
            <a:pPr defTabSz="914400" fontAlgn="base">
              <a:spcBef>
                <a:spcPct val="0"/>
              </a:spcBef>
              <a:spcAft>
                <a:spcPct val="0"/>
              </a:spcAft>
            </a:pPr>
            <a:r>
              <a:rPr lang="en-US" altLang="x-none" sz="2000">
                <a:solidFill>
                  <a:prstClr val="white"/>
                </a:solidFill>
              </a:rPr>
              <a:t>Fourth to twelfth months     	0.66%			0.46%</a:t>
            </a:r>
          </a:p>
        </p:txBody>
      </p:sp>
      <p:sp>
        <p:nvSpPr>
          <p:cNvPr id="31750" name="TextBox 5"/>
          <p:cNvSpPr txBox="1">
            <a:spLocks noChangeArrowheads="1"/>
          </p:cNvSpPr>
          <p:nvPr/>
        </p:nvSpPr>
        <p:spPr bwMode="auto">
          <a:xfrm>
            <a:off x="488156" y="5329237"/>
            <a:ext cx="8305800" cy="400050"/>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2000" b="1" dirty="0"/>
              <a:t>Taking </a:t>
            </a:r>
            <a:r>
              <a:rPr lang="en-US" altLang="x-none" sz="2000" b="1" dirty="0" err="1"/>
              <a:t>topiramate</a:t>
            </a:r>
            <a:r>
              <a:rPr lang="en-US" altLang="x-none" sz="2000" b="1" dirty="0"/>
              <a:t> represents 7.41x increase risk for developing of glaucoma </a:t>
            </a:r>
          </a:p>
        </p:txBody>
      </p:sp>
      <p:sp>
        <p:nvSpPr>
          <p:cNvPr id="31751" name="TextBox 3"/>
          <p:cNvSpPr txBox="1">
            <a:spLocks noChangeArrowheads="1"/>
          </p:cNvSpPr>
          <p:nvPr/>
        </p:nvSpPr>
        <p:spPr bwMode="auto">
          <a:xfrm>
            <a:off x="904982" y="317361"/>
            <a:ext cx="7184124" cy="523220"/>
          </a:xfrm>
          <a:prstGeom prst="rect">
            <a:avLst/>
          </a:prstGeom>
          <a:solidFill>
            <a:schemeClr val="accent5">
              <a:lumMod val="60000"/>
              <a:lumOff val="40000"/>
            </a:schemeClr>
          </a:solidFill>
          <a:ln w="28575">
            <a:solidFill>
              <a:schemeClr val="tx1"/>
            </a:solidFill>
            <a:miter lim="800000"/>
            <a:headEnd/>
            <a:tailEnd/>
          </a:ln>
        </p:spPr>
        <p:txBody>
          <a:bodyPr wrap="squar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2800" b="1" dirty="0"/>
              <a:t>Risk of developing glaucoma on </a:t>
            </a:r>
            <a:r>
              <a:rPr lang="en-US" altLang="x-none" sz="2800" b="1" dirty="0" err="1"/>
              <a:t>topiramate</a:t>
            </a:r>
            <a:r>
              <a:rPr lang="en-US" altLang="x-none" sz="2800" b="1" dirty="0"/>
              <a:t> </a:t>
            </a:r>
          </a:p>
        </p:txBody>
      </p:sp>
    </p:spTree>
    <p:extLst>
      <p:ext uri="{BB962C8B-B14F-4D97-AF65-F5344CB8AC3E}">
        <p14:creationId xmlns:p14="http://schemas.microsoft.com/office/powerpoint/2010/main" val="1694489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p:cNvSpPr txBox="1">
            <a:spLocks noChangeArrowheads="1"/>
          </p:cNvSpPr>
          <p:nvPr/>
        </p:nvSpPr>
        <p:spPr bwMode="auto">
          <a:xfrm>
            <a:off x="1241383" y="454818"/>
            <a:ext cx="6324600" cy="461963"/>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a:t>Mechanism of </a:t>
            </a:r>
            <a:r>
              <a:rPr lang="en-US" altLang="x-none" b="1" dirty="0" err="1"/>
              <a:t>topiramate</a:t>
            </a:r>
            <a:r>
              <a:rPr lang="en-US" altLang="x-none" b="1" dirty="0"/>
              <a:t> induced angle-closure</a:t>
            </a:r>
          </a:p>
        </p:txBody>
      </p:sp>
      <p:sp>
        <p:nvSpPr>
          <p:cNvPr id="35845" name="TextBox 4"/>
          <p:cNvSpPr txBox="1">
            <a:spLocks noChangeArrowheads="1"/>
          </p:cNvSpPr>
          <p:nvPr/>
        </p:nvSpPr>
        <p:spPr bwMode="auto">
          <a:xfrm>
            <a:off x="381000" y="1198499"/>
            <a:ext cx="8458200" cy="461963"/>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dirty="0"/>
              <a:t>Induction of </a:t>
            </a:r>
            <a:r>
              <a:rPr lang="en-US" altLang="x-none" b="1" dirty="0" err="1"/>
              <a:t>ciliochoroidal</a:t>
            </a:r>
            <a:r>
              <a:rPr lang="en-US" altLang="x-none" b="1" dirty="0"/>
              <a:t> effusions</a:t>
            </a:r>
          </a:p>
        </p:txBody>
      </p:sp>
      <p:sp>
        <p:nvSpPr>
          <p:cNvPr id="37894" name="TextBox 5"/>
          <p:cNvSpPr txBox="1">
            <a:spLocks noChangeArrowheads="1"/>
          </p:cNvSpPr>
          <p:nvPr/>
        </p:nvSpPr>
        <p:spPr bwMode="auto">
          <a:xfrm>
            <a:off x="381000" y="2625272"/>
            <a:ext cx="8458200" cy="461963"/>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a:t>Forward displacement of the lens-iris diaphragm</a:t>
            </a:r>
          </a:p>
        </p:txBody>
      </p:sp>
      <p:pic>
        <p:nvPicPr>
          <p:cNvPr id="35848" name="Picture 5" descr="SCAN0062.JPG"/>
          <p:cNvPicPr>
            <a:picLocks noChangeAspect="1"/>
          </p:cNvPicPr>
          <p:nvPr/>
        </p:nvPicPr>
        <p:blipFill>
          <a:blip r:embed="rId2">
            <a:extLst>
              <a:ext uri="{28A0092B-C50C-407E-A947-70E740481C1C}">
                <a14:useLocalDpi xmlns:a14="http://schemas.microsoft.com/office/drawing/2010/main" val="0"/>
              </a:ext>
            </a:extLst>
          </a:blip>
          <a:srcRect l="12094" t="15364" r="11372" b="57352"/>
          <a:stretch>
            <a:fillRect/>
          </a:stretch>
        </p:blipFill>
        <p:spPr bwMode="auto">
          <a:xfrm>
            <a:off x="227012" y="4264818"/>
            <a:ext cx="438308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3" descr="SCAN0063.JPG"/>
          <p:cNvPicPr>
            <a:picLocks noChangeAspect="1"/>
          </p:cNvPicPr>
          <p:nvPr/>
        </p:nvPicPr>
        <p:blipFill>
          <a:blip r:embed="rId3">
            <a:extLst>
              <a:ext uri="{28A0092B-C50C-407E-A947-70E740481C1C}">
                <a14:useLocalDpi xmlns:a14="http://schemas.microsoft.com/office/drawing/2010/main" val="0"/>
              </a:ext>
            </a:extLst>
          </a:blip>
          <a:srcRect l="10205" t="13155" r="13516" b="59901"/>
          <a:stretch>
            <a:fillRect/>
          </a:stretch>
        </p:blipFill>
        <p:spPr bwMode="auto">
          <a:xfrm>
            <a:off x="4495800" y="4264818"/>
            <a:ext cx="43434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2"/>
          <p:cNvSpPr txBox="1">
            <a:spLocks noChangeArrowheads="1"/>
          </p:cNvSpPr>
          <p:nvPr/>
        </p:nvSpPr>
        <p:spPr bwMode="auto">
          <a:xfrm>
            <a:off x="2743200" y="6400800"/>
            <a:ext cx="3733800" cy="338138"/>
          </a:xfrm>
          <a:prstGeom prst="rect">
            <a:avLst/>
          </a:prstGeom>
          <a:solidFill>
            <a:schemeClr val="tx1"/>
          </a:solidFill>
          <a:ln w="9525">
            <a:solidFill>
              <a:schemeClr val="bg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sz="1600">
                <a:solidFill>
                  <a:prstClr val="white"/>
                </a:solidFill>
              </a:rPr>
              <a:t>Craig. Am J Ophthalmol 2004;137(1):193-4</a:t>
            </a:r>
          </a:p>
        </p:txBody>
      </p:sp>
      <p:sp>
        <p:nvSpPr>
          <p:cNvPr id="37899" name="TextBox 4"/>
          <p:cNvSpPr txBox="1">
            <a:spLocks noChangeArrowheads="1"/>
          </p:cNvSpPr>
          <p:nvPr/>
        </p:nvSpPr>
        <p:spPr bwMode="auto">
          <a:xfrm>
            <a:off x="381000" y="1923645"/>
            <a:ext cx="8458200" cy="461963"/>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dirty="0"/>
              <a:t>Ciliary body edema and anterior rotation of the ciliary body </a:t>
            </a:r>
          </a:p>
        </p:txBody>
      </p:sp>
      <p:sp>
        <p:nvSpPr>
          <p:cNvPr id="37900" name="TextBox 5"/>
          <p:cNvSpPr txBox="1">
            <a:spLocks noChangeArrowheads="1"/>
          </p:cNvSpPr>
          <p:nvPr/>
        </p:nvSpPr>
        <p:spPr bwMode="auto">
          <a:xfrm>
            <a:off x="381000" y="3322637"/>
            <a:ext cx="8458200" cy="830263"/>
          </a:xfrm>
          <a:prstGeom prst="rect">
            <a:avLst/>
          </a:prstGeom>
          <a:solidFill>
            <a:schemeClr val="accent5">
              <a:lumMod val="60000"/>
              <a:lumOff val="40000"/>
            </a:schemeClr>
          </a:solidFill>
          <a:ln w="28575">
            <a:solidFill>
              <a:schemeClr val="tx2"/>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a:t>Swollen </a:t>
            </a:r>
            <a:r>
              <a:rPr lang="en-US" altLang="x-none" b="1" dirty="0" err="1"/>
              <a:t>cilary</a:t>
            </a:r>
            <a:r>
              <a:rPr lang="en-US" altLang="x-none" b="1" dirty="0"/>
              <a:t> body results in relaxation of zonular traction causing anterior – posterior lens thickening</a:t>
            </a:r>
          </a:p>
        </p:txBody>
      </p:sp>
    </p:spTree>
    <p:extLst>
      <p:ext uri="{BB962C8B-B14F-4D97-AF65-F5344CB8AC3E}">
        <p14:creationId xmlns:p14="http://schemas.microsoft.com/office/powerpoint/2010/main" val="20301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9" grpId="0" animBg="1"/>
      <p:bldP spid="3790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Sitting in a CE Lecture in Colorado</a:t>
            </a:r>
            <a:br>
              <a:rPr lang="en-US" sz="4000" dirty="0"/>
            </a:br>
            <a:r>
              <a:rPr lang="en-US" sz="4000" dirty="0"/>
              <a:t>by Andrew Mick, OD</a:t>
            </a:r>
          </a:p>
        </p:txBody>
      </p:sp>
      <p:sp>
        <p:nvSpPr>
          <p:cNvPr id="3" name="Content Placeholder 2"/>
          <p:cNvSpPr>
            <a:spLocks noGrp="1"/>
          </p:cNvSpPr>
          <p:nvPr>
            <p:ph idx="1"/>
          </p:nvPr>
        </p:nvSpPr>
        <p:spPr>
          <a:xfrm>
            <a:off x="457200" y="1711410"/>
            <a:ext cx="8229600" cy="2415747"/>
          </a:xfrm>
        </p:spPr>
        <p:txBody>
          <a:bodyPr/>
          <a:lstStyle/>
          <a:p>
            <a:r>
              <a:rPr lang="en-US" sz="2800" dirty="0"/>
              <a:t>Described a 48 </a:t>
            </a:r>
            <a:r>
              <a:rPr lang="en-US" sz="2800" dirty="0" err="1"/>
              <a:t>yo</a:t>
            </a:r>
            <a:r>
              <a:rPr lang="en-US" sz="2800" dirty="0"/>
              <a:t> Hispanic Female that presented with acute angle closure glaucoma</a:t>
            </a:r>
          </a:p>
          <a:p>
            <a:r>
              <a:rPr lang="en-US" sz="2800" dirty="0"/>
              <a:t>TA: 26/25</a:t>
            </a:r>
          </a:p>
          <a:p>
            <a:r>
              <a:rPr lang="en-US" sz="2800" dirty="0"/>
              <a:t> Irregular pupils</a:t>
            </a:r>
          </a:p>
          <a:p>
            <a:endParaRPr lang="en-US" sz="2800" dirty="0"/>
          </a:p>
          <a:p>
            <a:endParaRPr lang="en-US" sz="2800" dirty="0"/>
          </a:p>
          <a:p>
            <a:endParaRPr lang="en-US" sz="2800" dirty="0"/>
          </a:p>
          <a:p>
            <a:endParaRPr lang="en-US" sz="2800" dirty="0"/>
          </a:p>
          <a:p>
            <a:r>
              <a:rPr lang="en-US" sz="2800" dirty="0"/>
              <a:t>Gonio:  appositional closure 360 OU</a:t>
            </a:r>
          </a:p>
          <a:p>
            <a:endParaRPr lang="en-US" sz="2800" dirty="0"/>
          </a:p>
        </p:txBody>
      </p:sp>
      <p:sp>
        <p:nvSpPr>
          <p:cNvPr id="5" name="TextBox 4"/>
          <p:cNvSpPr txBox="1">
            <a:spLocks noChangeArrowheads="1"/>
          </p:cNvSpPr>
          <p:nvPr/>
        </p:nvSpPr>
        <p:spPr bwMode="auto">
          <a:xfrm>
            <a:off x="419100" y="3768811"/>
            <a:ext cx="8305800" cy="1938338"/>
          </a:xfrm>
          <a:prstGeom prst="rect">
            <a:avLst/>
          </a:prstGeom>
          <a:solidFill>
            <a:schemeClr val="accent5">
              <a:lumMod val="60000"/>
              <a:lumOff val="40000"/>
            </a:schemeClr>
          </a:solidFill>
          <a:ln w="28575">
            <a:solidFill>
              <a:schemeClr val="tx1"/>
            </a:solidFill>
            <a:miter lim="800000"/>
            <a:headEnd/>
            <a:tailEnd/>
          </a:ln>
        </p:spPr>
        <p:txBody>
          <a:bodyPr>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u="sng" dirty="0"/>
              <a:t>Slit lamp examination</a:t>
            </a:r>
            <a:r>
              <a:rPr lang="en-US" altLang="x-none" b="1" dirty="0"/>
              <a:t>:</a:t>
            </a:r>
          </a:p>
          <a:p>
            <a:pPr defTabSz="914400" fontAlgn="base">
              <a:spcBef>
                <a:spcPct val="0"/>
              </a:spcBef>
              <a:spcAft>
                <a:spcPct val="0"/>
              </a:spcAft>
            </a:pPr>
            <a:r>
              <a:rPr lang="en-US" altLang="x-none" b="1" dirty="0"/>
              <a:t>- Anterior chambers were noted to be extremely narrow OU</a:t>
            </a:r>
          </a:p>
          <a:p>
            <a:pPr defTabSz="914400" fontAlgn="base">
              <a:spcBef>
                <a:spcPct val="0"/>
              </a:spcBef>
              <a:spcAft>
                <a:spcPct val="0"/>
              </a:spcAft>
            </a:pPr>
            <a:r>
              <a:rPr lang="en-US" altLang="x-none" b="1" dirty="0"/>
              <a:t>- 4+ conjunctival hyperemia OU</a:t>
            </a:r>
          </a:p>
          <a:p>
            <a:pPr defTabSz="914400" fontAlgn="base">
              <a:spcBef>
                <a:spcPct val="0"/>
              </a:spcBef>
              <a:spcAft>
                <a:spcPct val="0"/>
              </a:spcAft>
            </a:pPr>
            <a:r>
              <a:rPr lang="en-US" altLang="x-none" b="1" dirty="0"/>
              <a:t>- 2+ anterior chamber reaction OU</a:t>
            </a:r>
          </a:p>
          <a:p>
            <a:pPr defTabSz="914400" fontAlgn="base">
              <a:spcBef>
                <a:spcPct val="0"/>
              </a:spcBef>
              <a:spcAft>
                <a:spcPct val="0"/>
              </a:spcAft>
            </a:pPr>
            <a:r>
              <a:rPr lang="en-US" altLang="x-none" b="1" dirty="0"/>
              <a:t>- Posterior </a:t>
            </a:r>
            <a:r>
              <a:rPr lang="en-US" altLang="x-none" b="1" dirty="0" err="1"/>
              <a:t>synechiae</a:t>
            </a:r>
            <a:r>
              <a:rPr lang="en-US" altLang="x-none" b="1" dirty="0"/>
              <a:t> 6:00 – 10:00 OD</a:t>
            </a:r>
          </a:p>
        </p:txBody>
      </p:sp>
    </p:spTree>
    <p:extLst>
      <p:ext uri="{BB962C8B-B14F-4D97-AF65-F5344CB8AC3E}">
        <p14:creationId xmlns:p14="http://schemas.microsoft.com/office/powerpoint/2010/main" val="125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676400"/>
            <a:ext cx="8686800" cy="4343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pic>
        <p:nvPicPr>
          <p:cNvPr id="18436" name="Picture 3" descr="SCAN0061.JPG"/>
          <p:cNvPicPr>
            <a:picLocks noChangeAspect="1"/>
          </p:cNvPicPr>
          <p:nvPr/>
        </p:nvPicPr>
        <p:blipFill>
          <a:blip r:embed="rId2">
            <a:extLst>
              <a:ext uri="{28A0092B-C50C-407E-A947-70E740481C1C}">
                <a14:useLocalDpi xmlns:a14="http://schemas.microsoft.com/office/drawing/2010/main" val="0"/>
              </a:ext>
            </a:extLst>
          </a:blip>
          <a:srcRect l="14700" t="11069" r="10806" b="61513"/>
          <a:stretch>
            <a:fillRect/>
          </a:stretch>
        </p:blipFill>
        <p:spPr bwMode="auto">
          <a:xfrm>
            <a:off x="4572000" y="3890963"/>
            <a:ext cx="42672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SCAN0061.JPG"/>
          <p:cNvPicPr>
            <a:picLocks noChangeAspect="1"/>
          </p:cNvPicPr>
          <p:nvPr/>
        </p:nvPicPr>
        <p:blipFill>
          <a:blip r:embed="rId2">
            <a:extLst>
              <a:ext uri="{28A0092B-C50C-407E-A947-70E740481C1C}">
                <a14:useLocalDpi xmlns:a14="http://schemas.microsoft.com/office/drawing/2010/main" val="0"/>
              </a:ext>
            </a:extLst>
          </a:blip>
          <a:srcRect l="15114" t="11127" r="10902" b="61690"/>
          <a:stretch>
            <a:fillRect/>
          </a:stretch>
        </p:blipFill>
        <p:spPr bwMode="auto">
          <a:xfrm>
            <a:off x="4648200" y="1905000"/>
            <a:ext cx="41640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SCAN0062.JPG"/>
          <p:cNvPicPr>
            <a:picLocks noChangeAspect="1"/>
          </p:cNvPicPr>
          <p:nvPr/>
        </p:nvPicPr>
        <p:blipFill>
          <a:blip r:embed="rId3">
            <a:extLst>
              <a:ext uri="{28A0092B-C50C-407E-A947-70E740481C1C}">
                <a14:useLocalDpi xmlns:a14="http://schemas.microsoft.com/office/drawing/2010/main" val="0"/>
              </a:ext>
            </a:extLst>
          </a:blip>
          <a:srcRect l="11153" t="67821" r="13586" b="6795"/>
          <a:stretch>
            <a:fillRect/>
          </a:stretch>
        </p:blipFill>
        <p:spPr bwMode="auto">
          <a:xfrm>
            <a:off x="381000" y="3886200"/>
            <a:ext cx="4360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SCAN0062.JPG"/>
          <p:cNvPicPr>
            <a:picLocks noChangeAspect="1"/>
          </p:cNvPicPr>
          <p:nvPr/>
        </p:nvPicPr>
        <p:blipFill>
          <a:blip r:embed="rId3">
            <a:extLst>
              <a:ext uri="{28A0092B-C50C-407E-A947-70E740481C1C}">
                <a14:useLocalDpi xmlns:a14="http://schemas.microsoft.com/office/drawing/2010/main" val="0"/>
              </a:ext>
            </a:extLst>
          </a:blip>
          <a:srcRect l="12094" t="15364" r="11372" b="57352"/>
          <a:stretch>
            <a:fillRect/>
          </a:stretch>
        </p:blipFill>
        <p:spPr bwMode="auto">
          <a:xfrm>
            <a:off x="304800" y="1905000"/>
            <a:ext cx="438308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sfhsrd.research.va.gov/reaplogo.jpg"/>
          <p:cNvPicPr>
            <a:picLocks noChangeAspect="1" noChangeArrowheads="1"/>
          </p:cNvPicPr>
          <p:nvPr/>
        </p:nvPicPr>
        <p:blipFill>
          <a:blip r:embed="rId4">
            <a:extLst>
              <a:ext uri="{28A0092B-C50C-407E-A947-70E740481C1C}">
                <a14:useLocalDpi xmlns:a14="http://schemas.microsoft.com/office/drawing/2010/main" val="0"/>
              </a:ext>
            </a:extLst>
          </a:blip>
          <a:srcRect r="79832"/>
          <a:stretch>
            <a:fillRect/>
          </a:stretch>
        </p:blipFill>
        <p:spPr bwMode="auto">
          <a:xfrm>
            <a:off x="228600" y="201827"/>
            <a:ext cx="1306513" cy="6000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18441" name="TextBox 9"/>
          <p:cNvSpPr txBox="1">
            <a:spLocks noChangeArrowheads="1"/>
          </p:cNvSpPr>
          <p:nvPr/>
        </p:nvSpPr>
        <p:spPr bwMode="auto">
          <a:xfrm>
            <a:off x="1204119" y="981521"/>
            <a:ext cx="7075487" cy="461665"/>
          </a:xfrm>
          <a:prstGeom prst="rect">
            <a:avLst/>
          </a:prstGeom>
          <a:solidFill>
            <a:schemeClr val="accent5">
              <a:lumMod val="60000"/>
              <a:lumOff val="40000"/>
            </a:schemeClr>
          </a:solidFill>
          <a:ln w="28575">
            <a:solidFill>
              <a:schemeClr val="tx1"/>
            </a:solidFill>
            <a:miter lim="800000"/>
            <a:headEnd/>
            <a:tailEnd/>
          </a:ln>
        </p:spPr>
        <p:txBody>
          <a:bodyPr wrap="squar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defTabSz="914400" fontAlgn="base">
              <a:spcBef>
                <a:spcPct val="0"/>
              </a:spcBef>
              <a:spcAft>
                <a:spcPct val="0"/>
              </a:spcAft>
            </a:pPr>
            <a:r>
              <a:rPr lang="en-US" altLang="x-none" b="1"/>
              <a:t>UBM Images: 360 degree </a:t>
            </a:r>
            <a:r>
              <a:rPr lang="en-US" altLang="x-none" b="1" dirty="0" err="1"/>
              <a:t>ciliochoroidal</a:t>
            </a:r>
            <a:r>
              <a:rPr lang="en-US" altLang="x-none" b="1" dirty="0"/>
              <a:t> effusions OU</a:t>
            </a:r>
          </a:p>
        </p:txBody>
      </p:sp>
    </p:spTree>
    <p:extLst>
      <p:ext uri="{BB962C8B-B14F-4D97-AF65-F5344CB8AC3E}">
        <p14:creationId xmlns:p14="http://schemas.microsoft.com/office/powerpoint/2010/main" val="96756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7" y="385848"/>
            <a:ext cx="8229600" cy="1143000"/>
          </a:xfrm>
        </p:spPr>
        <p:txBody>
          <a:bodyPr/>
          <a:lstStyle/>
          <a:p>
            <a:r>
              <a:rPr lang="en-US" sz="3600" dirty="0"/>
              <a:t>Patient was seen 1 week Earlier</a:t>
            </a:r>
            <a:br>
              <a:rPr lang="en-US" sz="3600" dirty="0"/>
            </a:br>
            <a:r>
              <a:rPr lang="en-US" sz="3600" dirty="0"/>
              <a:t>in Local ER</a:t>
            </a:r>
          </a:p>
        </p:txBody>
      </p:sp>
      <p:sp>
        <p:nvSpPr>
          <p:cNvPr id="3" name="Content Placeholder 2"/>
          <p:cNvSpPr>
            <a:spLocks noGrp="1"/>
          </p:cNvSpPr>
          <p:nvPr>
            <p:ph idx="1"/>
          </p:nvPr>
        </p:nvSpPr>
        <p:spPr>
          <a:xfrm>
            <a:off x="457200" y="1946189"/>
            <a:ext cx="8229600" cy="4525963"/>
          </a:xfrm>
        </p:spPr>
        <p:txBody>
          <a:bodyPr/>
          <a:lstStyle/>
          <a:p>
            <a:r>
              <a:rPr lang="en-US" dirty="0"/>
              <a:t>Bilateral red eyes</a:t>
            </a:r>
          </a:p>
          <a:p>
            <a:r>
              <a:rPr lang="en-US" dirty="0"/>
              <a:t>Diagnosed with Viral conjunctivitis</a:t>
            </a:r>
          </a:p>
          <a:p>
            <a:r>
              <a:rPr lang="en-US" dirty="0"/>
              <a:t>Presented to the VA for 2</a:t>
            </a:r>
            <a:r>
              <a:rPr lang="en-US" baseline="30000" dirty="0"/>
              <a:t>nd</a:t>
            </a:r>
            <a:r>
              <a:rPr lang="en-US" dirty="0"/>
              <a:t> opinion</a:t>
            </a:r>
          </a:p>
          <a:p>
            <a:r>
              <a:rPr lang="en-US" dirty="0"/>
              <a:t>Was concerned it was not just viral conjunctivitis</a:t>
            </a:r>
          </a:p>
          <a:p>
            <a:endParaRPr lang="en-US" dirty="0"/>
          </a:p>
          <a:p>
            <a:r>
              <a:rPr lang="en-US" dirty="0"/>
              <a:t>They recommended stopping </a:t>
            </a:r>
            <a:r>
              <a:rPr lang="en-US"/>
              <a:t>the Topamax</a:t>
            </a:r>
            <a:endParaRPr lang="en-US" dirty="0"/>
          </a:p>
          <a:p>
            <a:endParaRPr lang="en-US" dirty="0"/>
          </a:p>
          <a:p>
            <a:endParaRPr lang="en-US" dirty="0"/>
          </a:p>
        </p:txBody>
      </p:sp>
    </p:spTree>
    <p:extLst>
      <p:ext uri="{BB962C8B-B14F-4D97-AF65-F5344CB8AC3E}">
        <p14:creationId xmlns:p14="http://schemas.microsoft.com/office/powerpoint/2010/main" val="12056706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my patients</a:t>
            </a:r>
          </a:p>
        </p:txBody>
      </p:sp>
      <p:sp>
        <p:nvSpPr>
          <p:cNvPr id="3" name="Content Placeholder 2"/>
          <p:cNvSpPr>
            <a:spLocks noGrp="1"/>
          </p:cNvSpPr>
          <p:nvPr>
            <p:ph idx="1"/>
          </p:nvPr>
        </p:nvSpPr>
        <p:spPr/>
        <p:txBody>
          <a:bodyPr/>
          <a:lstStyle/>
          <a:p>
            <a:r>
              <a:rPr lang="en-US" dirty="0"/>
              <a:t>Persistent flashes after starting Topamax</a:t>
            </a:r>
          </a:p>
          <a:p>
            <a:r>
              <a:rPr lang="en-US" dirty="0"/>
              <a:t>Has been on the medication for around 3 months</a:t>
            </a:r>
          </a:p>
          <a:p>
            <a:pPr lvl="1"/>
            <a:r>
              <a:rPr lang="en-US" dirty="0"/>
              <a:t>Feels it has not made a difference in the migraines</a:t>
            </a:r>
          </a:p>
          <a:p>
            <a:r>
              <a:rPr lang="en-US" dirty="0"/>
              <a:t>Her slit lamp finding were normal</a:t>
            </a:r>
          </a:p>
          <a:p>
            <a:pPr lvl="1"/>
            <a:r>
              <a:rPr lang="en-US" dirty="0"/>
              <a:t>Anterior chamber angle deep</a:t>
            </a:r>
          </a:p>
          <a:p>
            <a:r>
              <a:rPr lang="en-US" dirty="0"/>
              <a:t>TA 16 OU</a:t>
            </a:r>
          </a:p>
        </p:txBody>
      </p:sp>
    </p:spTree>
    <p:extLst>
      <p:ext uri="{BB962C8B-B14F-4D97-AF65-F5344CB8AC3E}">
        <p14:creationId xmlns:p14="http://schemas.microsoft.com/office/powerpoint/2010/main" val="64011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469557" y="200303"/>
            <a:ext cx="8229600" cy="1143000"/>
          </a:xfrm>
        </p:spPr>
        <p:txBody>
          <a:bodyPr/>
          <a:lstStyle/>
          <a:p>
            <a:r>
              <a:rPr lang="en-US">
                <a:latin typeface="Times New Roman" charset="0"/>
                <a:ea typeface="ＭＳ Ｐゴシック" charset="0"/>
                <a:cs typeface="ＭＳ Ｐゴシック" charset="0"/>
              </a:rPr>
              <a:t>How Did the OD Do?</a:t>
            </a:r>
          </a:p>
        </p:txBody>
      </p:sp>
      <p:sp>
        <p:nvSpPr>
          <p:cNvPr id="116738" name="Content Placeholder 2"/>
          <p:cNvSpPr>
            <a:spLocks noGrp="1"/>
          </p:cNvSpPr>
          <p:nvPr>
            <p:ph idx="1"/>
          </p:nvPr>
        </p:nvSpPr>
        <p:spPr>
          <a:xfrm>
            <a:off x="420131" y="1748481"/>
            <a:ext cx="8279026" cy="4525963"/>
          </a:xfrm>
        </p:spPr>
        <p:txBody>
          <a:bodyPr/>
          <a:lstStyle/>
          <a:p>
            <a:r>
              <a:rPr lang="en-US" dirty="0">
                <a:latin typeface="Times New Roman" charset="0"/>
                <a:ea typeface="ＭＳ Ｐゴシック" charset="0"/>
                <a:cs typeface="ＭＳ Ｐゴシック" charset="0"/>
              </a:rPr>
              <a:t>Is there anything else he/she should have done?</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Do you think he was aware of ocular side-effects of these meds?</a:t>
            </a:r>
          </a:p>
        </p:txBody>
      </p:sp>
    </p:spTree>
    <p:extLst>
      <p:ext uri="{BB962C8B-B14F-4D97-AF65-F5344CB8AC3E}">
        <p14:creationId xmlns:p14="http://schemas.microsoft.com/office/powerpoint/2010/main" val="7318253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359" y="583856"/>
            <a:ext cx="3755597" cy="1220230"/>
          </a:xfrm>
          <a:prstGeom prst="rect">
            <a:avLst/>
          </a:prstGeom>
          <a:ln w="38100">
            <a:solidFill>
              <a:schemeClr val="accent5">
                <a:lumMod val="50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04" y="2111976"/>
            <a:ext cx="8273181" cy="1743332"/>
          </a:xfrm>
          <a:prstGeom prst="rect">
            <a:avLst/>
          </a:prstGeom>
          <a:ln w="38100">
            <a:solidFill>
              <a:schemeClr val="accent5">
                <a:lumMod val="50000"/>
              </a:schemeClr>
            </a:solidFill>
          </a:ln>
        </p:spPr>
      </p:pic>
    </p:spTree>
    <p:extLst>
      <p:ext uri="{BB962C8B-B14F-4D97-AF65-F5344CB8AC3E}">
        <p14:creationId xmlns:p14="http://schemas.microsoft.com/office/powerpoint/2010/main" val="1638334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Calibri" charset="0"/>
                <a:ea typeface="ＭＳ Ｐゴシック" charset="0"/>
                <a:cs typeface="ＭＳ Ｐゴシック" charset="0"/>
              </a:rPr>
              <a:t>Antiarrhythmics </a:t>
            </a:r>
            <a:br>
              <a:rPr lang="en-US">
                <a:latin typeface="Calibri" charset="0"/>
                <a:ea typeface="ＭＳ Ｐゴシック" charset="0"/>
                <a:cs typeface="ＭＳ Ｐゴシック" charset="0"/>
              </a:rPr>
            </a:br>
            <a:endParaRPr lang="en-US">
              <a:latin typeface="Calibri" charset="0"/>
              <a:ea typeface="ＭＳ Ｐゴシック" charset="0"/>
              <a:cs typeface="ＭＳ Ｐゴシック" charset="0"/>
            </a:endParaRPr>
          </a:p>
        </p:txBody>
      </p:sp>
      <p:sp>
        <p:nvSpPr>
          <p:cNvPr id="53250" name="Content Placeholder 2"/>
          <p:cNvSpPr>
            <a:spLocks noGrp="1"/>
          </p:cNvSpPr>
          <p:nvPr>
            <p:ph idx="1"/>
          </p:nvPr>
        </p:nvSpPr>
        <p:spPr>
          <a:xfrm>
            <a:off x="326570" y="1194689"/>
            <a:ext cx="5374739" cy="4525962"/>
          </a:xfrm>
        </p:spPr>
        <p:txBody>
          <a:bodyPr/>
          <a:lstStyle/>
          <a:p>
            <a:pPr>
              <a:buFont typeface="Arial" charset="0"/>
              <a:buNone/>
            </a:pPr>
            <a:r>
              <a:rPr lang="en-US" sz="2800">
                <a:latin typeface="Calibri" charset="0"/>
                <a:ea typeface="ＭＳ Ｐゴシック" charset="0"/>
                <a:cs typeface="ＭＳ Ｐゴシック" charset="0"/>
              </a:rPr>
              <a:t>Amiodarone </a:t>
            </a:r>
            <a:r>
              <a:rPr lang="en-US" sz="2800" dirty="0">
                <a:latin typeface="Calibri" charset="0"/>
                <a:ea typeface="ＭＳ Ｐゴシック" charset="0"/>
                <a:cs typeface="ＭＳ Ｐゴシック" charset="0"/>
              </a:rPr>
              <a:t>(</a:t>
            </a:r>
            <a:r>
              <a:rPr lang="en-US" sz="2800" dirty="0" err="1">
                <a:latin typeface="Calibri" charset="0"/>
                <a:ea typeface="ＭＳ Ｐゴシック" charset="0"/>
                <a:cs typeface="ＭＳ Ｐゴシック" charset="0"/>
              </a:rPr>
              <a:t>Cordarone</a:t>
            </a:r>
            <a:r>
              <a:rPr lang="en-US" sz="2800" dirty="0">
                <a:latin typeface="Calibri" charset="0"/>
                <a:ea typeface="ＭＳ Ｐゴシック" charset="0"/>
                <a:cs typeface="ＭＳ Ｐゴシック" charset="0"/>
              </a:rPr>
              <a:t>)</a:t>
            </a:r>
            <a:r>
              <a:rPr lang="en-US" sz="2000" dirty="0">
                <a:latin typeface="Calibri" charset="0"/>
                <a:ea typeface="ＭＳ Ｐゴシック" charset="0"/>
                <a:cs typeface="ＭＳ Ｐゴシック" charset="0"/>
              </a:rPr>
              <a:t> </a:t>
            </a:r>
          </a:p>
          <a:p>
            <a:pPr>
              <a:buFont typeface="Arial" charset="0"/>
              <a:buNone/>
            </a:pPr>
            <a:endParaRPr lang="en-US" sz="2000" dirty="0">
              <a:latin typeface="Calibri" charset="0"/>
              <a:ea typeface="ＭＳ Ｐゴシック" charset="0"/>
              <a:cs typeface="ＭＳ Ｐゴシック" charset="0"/>
            </a:endParaRPr>
          </a:p>
          <a:p>
            <a:pPr>
              <a:buFont typeface="Arial" charset="0"/>
              <a:buNone/>
            </a:pPr>
            <a:r>
              <a:rPr lang="en-US" sz="2000" i="1" dirty="0">
                <a:latin typeface="Calibri" charset="0"/>
                <a:ea typeface="ＭＳ Ｐゴシック" charset="0"/>
                <a:cs typeface="ＭＳ Ｐゴシック" charset="0"/>
              </a:rPr>
              <a:t>Photosensitizer, tendency towards lipid storage in the cornea and lens</a:t>
            </a:r>
          </a:p>
          <a:p>
            <a:pPr>
              <a:buFont typeface="Arial" charset="0"/>
              <a:buNone/>
            </a:pPr>
            <a:r>
              <a:rPr lang="en-US" sz="2000" i="1" dirty="0">
                <a:latin typeface="Calibri" charset="0"/>
                <a:ea typeface="ＭＳ Ｐゴシック" charset="0"/>
                <a:cs typeface="ＭＳ Ｐゴシック" charset="0"/>
              </a:rPr>
              <a:t>Dose and duration dependent, usually reversible</a:t>
            </a:r>
          </a:p>
          <a:p>
            <a:pPr>
              <a:buFont typeface="Arial" charset="0"/>
              <a:buNone/>
            </a:pPr>
            <a:r>
              <a:rPr lang="en-US" sz="2000" i="1" dirty="0">
                <a:latin typeface="Calibri" charset="0"/>
                <a:ea typeface="ＭＳ Ｐゴシック" charset="0"/>
                <a:cs typeface="ＭＳ Ｐゴシック" charset="0"/>
              </a:rPr>
              <a:t> </a:t>
            </a:r>
          </a:p>
          <a:p>
            <a:pPr>
              <a:buFont typeface="Arial" charset="0"/>
              <a:buNone/>
            </a:pPr>
            <a:r>
              <a:rPr lang="en-US" sz="2000" u="sng" dirty="0">
                <a:latin typeface="Calibri" charset="0"/>
                <a:ea typeface="ＭＳ Ｐゴシック" charset="0"/>
                <a:cs typeface="ＭＳ Ｐゴシック" charset="0"/>
              </a:rPr>
              <a:t>Ocular side effects</a:t>
            </a:r>
          </a:p>
          <a:p>
            <a:r>
              <a:rPr lang="en-US" sz="2000" dirty="0">
                <a:latin typeface="Calibri" charset="0"/>
                <a:ea typeface="ＭＳ Ｐゴシック" charset="0"/>
                <a:cs typeface="ＭＳ Ｐゴシック" charset="0"/>
              </a:rPr>
              <a:t>Vortex </a:t>
            </a:r>
            <a:r>
              <a:rPr lang="en-US" sz="2000" dirty="0" err="1">
                <a:latin typeface="Calibri" charset="0"/>
                <a:ea typeface="ＭＳ Ｐゴシック" charset="0"/>
                <a:cs typeface="ＭＳ Ｐゴシック" charset="0"/>
              </a:rPr>
              <a:t>Keratopathy</a:t>
            </a:r>
            <a:endParaRPr lang="en-US" sz="2000" dirty="0">
              <a:latin typeface="Calibri" charset="0"/>
              <a:ea typeface="ＭＳ Ｐゴシック" charset="0"/>
              <a:cs typeface="ＭＳ Ｐゴシック" charset="0"/>
            </a:endParaRPr>
          </a:p>
          <a:p>
            <a:pPr lvl="1"/>
            <a:r>
              <a:rPr lang="en-US" sz="1600" dirty="0">
                <a:latin typeface="Calibri" charset="0"/>
                <a:ea typeface="ＭＳ Ｐゴシック" charset="0"/>
              </a:rPr>
              <a:t>Nearly 100% </a:t>
            </a:r>
            <a:r>
              <a:rPr lang="en-US" sz="1600" dirty="0" err="1">
                <a:latin typeface="Calibri" charset="0"/>
                <a:ea typeface="ＭＳ Ｐゴシック" charset="0"/>
              </a:rPr>
              <a:t>pts</a:t>
            </a:r>
            <a:r>
              <a:rPr lang="en-US" sz="1600" dirty="0">
                <a:latin typeface="Calibri" charset="0"/>
                <a:ea typeface="ＭＳ Ｐゴシック" charset="0"/>
              </a:rPr>
              <a:t> treated greater than 6 months</a:t>
            </a:r>
          </a:p>
          <a:p>
            <a:pPr lvl="1"/>
            <a:r>
              <a:rPr lang="en-US" sz="1600" dirty="0">
                <a:latin typeface="Calibri" charset="0"/>
                <a:ea typeface="ＭＳ Ｐゴシック" charset="0"/>
              </a:rPr>
              <a:t>&lt;10% bothered by blurred vision or haloes</a:t>
            </a:r>
            <a:r>
              <a:rPr lang="en-US" sz="1200" dirty="0">
                <a:latin typeface="Calibri" charset="0"/>
                <a:ea typeface="ＭＳ Ｐゴシック" charset="0"/>
              </a:rPr>
              <a:t> </a:t>
            </a:r>
          </a:p>
          <a:p>
            <a:r>
              <a:rPr lang="en-US" sz="2000" dirty="0">
                <a:latin typeface="Calibri" charset="0"/>
                <a:ea typeface="ＭＳ Ｐゴシック" charset="0"/>
                <a:cs typeface="ＭＳ Ｐゴシック" charset="0"/>
              </a:rPr>
              <a:t>Anterior and posterior </a:t>
            </a:r>
            <a:r>
              <a:rPr lang="en-US" sz="2000" dirty="0" err="1">
                <a:latin typeface="Calibri" charset="0"/>
                <a:ea typeface="ＭＳ Ｐゴシック" charset="0"/>
                <a:cs typeface="ＭＳ Ｐゴシック" charset="0"/>
              </a:rPr>
              <a:t>subcapsular</a:t>
            </a:r>
            <a:r>
              <a:rPr lang="en-US" sz="2000" dirty="0">
                <a:latin typeface="Calibri" charset="0"/>
                <a:ea typeface="ＭＳ Ｐゴシック" charset="0"/>
                <a:cs typeface="ＭＳ Ｐゴシック" charset="0"/>
              </a:rPr>
              <a:t> lens changes </a:t>
            </a:r>
          </a:p>
          <a:p>
            <a:r>
              <a:rPr lang="en-US" sz="2000" dirty="0">
                <a:latin typeface="Calibri" charset="0"/>
                <a:ea typeface="ＭＳ Ｐゴシック" charset="0"/>
                <a:cs typeface="ＭＳ Ｐゴシック" charset="0"/>
              </a:rPr>
              <a:t>Optic neuropathy </a:t>
            </a:r>
          </a:p>
          <a:p>
            <a:endParaRPr lang="en-US" sz="2000" dirty="0">
              <a:latin typeface="Calibri" charset="0"/>
              <a:ea typeface="ＭＳ Ｐゴシック" charset="0"/>
              <a:cs typeface="ＭＳ Ｐゴシック" charset="0"/>
            </a:endParaRPr>
          </a:p>
        </p:txBody>
      </p:sp>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368" y="3225525"/>
            <a:ext cx="3547970" cy="2495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26570" y="5436444"/>
            <a:ext cx="2503127" cy="44484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982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346232" y="447244"/>
            <a:ext cx="8229600" cy="1143000"/>
          </a:xfrm>
        </p:spPr>
        <p:txBody>
          <a:bodyPr/>
          <a:lstStyle/>
          <a:p>
            <a:r>
              <a:rPr lang="en-US" dirty="0" err="1">
                <a:latin typeface="Calibri" charset="0"/>
                <a:ea typeface="ＭＳ Ｐゴシック" charset="0"/>
                <a:cs typeface="ＭＳ Ｐゴシック" charset="0"/>
              </a:rPr>
              <a:t>Antiarrhythmics</a:t>
            </a:r>
            <a:r>
              <a:rPr lang="en-US" dirty="0">
                <a:latin typeface="Calibri" charset="0"/>
                <a:ea typeface="ＭＳ Ｐゴシック" charset="0"/>
                <a:cs typeface="ＭＳ Ｐゴシック" charset="0"/>
              </a:rPr>
              <a:t> </a:t>
            </a:r>
            <a:br>
              <a:rPr lang="en-US" dirty="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p:txBody>
      </p:sp>
      <p:sp>
        <p:nvSpPr>
          <p:cNvPr id="55298" name="Content Placeholder 2"/>
          <p:cNvSpPr>
            <a:spLocks noGrp="1"/>
          </p:cNvSpPr>
          <p:nvPr>
            <p:ph idx="1"/>
          </p:nvPr>
        </p:nvSpPr>
        <p:spPr>
          <a:xfrm>
            <a:off x="457200" y="1417638"/>
            <a:ext cx="5588000" cy="4525963"/>
          </a:xfrm>
        </p:spPr>
        <p:txBody>
          <a:bodyPr/>
          <a:lstStyle/>
          <a:p>
            <a:pPr>
              <a:buFont typeface="Arial" charset="0"/>
              <a:buNone/>
            </a:pPr>
            <a:r>
              <a:rPr lang="en-US" sz="2400" dirty="0">
                <a:latin typeface="Calibri" charset="0"/>
                <a:ea typeface="ＭＳ Ｐゴシック" charset="0"/>
                <a:cs typeface="ＭＳ Ｐゴシック" charset="0"/>
              </a:rPr>
              <a:t>Digoxin (</a:t>
            </a:r>
            <a:r>
              <a:rPr lang="en-US" sz="2400" dirty="0" err="1">
                <a:latin typeface="Calibri" charset="0"/>
                <a:ea typeface="ＭＳ Ｐゴシック" charset="0"/>
                <a:cs typeface="ＭＳ Ｐゴシック" charset="0"/>
              </a:rPr>
              <a:t>Digitek</a:t>
            </a:r>
            <a:r>
              <a:rPr lang="en-US" sz="1800" dirty="0">
                <a:latin typeface="Calibri" charset="0"/>
                <a:ea typeface="ＭＳ Ｐゴシック" charset="0"/>
                <a:cs typeface="ＭＳ Ｐゴシック" charset="0"/>
              </a:rPr>
              <a:t>)</a:t>
            </a:r>
          </a:p>
          <a:p>
            <a:pPr>
              <a:buFont typeface="Arial" charset="0"/>
              <a:buNone/>
            </a:pPr>
            <a:endParaRPr lang="en-US" sz="1800" dirty="0">
              <a:latin typeface="Calibri" charset="0"/>
              <a:ea typeface="ＭＳ Ｐゴシック" charset="0"/>
              <a:cs typeface="ＭＳ Ｐゴシック" charset="0"/>
            </a:endParaRPr>
          </a:p>
          <a:p>
            <a:pPr>
              <a:buFont typeface="Arial" charset="0"/>
              <a:buNone/>
            </a:pPr>
            <a:r>
              <a:rPr lang="en-US" sz="1800" dirty="0">
                <a:latin typeface="Calibri" charset="0"/>
                <a:ea typeface="ＭＳ Ｐゴシック" charset="0"/>
                <a:cs typeface="ＭＳ Ｐゴシック" charset="0"/>
              </a:rPr>
              <a:t>Inhibition of </a:t>
            </a:r>
            <a:r>
              <a:rPr lang="en-US" sz="1800" dirty="0" err="1">
                <a:latin typeface="Calibri" charset="0"/>
                <a:ea typeface="ＭＳ Ｐゴシック" charset="0"/>
                <a:cs typeface="ＭＳ Ｐゴシック" charset="0"/>
              </a:rPr>
              <a:t>Na+K</a:t>
            </a:r>
            <a:r>
              <a:rPr lang="en-US" sz="1800" dirty="0">
                <a:latin typeface="Calibri" charset="0"/>
                <a:ea typeface="ＭＳ Ｐゴシック" charset="0"/>
                <a:cs typeface="ＭＳ Ｐゴシック" charset="0"/>
              </a:rPr>
              <a:t>+ ATPase which plays a vital role in maintaining normal cone receptor </a:t>
            </a:r>
            <a:r>
              <a:rPr lang="en-US" sz="1800" dirty="0" err="1">
                <a:latin typeface="Calibri" charset="0"/>
                <a:ea typeface="ＭＳ Ｐゴシック" charset="0"/>
                <a:cs typeface="ＭＳ Ｐゴシック" charset="0"/>
              </a:rPr>
              <a:t>funtion</a:t>
            </a:r>
            <a:r>
              <a:rPr lang="en-US" sz="1800" dirty="0">
                <a:latin typeface="Calibri" charset="0"/>
                <a:ea typeface="ＭＳ Ｐゴシック" charset="0"/>
                <a:cs typeface="ＭＳ Ｐゴシック" charset="0"/>
              </a:rPr>
              <a:t> and</a:t>
            </a:r>
          </a:p>
          <a:p>
            <a:pPr>
              <a:buFont typeface="Arial" charset="0"/>
              <a:buNone/>
            </a:pPr>
            <a:r>
              <a:rPr lang="en-US" sz="1800" dirty="0">
                <a:latin typeface="Calibri" charset="0"/>
                <a:ea typeface="ＭＳ Ｐゴシック" charset="0"/>
                <a:cs typeface="ＭＳ Ｐゴシック" charset="0"/>
              </a:rPr>
              <a:t>	 </a:t>
            </a:r>
            <a:r>
              <a:rPr lang="en-US" sz="1800" dirty="0" err="1">
                <a:latin typeface="Calibri" charset="0"/>
                <a:ea typeface="ＭＳ Ｐゴシック" charset="0"/>
                <a:cs typeface="ＭＳ Ｐゴシック" charset="0"/>
              </a:rPr>
              <a:t>ciliary</a:t>
            </a:r>
            <a:r>
              <a:rPr lang="en-US" sz="1800" dirty="0">
                <a:latin typeface="Calibri" charset="0"/>
                <a:ea typeface="ＭＳ Ｐゴシック" charset="0"/>
                <a:cs typeface="ＭＳ Ｐゴシック" charset="0"/>
              </a:rPr>
              <a:t> epithelium responsive for active transport of sodium necessary for aqueous </a:t>
            </a:r>
            <a:r>
              <a:rPr lang="en-US" sz="1800" dirty="0" err="1">
                <a:latin typeface="Calibri" charset="0"/>
                <a:ea typeface="ＭＳ Ｐゴシック" charset="0"/>
                <a:cs typeface="ＭＳ Ｐゴシック" charset="0"/>
              </a:rPr>
              <a:t>secretton</a:t>
            </a:r>
            <a:r>
              <a:rPr lang="en-US" sz="1800" dirty="0">
                <a:latin typeface="Calibri" charset="0"/>
                <a:ea typeface="ＭＳ Ｐゴシック" charset="0"/>
                <a:cs typeface="ＭＳ Ｐゴシック" charset="0"/>
              </a:rPr>
              <a:t> </a:t>
            </a:r>
          </a:p>
          <a:p>
            <a:pPr>
              <a:buFont typeface="Arial" charset="0"/>
              <a:buNone/>
            </a:pPr>
            <a:endParaRPr lang="en-US" sz="1800" dirty="0">
              <a:latin typeface="Calibri" charset="0"/>
              <a:ea typeface="ＭＳ Ｐゴシック" charset="0"/>
              <a:cs typeface="ＭＳ Ｐゴシック" charset="0"/>
            </a:endParaRPr>
          </a:p>
          <a:p>
            <a:pPr>
              <a:buFont typeface="Arial" charset="0"/>
              <a:buNone/>
            </a:pPr>
            <a:r>
              <a:rPr lang="en-US" sz="1800" u="sng" dirty="0">
                <a:latin typeface="Calibri" charset="0"/>
                <a:ea typeface="ＭＳ Ｐゴシック" charset="0"/>
                <a:cs typeface="ＭＳ Ｐゴシック" charset="0"/>
              </a:rPr>
              <a:t>Ocular Side Effects</a:t>
            </a:r>
          </a:p>
          <a:p>
            <a:r>
              <a:rPr lang="en-US" sz="1800" dirty="0">
                <a:latin typeface="Calibri" charset="0"/>
                <a:ea typeface="ＭＳ Ｐゴシック" charset="0"/>
                <a:cs typeface="ＭＳ Ｐゴシック" charset="0"/>
              </a:rPr>
              <a:t>Affects cone receptor function </a:t>
            </a:r>
          </a:p>
          <a:p>
            <a:r>
              <a:rPr lang="en-US" sz="1800" dirty="0">
                <a:latin typeface="Calibri" charset="0"/>
                <a:ea typeface="ＭＳ Ｐゴシック" charset="0"/>
                <a:cs typeface="ＭＳ Ｐゴシック" charset="0"/>
              </a:rPr>
              <a:t>11-25% of patients red-green color defects </a:t>
            </a:r>
          </a:p>
          <a:p>
            <a:r>
              <a:rPr lang="en-US" sz="2000" dirty="0">
                <a:solidFill>
                  <a:srgbClr val="FF6600"/>
                </a:solidFill>
                <a:latin typeface="Calibri" charset="0"/>
                <a:ea typeface="ＭＳ Ｐゴシック" charset="0"/>
                <a:cs typeface="ＭＳ Ｐゴシック" charset="0"/>
              </a:rPr>
              <a:t>Yellow tinged vision (</a:t>
            </a:r>
            <a:r>
              <a:rPr lang="en-US" sz="2000" dirty="0" err="1">
                <a:solidFill>
                  <a:srgbClr val="FF6600"/>
                </a:solidFill>
                <a:latin typeface="Calibri" charset="0"/>
                <a:ea typeface="ＭＳ Ｐゴシック" charset="0"/>
                <a:cs typeface="ＭＳ Ｐゴシック" charset="0"/>
              </a:rPr>
              <a:t>xanthopsia</a:t>
            </a:r>
            <a:r>
              <a:rPr lang="en-US" sz="2000" dirty="0">
                <a:solidFill>
                  <a:srgbClr val="FF6600"/>
                </a:solidFill>
                <a:latin typeface="Calibri" charset="0"/>
                <a:ea typeface="ＭＳ Ｐゴシック" charset="0"/>
                <a:cs typeface="ＭＳ Ｐゴシック" charset="0"/>
              </a:rPr>
              <a:t>)</a:t>
            </a:r>
          </a:p>
          <a:p>
            <a:r>
              <a:rPr lang="en-US" sz="1800" dirty="0">
                <a:latin typeface="Calibri" charset="0"/>
                <a:ea typeface="ＭＳ Ｐゴシック" charset="0"/>
                <a:cs typeface="ＭＳ Ｐゴシック" charset="0"/>
              </a:rPr>
              <a:t>Snowy, hazy, or dimming vision </a:t>
            </a:r>
          </a:p>
          <a:p>
            <a:r>
              <a:rPr lang="en-US" sz="1800" dirty="0">
                <a:latin typeface="Calibri" charset="0"/>
                <a:ea typeface="ＭＳ Ｐゴシック" charset="0"/>
                <a:cs typeface="ＭＳ Ｐゴシック" charset="0"/>
              </a:rPr>
              <a:t>Flickering or flashes of light, and colored spots </a:t>
            </a:r>
          </a:p>
          <a:p>
            <a:r>
              <a:rPr lang="en-US" sz="1800" dirty="0">
                <a:latin typeface="Calibri" charset="0"/>
                <a:ea typeface="ＭＳ Ｐゴシック" charset="0"/>
                <a:cs typeface="ＭＳ Ｐゴシック" charset="0"/>
              </a:rPr>
              <a:t>Reduces aqueous secretion and IOP </a:t>
            </a:r>
          </a:p>
          <a:p>
            <a:endParaRPr lang="en-US" sz="18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00210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3200" b="1">
                <a:latin typeface="Calibri" charset="0"/>
                <a:ea typeface="ＭＳ Ｐゴシック" charset="0"/>
                <a:cs typeface="ＭＳ Ｐゴシック" charset="0"/>
              </a:rPr>
              <a:t>Ever wonder why there is a predominance of the color yellow in most of Van Gogh</a:t>
            </a:r>
            <a:r>
              <a:rPr lang="ja-JP" altLang="en-US" sz="3200" b="1">
                <a:latin typeface="Calibri" charset="0"/>
                <a:ea typeface="ＭＳ Ｐゴシック" charset="0"/>
                <a:cs typeface="ＭＳ Ｐゴシック" charset="0"/>
              </a:rPr>
              <a:t>’</a:t>
            </a:r>
            <a:r>
              <a:rPr lang="en-US" altLang="ja-JP" sz="3200" b="1">
                <a:latin typeface="Calibri" charset="0"/>
                <a:ea typeface="ＭＳ Ｐゴシック" charset="0"/>
                <a:cs typeface="ＭＳ Ｐゴシック" charset="0"/>
              </a:rPr>
              <a:t>s works?</a:t>
            </a:r>
            <a:endParaRPr lang="en-US" sz="3200">
              <a:latin typeface="Calibri" charset="0"/>
              <a:ea typeface="ＭＳ Ｐゴシック" charset="0"/>
              <a:cs typeface="ＭＳ Ｐゴシック" charset="0"/>
            </a:endParaRPr>
          </a:p>
        </p:txBody>
      </p:sp>
      <p:sp>
        <p:nvSpPr>
          <p:cNvPr id="56322" name="Content Placeholder 2"/>
          <p:cNvSpPr>
            <a:spLocks noGrp="1"/>
          </p:cNvSpPr>
          <p:nvPr>
            <p:ph idx="1"/>
          </p:nvPr>
        </p:nvSpPr>
        <p:spPr>
          <a:xfrm>
            <a:off x="135626" y="1417638"/>
            <a:ext cx="8766404" cy="4525963"/>
          </a:xfrm>
        </p:spPr>
        <p:txBody>
          <a:bodyPr/>
          <a:lstStyle/>
          <a:p>
            <a:r>
              <a:rPr lang="en-US" sz="1800" dirty="0">
                <a:latin typeface="Calibri" charset="0"/>
                <a:ea typeface="ＭＳ Ｐゴシック" charset="0"/>
                <a:cs typeface="ＭＳ Ｐゴシック" charset="0"/>
              </a:rPr>
              <a:t>In the 19th century, Digitalis was widely used; often to treat epilepsy, mania, asthma, and among others. </a:t>
            </a:r>
          </a:p>
          <a:p>
            <a:r>
              <a:rPr lang="en-US" sz="1800" dirty="0">
                <a:latin typeface="Calibri" charset="0"/>
                <a:ea typeface="ＭＳ Ｐゴシック" charset="0"/>
                <a:cs typeface="ＭＳ Ｐゴシック" charset="0"/>
              </a:rPr>
              <a:t>Vincent van Gogh was diagnosed as having Epilepsy and Mania</a:t>
            </a:r>
          </a:p>
          <a:p>
            <a:r>
              <a:rPr lang="en-US" sz="1800" dirty="0">
                <a:latin typeface="Calibri" charset="0"/>
                <a:ea typeface="ＭＳ Ｐゴシック" charset="0"/>
                <a:cs typeface="ＭＳ Ｐゴシック" charset="0"/>
              </a:rPr>
              <a:t>He was said to have been prescribed Digitalis by his attending physician, who was interestingly enough, painted by Van Gogh beside a Foxglove plant, where Digitalis is derived</a:t>
            </a:r>
          </a:p>
          <a:p>
            <a:r>
              <a:rPr lang="en-US" sz="1800" dirty="0">
                <a:latin typeface="Calibri" charset="0"/>
                <a:ea typeface="ＭＳ Ｐゴシック" charset="0"/>
                <a:cs typeface="ＭＳ Ｐゴシック" charset="0"/>
              </a:rPr>
              <a:t>Digitalis was widely used and plasma level controls were non-existent. One can, therefore imagine how easy it was to prescribe an overdose of digitalis at the time. </a:t>
            </a:r>
          </a:p>
          <a:p>
            <a:r>
              <a:rPr lang="en-US" sz="1800" dirty="0">
                <a:latin typeface="Calibri" charset="0"/>
                <a:ea typeface="ＭＳ Ｐゴシック" charset="0"/>
                <a:cs typeface="ＭＳ Ｐゴシック" charset="0"/>
              </a:rPr>
              <a:t>Van Gogh suffered from </a:t>
            </a:r>
            <a:r>
              <a:rPr lang="en-US" sz="1800" dirty="0" err="1">
                <a:latin typeface="Calibri" charset="0"/>
                <a:ea typeface="ＭＳ Ｐゴシック" charset="0"/>
                <a:cs typeface="ＭＳ Ｐゴシック" charset="0"/>
              </a:rPr>
              <a:t>Xanthopsia</a:t>
            </a:r>
            <a:r>
              <a:rPr lang="en-US" sz="1800" dirty="0">
                <a:latin typeface="Calibri" charset="0"/>
                <a:ea typeface="ＭＳ Ｐゴシック" charset="0"/>
                <a:cs typeface="ＭＳ Ｐゴシック" charset="0"/>
              </a:rPr>
              <a:t>, a distortion in color vision, in which objects appear more yellow than they truly are; a usual sign of Digitalis Toxicity.</a:t>
            </a:r>
          </a:p>
        </p:txBody>
      </p:sp>
      <p:pic>
        <p:nvPicPr>
          <p:cNvPr id="56323" name="Picture 4" descr="van gog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4624388"/>
            <a:ext cx="1711325"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5" descr="van gog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2501" y="4624388"/>
            <a:ext cx="2443162" cy="193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382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tLang="en-US">
                <a:ea typeface="ＭＳ Ｐゴシック" charset="-128"/>
              </a:rPr>
              <a:t>Starry Night</a:t>
            </a:r>
          </a:p>
        </p:txBody>
      </p:sp>
      <p:pic>
        <p:nvPicPr>
          <p:cNvPr id="57346" name="Content Placeholder 4" descr="van g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1671638"/>
            <a:ext cx="5715000" cy="4381500"/>
          </a:xfrm>
        </p:spPr>
      </p:pic>
      <p:sp>
        <p:nvSpPr>
          <p:cNvPr id="57347" name="TextBox 5"/>
          <p:cNvSpPr txBox="1">
            <a:spLocks noChangeArrowheads="1"/>
          </p:cNvSpPr>
          <p:nvPr/>
        </p:nvSpPr>
        <p:spPr bwMode="auto">
          <a:xfrm>
            <a:off x="439738" y="6327648"/>
            <a:ext cx="800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chemeClr val="bg1"/>
                </a:solidFill>
              </a:rPr>
              <a:t>Van Gogh also suffered from glaucoma making him see haloes around lights</a:t>
            </a:r>
          </a:p>
        </p:txBody>
      </p:sp>
    </p:spTree>
    <p:extLst>
      <p:ext uri="{BB962C8B-B14F-4D97-AF65-F5344CB8AC3E}">
        <p14:creationId xmlns:p14="http://schemas.microsoft.com/office/powerpoint/2010/main" val="1479313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71682" name="Content Placeholder 2"/>
          <p:cNvSpPr>
            <a:spLocks noGrp="1"/>
          </p:cNvSpPr>
          <p:nvPr>
            <p:ph idx="1"/>
          </p:nvPr>
        </p:nvSpPr>
        <p:spPr/>
        <p:txBody>
          <a:bodyPr/>
          <a:lstStyle/>
          <a:p>
            <a:r>
              <a:rPr lang="en-US" dirty="0">
                <a:latin typeface="Calibri" charset="0"/>
                <a:ea typeface="ＭＳ Ｐゴシック" charset="0"/>
                <a:cs typeface="ＭＳ Ｐゴシック" charset="0"/>
              </a:rPr>
              <a:t>What drug is prescribed for breast cancer and reducing the incidence of breast cancer among high-risk women?</a:t>
            </a:r>
          </a:p>
        </p:txBody>
      </p:sp>
    </p:spTree>
    <p:extLst>
      <p:ext uri="{BB962C8B-B14F-4D97-AF65-F5344CB8AC3E}">
        <p14:creationId xmlns:p14="http://schemas.microsoft.com/office/powerpoint/2010/main" val="2187823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a:latin typeface="Calibri" charset="0"/>
                <a:ea typeface="ＭＳ Ｐゴシック" charset="0"/>
                <a:cs typeface="ＭＳ Ｐゴシック" charset="0"/>
              </a:rPr>
              <a:t>Tamoxifen citrate </a:t>
            </a:r>
            <a:br>
              <a:rPr lang="en-US">
                <a:latin typeface="Calibri" charset="0"/>
                <a:ea typeface="ＭＳ Ｐゴシック" charset="0"/>
                <a:cs typeface="ＭＳ Ｐゴシック" charset="0"/>
              </a:rPr>
            </a:br>
            <a:endParaRPr lang="en-US">
              <a:latin typeface="Calibri" charset="0"/>
              <a:ea typeface="ＭＳ Ｐゴシック" charset="0"/>
              <a:cs typeface="ＭＳ Ｐゴシック" charset="0"/>
            </a:endParaRPr>
          </a:p>
        </p:txBody>
      </p:sp>
      <p:sp>
        <p:nvSpPr>
          <p:cNvPr id="72706" name="Content Placeholder 2"/>
          <p:cNvSpPr>
            <a:spLocks noGrp="1"/>
          </p:cNvSpPr>
          <p:nvPr>
            <p:ph idx="1"/>
          </p:nvPr>
        </p:nvSpPr>
        <p:spPr>
          <a:xfrm>
            <a:off x="204008" y="949799"/>
            <a:ext cx="4095750" cy="4981107"/>
          </a:xfrm>
        </p:spPr>
        <p:txBody>
          <a:bodyPr/>
          <a:lstStyle/>
          <a:p>
            <a:pPr>
              <a:buFont typeface="Arial" charset="0"/>
              <a:buNone/>
            </a:pPr>
            <a:r>
              <a:rPr lang="en-US" sz="2000" dirty="0" err="1">
                <a:latin typeface="Calibri" charset="0"/>
                <a:ea typeface="ＭＳ Ｐゴシック" charset="0"/>
                <a:cs typeface="ＭＳ Ｐゴシック" charset="0"/>
              </a:rPr>
              <a:t>Tamoxifen</a:t>
            </a:r>
            <a:r>
              <a:rPr lang="en-US" sz="2000" dirty="0">
                <a:latin typeface="Calibri" charset="0"/>
                <a:ea typeface="ＭＳ Ｐゴシック" charset="0"/>
                <a:cs typeface="ＭＳ Ｐゴシック" charset="0"/>
              </a:rPr>
              <a:t> citrate </a:t>
            </a:r>
          </a:p>
          <a:p>
            <a:pPr lvl="1"/>
            <a:r>
              <a:rPr lang="en-US" sz="1600" dirty="0">
                <a:latin typeface="Calibri" charset="0"/>
                <a:ea typeface="ＭＳ Ｐゴシック" charset="0"/>
              </a:rPr>
              <a:t>Tamoxifen competitively binds to estrogen receptors on tumor cells and other tissue targets, producing a nuclear complex that decreases DNA synthesis and inhibits estrogen effects</a:t>
            </a:r>
          </a:p>
          <a:p>
            <a:pPr>
              <a:buFont typeface="Arial" charset="0"/>
              <a:buNone/>
            </a:pPr>
            <a:r>
              <a:rPr lang="en-US" sz="2000" u="sng" dirty="0">
                <a:latin typeface="Calibri" charset="0"/>
                <a:ea typeface="ＭＳ Ｐゴシック" charset="0"/>
                <a:cs typeface="ＭＳ Ｐゴシック" charset="0"/>
              </a:rPr>
              <a:t>Ocular Side Effects: </a:t>
            </a:r>
          </a:p>
          <a:p>
            <a:r>
              <a:rPr lang="en-US" sz="2000" dirty="0">
                <a:latin typeface="Calibri" charset="0"/>
                <a:ea typeface="ＭＳ Ｐゴシック" charset="0"/>
                <a:cs typeface="ＭＳ Ｐゴシック" charset="0"/>
              </a:rPr>
              <a:t>Crystalline retinopathy </a:t>
            </a:r>
          </a:p>
          <a:p>
            <a:r>
              <a:rPr lang="en-US" sz="2000" dirty="0">
                <a:latin typeface="Calibri" charset="0"/>
                <a:ea typeface="ＭＳ Ｐゴシック" charset="0"/>
                <a:cs typeface="ＭＳ Ｐゴシック" charset="0"/>
              </a:rPr>
              <a:t>Treatment involves withdrawal of the drug as it is reversible </a:t>
            </a:r>
          </a:p>
          <a:p>
            <a:r>
              <a:rPr lang="en-US" sz="2000" b="1" dirty="0">
                <a:solidFill>
                  <a:srgbClr val="FF6600"/>
                </a:solidFill>
                <a:latin typeface="Calibri" charset="0"/>
                <a:ea typeface="ＭＳ Ｐゴシック" charset="0"/>
                <a:cs typeface="ＭＳ Ｐゴシック" charset="0"/>
              </a:rPr>
              <a:t>Ocular complications are rare (0.6%) </a:t>
            </a:r>
          </a:p>
          <a:p>
            <a:endParaRPr lang="en-US" sz="2000" dirty="0">
              <a:latin typeface="Calibri" charset="0"/>
              <a:ea typeface="ＭＳ Ｐゴシック" charset="0"/>
              <a:cs typeface="ＭＳ Ｐゴシック"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982" y="949799"/>
            <a:ext cx="4387042" cy="324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96" y="4874807"/>
            <a:ext cx="8535208" cy="1689774"/>
          </a:xfrm>
          <a:prstGeom prst="rect">
            <a:avLst/>
          </a:prstGeom>
          <a:ln w="28575">
            <a:solidFill>
              <a:schemeClr val="accent1">
                <a:lumMod val="90000"/>
                <a:lumOff val="10000"/>
              </a:schemeClr>
            </a:solidFill>
          </a:ln>
        </p:spPr>
      </p:pic>
    </p:spTree>
    <p:extLst>
      <p:ext uri="{BB962C8B-B14F-4D97-AF65-F5344CB8AC3E}">
        <p14:creationId xmlns:p14="http://schemas.microsoft.com/office/powerpoint/2010/main" val="4372423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pPr algn="l"/>
            <a:br>
              <a:rPr lang="en-US">
                <a:latin typeface="Calibri" charset="0"/>
                <a:ea typeface="ＭＳ Ｐゴシック" charset="0"/>
                <a:cs typeface="ＭＳ Ｐゴシック" charset="0"/>
              </a:rPr>
            </a:br>
            <a:endParaRPr lang="en-US">
              <a:latin typeface="Calibri" charset="0"/>
              <a:ea typeface="ＭＳ Ｐゴシック" charset="0"/>
              <a:cs typeface="ＭＳ Ｐゴシック" charset="0"/>
            </a:endParaRPr>
          </a:p>
        </p:txBody>
      </p:sp>
      <p:sp>
        <p:nvSpPr>
          <p:cNvPr id="95234" name="Content Placeholder 2"/>
          <p:cNvSpPr>
            <a:spLocks noGrp="1"/>
          </p:cNvSpPr>
          <p:nvPr>
            <p:ph idx="1"/>
          </p:nvPr>
        </p:nvSpPr>
        <p:spPr>
          <a:xfrm>
            <a:off x="315912" y="647263"/>
            <a:ext cx="8512175" cy="4525962"/>
          </a:xfrm>
        </p:spPr>
        <p:txBody>
          <a:bodyPr/>
          <a:lstStyle/>
          <a:p>
            <a:r>
              <a:rPr lang="en-US" sz="2800" dirty="0">
                <a:latin typeface="Calibri" charset="0"/>
                <a:ea typeface="ＭＳ Ｐゴシック" charset="0"/>
                <a:cs typeface="ＭＳ Ｐゴシック" charset="0"/>
              </a:rPr>
              <a:t>Edward Calvin Kendall was awarded the 1950 Nobel Prize for Physiology or Medicine for discovery of this molecule.</a:t>
            </a:r>
          </a:p>
          <a:p>
            <a:r>
              <a:rPr lang="en-US" sz="2800" dirty="0">
                <a:latin typeface="Calibri" charset="0"/>
                <a:ea typeface="ＭＳ Ｐゴシック" charset="0"/>
                <a:cs typeface="ＭＳ Ｐゴシック" charset="0"/>
              </a:rPr>
              <a:t>First produced commercially by Merck &amp; Company on September 30, 1949. </a:t>
            </a:r>
          </a:p>
        </p:txBody>
      </p:sp>
      <p:pic>
        <p:nvPicPr>
          <p:cNvPr id="95235" name="Picture 7" descr="co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6475" y="3470200"/>
            <a:ext cx="25400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6" name="Picture 9" descr="edward-c-kend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0902" y="3283198"/>
            <a:ext cx="2085975"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1168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Calibri" charset="0"/>
                <a:ea typeface="ＭＳ Ｐゴシック" charset="0"/>
                <a:cs typeface="ＭＳ Ｐゴシック" charset="0"/>
              </a:rPr>
              <a:t>Corticosteroids</a:t>
            </a:r>
          </a:p>
        </p:txBody>
      </p:sp>
      <p:sp>
        <p:nvSpPr>
          <p:cNvPr id="96258" name="Content Placeholder 2"/>
          <p:cNvSpPr>
            <a:spLocks noGrp="1"/>
          </p:cNvSpPr>
          <p:nvPr>
            <p:ph idx="1"/>
          </p:nvPr>
        </p:nvSpPr>
        <p:spPr>
          <a:xfrm>
            <a:off x="457200" y="1329771"/>
            <a:ext cx="5334000" cy="4525962"/>
          </a:xfrm>
        </p:spPr>
        <p:txBody>
          <a:bodyPr/>
          <a:lstStyle/>
          <a:p>
            <a:pPr>
              <a:buFont typeface="Arial" charset="0"/>
              <a:buNone/>
            </a:pPr>
            <a:r>
              <a:rPr lang="en-US" sz="2800" b="1" dirty="0">
                <a:latin typeface="Calibri" charset="0"/>
                <a:ea typeface="ＭＳ Ｐゴシック" charset="0"/>
                <a:cs typeface="ＭＳ Ｐゴシック" charset="0"/>
              </a:rPr>
              <a:t>Prednisone</a:t>
            </a:r>
            <a:r>
              <a:rPr lang="en-US" sz="2800" dirty="0">
                <a:latin typeface="Calibri" charset="0"/>
                <a:ea typeface="ＭＳ Ｐゴシック" charset="0"/>
                <a:cs typeface="ＭＳ Ｐゴシック" charset="0"/>
              </a:rPr>
              <a:t> </a:t>
            </a:r>
          </a:p>
          <a:p>
            <a:r>
              <a:rPr lang="en-US" sz="2400" i="1" dirty="0">
                <a:latin typeface="Calibri" charset="0"/>
                <a:ea typeface="ＭＳ Ｐゴシック" charset="0"/>
                <a:cs typeface="ＭＳ Ｐゴシック" charset="0"/>
              </a:rPr>
              <a:t>To treat inflammatory and allergic conditions. </a:t>
            </a:r>
          </a:p>
          <a:p>
            <a:r>
              <a:rPr lang="en-US" sz="2400" i="1" dirty="0">
                <a:latin typeface="Calibri" charset="0"/>
                <a:ea typeface="ＭＳ Ｐゴシック" charset="0"/>
                <a:cs typeface="ＭＳ Ｐゴシック" charset="0"/>
              </a:rPr>
              <a:t>They are very effective for acute disease states as well as chronic conditions </a:t>
            </a:r>
          </a:p>
          <a:p>
            <a:pPr>
              <a:buFont typeface="Arial" charset="0"/>
              <a:buNone/>
            </a:pPr>
            <a:r>
              <a:rPr lang="en-US" sz="2800" b="1" u="sng" dirty="0">
                <a:latin typeface="Calibri" charset="0"/>
                <a:ea typeface="ＭＳ Ｐゴシック" charset="0"/>
                <a:cs typeface="ＭＳ Ｐゴシック" charset="0"/>
              </a:rPr>
              <a:t>Ocular Side Effects</a:t>
            </a:r>
          </a:p>
          <a:p>
            <a:r>
              <a:rPr lang="en-US" sz="2800" dirty="0">
                <a:latin typeface="Calibri" charset="0"/>
                <a:ea typeface="ＭＳ Ｐゴシック" charset="0"/>
                <a:cs typeface="ＭＳ Ｐゴシック" charset="0"/>
              </a:rPr>
              <a:t>Posterior </a:t>
            </a:r>
            <a:r>
              <a:rPr lang="en-US" sz="2800" dirty="0" err="1">
                <a:latin typeface="Calibri" charset="0"/>
                <a:ea typeface="ＭＳ Ｐゴシック" charset="0"/>
                <a:cs typeface="ＭＳ Ｐゴシック" charset="0"/>
              </a:rPr>
              <a:t>subcapsular</a:t>
            </a:r>
            <a:r>
              <a:rPr lang="en-US" sz="2800" dirty="0">
                <a:latin typeface="Calibri" charset="0"/>
                <a:ea typeface="ＭＳ Ｐゴシック" charset="0"/>
                <a:cs typeface="ＭＳ Ｐゴシック" charset="0"/>
              </a:rPr>
              <a:t> cataract </a:t>
            </a:r>
          </a:p>
          <a:p>
            <a:r>
              <a:rPr lang="en-US" sz="2800" dirty="0">
                <a:latin typeface="Calibri" charset="0"/>
                <a:ea typeface="ＭＳ Ｐゴシック" charset="0"/>
                <a:cs typeface="ＭＳ Ｐゴシック" charset="0"/>
              </a:rPr>
              <a:t>Elevated intraocular pressure </a:t>
            </a:r>
          </a:p>
          <a:p>
            <a:r>
              <a:rPr lang="en-US" sz="2800" dirty="0">
                <a:latin typeface="Calibri" charset="0"/>
                <a:ea typeface="ＭＳ Ｐゴシック" charset="0"/>
                <a:cs typeface="ＭＳ Ｐゴシック" charset="0"/>
              </a:rPr>
              <a:t>Papilledema</a:t>
            </a:r>
          </a:p>
          <a:p>
            <a:r>
              <a:rPr lang="en-US" sz="2800" dirty="0">
                <a:latin typeface="Calibri" charset="0"/>
                <a:ea typeface="ＭＳ Ｐゴシック" charset="0"/>
                <a:cs typeface="ＭＳ Ｐゴシック" charset="0"/>
              </a:rPr>
              <a:t>Exacerbation of herpetic keratitis </a:t>
            </a:r>
          </a:p>
          <a:p>
            <a:pPr>
              <a:buFont typeface="Arial" charset="0"/>
              <a:buNone/>
            </a:pPr>
            <a:r>
              <a:rPr lang="en-US" sz="2800" dirty="0">
                <a:latin typeface="Calibri" charset="0"/>
                <a:ea typeface="ＭＳ Ｐゴシック" charset="0"/>
                <a:cs typeface="ＭＳ Ｐゴシック" charset="0"/>
              </a:rPr>
              <a:t> </a:t>
            </a: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l="11034" r="5518"/>
          <a:stretch>
            <a:fillRect/>
          </a:stretch>
        </p:blipFill>
        <p:spPr bwMode="auto">
          <a:xfrm>
            <a:off x="6611938" y="3885363"/>
            <a:ext cx="2359230" cy="209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0" name="Picture 4" descr="cataracct pred.jpg"/>
          <p:cNvPicPr>
            <a:picLocks noChangeAspect="1"/>
          </p:cNvPicPr>
          <p:nvPr/>
        </p:nvPicPr>
        <p:blipFill>
          <a:blip r:embed="rId3">
            <a:extLst>
              <a:ext uri="{28A0092B-C50C-407E-A947-70E740481C1C}">
                <a14:useLocalDpi xmlns:a14="http://schemas.microsoft.com/office/drawing/2010/main" val="0"/>
              </a:ext>
            </a:extLst>
          </a:blip>
          <a:srcRect l="13715" t="5353" r="16000" b="8031"/>
          <a:stretch>
            <a:fillRect/>
          </a:stretch>
        </p:blipFill>
        <p:spPr bwMode="auto">
          <a:xfrm>
            <a:off x="6527799" y="1153318"/>
            <a:ext cx="2282595" cy="2399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9038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34925"/>
            <a:ext cx="8229600" cy="1143000"/>
          </a:xfrm>
        </p:spPr>
        <p:txBody>
          <a:bodyPr/>
          <a:lstStyle/>
          <a:p>
            <a:r>
              <a:rPr lang="en-US">
                <a:latin typeface="Calibri" charset="0"/>
                <a:ea typeface="ＭＳ Ｐゴシック" charset="0"/>
                <a:cs typeface="ＭＳ Ｐゴシック" charset="0"/>
              </a:rPr>
              <a:t>Corticosteroids</a:t>
            </a:r>
          </a:p>
        </p:txBody>
      </p:sp>
      <p:sp>
        <p:nvSpPr>
          <p:cNvPr id="97282" name="Content Placeholder 2"/>
          <p:cNvSpPr>
            <a:spLocks noGrp="1"/>
          </p:cNvSpPr>
          <p:nvPr>
            <p:ph idx="1"/>
          </p:nvPr>
        </p:nvSpPr>
        <p:spPr>
          <a:xfrm>
            <a:off x="457200" y="1177925"/>
            <a:ext cx="8229600" cy="3241675"/>
          </a:xfrm>
        </p:spPr>
        <p:txBody>
          <a:bodyPr/>
          <a:lstStyle/>
          <a:p>
            <a:r>
              <a:rPr lang="en-US" sz="2000">
                <a:latin typeface="Calibri" charset="0"/>
                <a:ea typeface="ＭＳ Ｐゴシック" charset="0"/>
                <a:cs typeface="ＭＳ Ｐゴシック" charset="0"/>
              </a:rPr>
              <a:t>Cataracts resulting from steroid use are well known and occur with topical, systemic, and nasal administration. </a:t>
            </a:r>
          </a:p>
          <a:p>
            <a:endParaRPr lang="en-US" sz="2000">
              <a:latin typeface="Calibri" charset="0"/>
              <a:ea typeface="ＭＳ Ｐゴシック" charset="0"/>
              <a:cs typeface="ＭＳ Ｐゴシック" charset="0"/>
            </a:endParaRPr>
          </a:p>
          <a:p>
            <a:r>
              <a:rPr lang="en-US" sz="2000">
                <a:latin typeface="Calibri" charset="0"/>
                <a:ea typeface="ＭＳ Ｐゴシック" charset="0"/>
                <a:cs typeface="ＭＳ Ｐゴシック" charset="0"/>
              </a:rPr>
              <a:t>The development of cataract is related to the cumulative dose of prednisone; 25% of patients who use 15 mg/day for 1 year or more will get cataracts that interfere enough with vision to require surgical removal</a:t>
            </a:r>
          </a:p>
          <a:p>
            <a:endParaRPr lang="en-US" sz="2000">
              <a:latin typeface="Calibri" charset="0"/>
              <a:ea typeface="ＭＳ Ｐゴシック" charset="0"/>
              <a:cs typeface="ＭＳ Ｐゴシック" charset="0"/>
            </a:endParaRPr>
          </a:p>
          <a:p>
            <a:r>
              <a:rPr lang="en-US" sz="2000">
                <a:latin typeface="Calibri" charset="0"/>
                <a:ea typeface="ＭＳ Ｐゴシック" charset="0"/>
                <a:cs typeface="ＭＳ Ｐゴシック" charset="0"/>
              </a:rPr>
              <a:t>The etiology is unknown, the drug may react with amino groups of crystalline lens fibers causing protein complexes to aggregate </a:t>
            </a:r>
          </a:p>
          <a:p>
            <a:endParaRPr lang="en-US" sz="2000">
              <a:latin typeface="Calibri" charset="0"/>
              <a:ea typeface="ＭＳ Ｐゴシック" charset="0"/>
              <a:cs typeface="ＭＳ Ｐゴシック" charset="0"/>
            </a:endParaRP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5" y="4683125"/>
            <a:ext cx="24003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4" name="Picture 5" descr="cataracct pr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7525" y="4551363"/>
            <a:ext cx="2384425" cy="203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72655"/>
      </p:ext>
    </p:extLst>
  </p:cSld>
  <p:clrMapOvr>
    <a:masterClrMapping/>
  </p:clrMapOvr>
</p:sld>
</file>

<file path=ppt/theme/theme1.xml><?xml version="1.0" encoding="utf-8"?>
<a:theme xmlns:a="http://schemas.openxmlformats.org/drawingml/2006/main" name="2012_BPEI_4X3">
  <a:themeElements>
    <a:clrScheme name="UM">
      <a:dk1>
        <a:sysClr val="windowText" lastClr="000000"/>
      </a:dk1>
      <a:lt1>
        <a:sysClr val="window" lastClr="FFFFFF"/>
      </a:lt1>
      <a:dk2>
        <a:srgbClr val="005030"/>
      </a:dk2>
      <a:lt2>
        <a:srgbClr val="EEE6D6"/>
      </a:lt2>
      <a:accent1>
        <a:srgbClr val="005030"/>
      </a:accent1>
      <a:accent2>
        <a:srgbClr val="F47321"/>
      </a:accent2>
      <a:accent3>
        <a:srgbClr val="A8AD00"/>
      </a:accent3>
      <a:accent4>
        <a:srgbClr val="C13832"/>
      </a:accent4>
      <a:accent5>
        <a:srgbClr val="91B9A4"/>
      </a:accent5>
      <a:accent6>
        <a:srgbClr val="D28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12_BPEI_4X3">
  <a:themeElements>
    <a:clrScheme name="UM">
      <a:dk1>
        <a:sysClr val="windowText" lastClr="000000"/>
      </a:dk1>
      <a:lt1>
        <a:sysClr val="window" lastClr="FFFFFF"/>
      </a:lt1>
      <a:dk2>
        <a:srgbClr val="005030"/>
      </a:dk2>
      <a:lt2>
        <a:srgbClr val="EEE6D6"/>
      </a:lt2>
      <a:accent1>
        <a:srgbClr val="005030"/>
      </a:accent1>
      <a:accent2>
        <a:srgbClr val="F47321"/>
      </a:accent2>
      <a:accent3>
        <a:srgbClr val="A8AD00"/>
      </a:accent3>
      <a:accent4>
        <a:srgbClr val="C13832"/>
      </a:accent4>
      <a:accent5>
        <a:srgbClr val="91B9A4"/>
      </a:accent5>
      <a:accent6>
        <a:srgbClr val="D28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3696</Words>
  <Application>Microsoft Office PowerPoint</Application>
  <PresentationFormat>On-screen Show (4:3)</PresentationFormat>
  <Paragraphs>492</Paragraphs>
  <Slides>104</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104</vt:i4>
      </vt:variant>
    </vt:vector>
  </HeadingPairs>
  <TitlesOfParts>
    <vt:vector size="112" baseType="lpstr">
      <vt:lpstr>Arial</vt:lpstr>
      <vt:lpstr>Calibri</vt:lpstr>
      <vt:lpstr>Lucida Grande</vt:lpstr>
      <vt:lpstr>Monotype Sorts</vt:lpstr>
      <vt:lpstr>Times New Roman</vt:lpstr>
      <vt:lpstr>Wingdings</vt:lpstr>
      <vt:lpstr>2012_BPEI_4X3</vt:lpstr>
      <vt:lpstr>1_2012_BPEI_4X3</vt:lpstr>
      <vt:lpstr>My Vision is Blurry:   Could it be from any of the medications that I am taking?</vt:lpstr>
      <vt:lpstr>Mark Dunbar:  Disclosure</vt:lpstr>
      <vt:lpstr>Systemic medication and their ocular side effects</vt:lpstr>
      <vt:lpstr>Systemic Interactions</vt:lpstr>
      <vt:lpstr>Systemic Interactions</vt:lpstr>
      <vt:lpstr>What are your/our obligations in deciding if certain medications that a patient is taking are affecting the patients vision?</vt:lpstr>
      <vt:lpstr>How About This One…</vt:lpstr>
      <vt:lpstr>37 y/o Hispanic Female</vt:lpstr>
      <vt:lpstr>How Did the OD Do?</vt:lpstr>
      <vt:lpstr>The Rest of the History</vt:lpstr>
      <vt:lpstr>37 y/o Hispanic Female</vt:lpstr>
      <vt:lpstr>What Do You Think?</vt:lpstr>
      <vt:lpstr>What Do You Think?</vt:lpstr>
      <vt:lpstr>Ethambutol Toxic Neuropathy</vt:lpstr>
      <vt:lpstr>Anti-tuberculosis drugs</vt:lpstr>
      <vt:lpstr>Ethambutol</vt:lpstr>
      <vt:lpstr>Anti-tuberculosis drugs</vt:lpstr>
      <vt:lpstr>PowerPoint Presentation</vt:lpstr>
      <vt:lpstr>51 y/o White Female </vt:lpstr>
      <vt:lpstr>51 y/o White Female </vt:lpstr>
      <vt:lpstr>1 yr Later:  11/29/10</vt:lpstr>
      <vt:lpstr>11/29/10</vt:lpstr>
      <vt:lpstr>2 Mo Later:  2/1/2011</vt:lpstr>
      <vt:lpstr>16 mo later:  6/14/2012</vt:lpstr>
      <vt:lpstr>6/14/2012</vt:lpstr>
      <vt:lpstr>5/23/2013</vt:lpstr>
      <vt:lpstr>PowerPoint Presentation</vt:lpstr>
      <vt:lpstr>What Went Wrong?</vt:lpstr>
      <vt:lpstr>What are your obligations for managing a patient on plaquenil?</vt:lpstr>
      <vt:lpstr>Plaquenil (Hydroxychloroquine)</vt:lpstr>
      <vt:lpstr>Plaquenil Screening:  Traditionally</vt:lpstr>
      <vt:lpstr>Paracentral Scotomas</vt:lpstr>
      <vt:lpstr>PowerPoint Presentation</vt:lpstr>
      <vt:lpstr>Revised Recommendations on Screening for Plaquenil Toxicity</vt:lpstr>
      <vt:lpstr>PowerPoint Presentation</vt:lpstr>
      <vt:lpstr>PowerPoint Presentation</vt:lpstr>
      <vt:lpstr>Revised Recommendations on Screening for Plaquenil Toxicity</vt:lpstr>
      <vt:lpstr>PowerPoint Presentation</vt:lpstr>
      <vt:lpstr> Revised Recommendations on Screening for Plaquenil Toxicity</vt:lpstr>
      <vt:lpstr>Revised Recommendations on Screening for Plaquenil Toxicity</vt:lpstr>
      <vt:lpstr>Mild Retinopathy</vt:lpstr>
      <vt:lpstr>PowerPoint Presentation</vt:lpstr>
      <vt:lpstr>Plaquenil Toxicity</vt:lpstr>
      <vt:lpstr>Plaquenil Toxicity</vt:lpstr>
      <vt:lpstr>PowerPoint Presentation</vt:lpstr>
      <vt:lpstr>PowerPoint Presentation</vt:lpstr>
      <vt:lpstr>Paracentral Scotomas</vt:lpstr>
      <vt:lpstr>Revised recommendations on screening for retinopathy</vt:lpstr>
      <vt:lpstr>PowerPoint Presentation</vt:lpstr>
      <vt:lpstr>PowerPoint Presentation</vt:lpstr>
      <vt:lpstr>SDOCT </vt:lpstr>
      <vt:lpstr>Late Fluorescein Angiogram</vt:lpstr>
      <vt:lpstr>Impression</vt:lpstr>
      <vt:lpstr>Abraxane (Paclitaxel)</vt:lpstr>
      <vt:lpstr>What Does Evidence Based Medicine Mean to You?</vt:lpstr>
      <vt:lpstr>Follow Up </vt:lpstr>
      <vt:lpstr>PowerPoint Presentation</vt:lpstr>
      <vt:lpstr>PowerPoint Presentation</vt:lpstr>
      <vt:lpstr>57 y/o White Female</vt:lpstr>
      <vt:lpstr>Patient History</vt:lpstr>
      <vt:lpstr>Patient History</vt:lpstr>
      <vt:lpstr>Clinical Exam</vt:lpstr>
      <vt:lpstr>Fundus Photos</vt:lpstr>
      <vt:lpstr>PowerPoint Presentation</vt:lpstr>
      <vt:lpstr>PowerPoint Presentation</vt:lpstr>
      <vt:lpstr>Interferons  (Intron A/Avonex/Pegasys)  </vt:lpstr>
      <vt:lpstr>“The vision in the upper right corner of my field of vision is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42 yo Hispanic Female</vt:lpstr>
      <vt:lpstr>Topamax</vt:lpstr>
      <vt:lpstr>Topamax</vt:lpstr>
      <vt:lpstr>PowerPoint Presentation</vt:lpstr>
      <vt:lpstr>PowerPoint Presentation</vt:lpstr>
      <vt:lpstr>PowerPoint Presentation</vt:lpstr>
      <vt:lpstr>Sitting in a CE Lecture in Colorado by Andrew Mick, OD</vt:lpstr>
      <vt:lpstr>PowerPoint Presentation</vt:lpstr>
      <vt:lpstr>Patient was seen 1 week Earlier in Local ER</vt:lpstr>
      <vt:lpstr>Back to my patients</vt:lpstr>
      <vt:lpstr>PowerPoint Presentation</vt:lpstr>
      <vt:lpstr>Antiarrhythmics  </vt:lpstr>
      <vt:lpstr>Antiarrhythmics  </vt:lpstr>
      <vt:lpstr>Ever wonder why there is a predominance of the color yellow in most of Van Gogh’s works?</vt:lpstr>
      <vt:lpstr>Starry Night</vt:lpstr>
      <vt:lpstr>PowerPoint Presentation</vt:lpstr>
      <vt:lpstr>Tamoxifen citrate  </vt:lpstr>
      <vt:lpstr> </vt:lpstr>
      <vt:lpstr>Corticosteroids</vt:lpstr>
      <vt:lpstr>Corticosteroids</vt:lpstr>
      <vt:lpstr>PowerPoint Presentation</vt:lpstr>
      <vt:lpstr>ERECTILE DYSFUNCTION  </vt:lpstr>
      <vt:lpstr>ERECTILE DYSFUNCTION  </vt:lpstr>
      <vt:lpstr>ERECTILE DYSFUNCTION  </vt:lpstr>
      <vt:lpstr>What is the OD’s Responsibility in Determining if Meds are Causing Ocular Side-effects?</vt:lpstr>
    </vt:vector>
  </TitlesOfParts>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any of the medications that I am taking affect my eyes?</dc:title>
  <dc:creator>mdunbar</dc:creator>
  <cp:lastModifiedBy>Surface</cp:lastModifiedBy>
  <cp:revision>68</cp:revision>
  <cp:lastPrinted>2016-02-23T20:23:16Z</cp:lastPrinted>
  <dcterms:created xsi:type="dcterms:W3CDTF">2015-09-02T15:27:45Z</dcterms:created>
  <dcterms:modified xsi:type="dcterms:W3CDTF">2021-04-12T13:47:08Z</dcterms:modified>
</cp:coreProperties>
</file>