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2.xml" ContentType="application/vnd.openxmlformats-officedocument.presentationml.comments+xml"/>
  <Override PartName="/ppt/notesSlides/notesSlide45.xml" ContentType="application/vnd.openxmlformats-officedocument.presentationml.notesSlide+xml"/>
  <Override PartName="/ppt/charts/chart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xml" ContentType="application/vnd.openxmlformats-officedocument.drawingml.chart+xml"/>
  <Override PartName="/ppt/notesSlides/notesSlide48.xml" ContentType="application/vnd.openxmlformats-officedocument.presentationml.notesSlide+xml"/>
  <Override PartName="/ppt/charts/chart5.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61.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8.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9.xml" ContentType="application/vnd.openxmlformats-officedocument.drawingml.chart+xml"/>
  <Override PartName="/ppt/notesSlides/notesSlide79.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0.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 id="2147483702" r:id="rId3"/>
  </p:sldMasterIdLst>
  <p:notesMasterIdLst>
    <p:notesMasterId r:id="rId101"/>
  </p:notesMasterIdLst>
  <p:sldIdLst>
    <p:sldId id="2482" r:id="rId4"/>
    <p:sldId id="418" r:id="rId5"/>
    <p:sldId id="932" r:id="rId6"/>
    <p:sldId id="2540" r:id="rId7"/>
    <p:sldId id="263" r:id="rId8"/>
    <p:sldId id="2543" r:id="rId9"/>
    <p:sldId id="1136" r:id="rId10"/>
    <p:sldId id="951" r:id="rId11"/>
    <p:sldId id="1981" r:id="rId12"/>
    <p:sldId id="1183" r:id="rId13"/>
    <p:sldId id="1165" r:id="rId14"/>
    <p:sldId id="960" r:id="rId15"/>
    <p:sldId id="378" r:id="rId16"/>
    <p:sldId id="2506" r:id="rId17"/>
    <p:sldId id="2507" r:id="rId18"/>
    <p:sldId id="2508" r:id="rId19"/>
    <p:sldId id="2509" r:id="rId20"/>
    <p:sldId id="2529" r:id="rId21"/>
    <p:sldId id="2525" r:id="rId22"/>
    <p:sldId id="2534" r:id="rId23"/>
    <p:sldId id="2510" r:id="rId24"/>
    <p:sldId id="2537" r:id="rId25"/>
    <p:sldId id="2538" r:id="rId26"/>
    <p:sldId id="2539" r:id="rId27"/>
    <p:sldId id="2530" r:id="rId28"/>
    <p:sldId id="2511" r:id="rId29"/>
    <p:sldId id="2527" r:id="rId30"/>
    <p:sldId id="2553" r:id="rId31"/>
    <p:sldId id="2554" r:id="rId32"/>
    <p:sldId id="2515" r:id="rId33"/>
    <p:sldId id="2516" r:id="rId34"/>
    <p:sldId id="2513" r:id="rId35"/>
    <p:sldId id="2528" r:id="rId36"/>
    <p:sldId id="2533" r:id="rId37"/>
    <p:sldId id="2532" r:id="rId38"/>
    <p:sldId id="2517" r:id="rId39"/>
    <p:sldId id="2519" r:id="rId40"/>
    <p:sldId id="2520" r:id="rId41"/>
    <p:sldId id="2555" r:id="rId42"/>
    <p:sldId id="953" r:id="rId43"/>
    <p:sldId id="2500" r:id="rId44"/>
    <p:sldId id="2487" r:id="rId45"/>
    <p:sldId id="2501" r:id="rId46"/>
    <p:sldId id="2541" r:id="rId47"/>
    <p:sldId id="992" r:id="rId48"/>
    <p:sldId id="1071" r:id="rId49"/>
    <p:sldId id="1046" r:id="rId50"/>
    <p:sldId id="1050" r:id="rId51"/>
    <p:sldId id="1051" r:id="rId52"/>
    <p:sldId id="982" r:id="rId53"/>
    <p:sldId id="415" r:id="rId54"/>
    <p:sldId id="2463" r:id="rId55"/>
    <p:sldId id="1141" r:id="rId56"/>
    <p:sldId id="1225" r:id="rId57"/>
    <p:sldId id="2466" r:id="rId58"/>
    <p:sldId id="2503" r:id="rId59"/>
    <p:sldId id="2486" r:id="rId60"/>
    <p:sldId id="2473" r:id="rId61"/>
    <p:sldId id="2347" r:id="rId62"/>
    <p:sldId id="2348" r:id="rId63"/>
    <p:sldId id="2349" r:id="rId64"/>
    <p:sldId id="2350" r:id="rId65"/>
    <p:sldId id="2276" r:id="rId66"/>
    <p:sldId id="2352" r:id="rId67"/>
    <p:sldId id="2471" r:id="rId68"/>
    <p:sldId id="1069" r:id="rId69"/>
    <p:sldId id="1070" r:id="rId70"/>
    <p:sldId id="2480" r:id="rId71"/>
    <p:sldId id="1639" r:id="rId72"/>
    <p:sldId id="2475" r:id="rId73"/>
    <p:sldId id="2461" r:id="rId74"/>
    <p:sldId id="1142" r:id="rId75"/>
    <p:sldId id="2495" r:id="rId76"/>
    <p:sldId id="1114" r:id="rId77"/>
    <p:sldId id="1082" r:id="rId78"/>
    <p:sldId id="1079" r:id="rId79"/>
    <p:sldId id="1160" r:id="rId80"/>
    <p:sldId id="1080" r:id="rId81"/>
    <p:sldId id="1162" r:id="rId82"/>
    <p:sldId id="1163" r:id="rId83"/>
    <p:sldId id="1164" r:id="rId84"/>
    <p:sldId id="2464" r:id="rId85"/>
    <p:sldId id="2465" r:id="rId86"/>
    <p:sldId id="2315" r:id="rId87"/>
    <p:sldId id="2316" r:id="rId88"/>
    <p:sldId id="2317" r:id="rId89"/>
    <p:sldId id="1668" r:id="rId90"/>
    <p:sldId id="1628" r:id="rId91"/>
    <p:sldId id="1667" r:id="rId92"/>
    <p:sldId id="1671" r:id="rId93"/>
    <p:sldId id="2455" r:id="rId94"/>
    <p:sldId id="2456" r:id="rId95"/>
    <p:sldId id="1672" r:id="rId96"/>
    <p:sldId id="1673" r:id="rId97"/>
    <p:sldId id="2458" r:id="rId98"/>
    <p:sldId id="1670" r:id="rId99"/>
    <p:sldId id="1129" r:id="rId100"/>
  </p:sldIdLst>
  <p:sldSz cx="12192000" cy="6858000"/>
  <p:notesSz cx="6858000" cy="9144000"/>
  <p:custDataLst>
    <p:tags r:id="rId10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 Panetta" initials="CP" lastIdx="1" clrIdx="0"/>
  <p:cmAuthor id="1" name="Caleb Ward" initials="" lastIdx="1" clrIdx="1"/>
  <p:cmAuthor id="2" name="Timothy Landy" initials="TL" lastIdx="1" clrIdx="2"/>
  <p:cmAuthor id="3" name="Susan Kurowski" initials="" lastIdx="1" clrIdx="3"/>
  <p:cmAuthor id="4" name="Microsoft Office User" initials="MOU" lastIdx="2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5CA"/>
    <a:srgbClr val="66CCFF"/>
    <a:srgbClr val="A6310B"/>
    <a:srgbClr val="A431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35" autoAdjust="0"/>
    <p:restoredTop sz="91838" autoAdjust="0"/>
  </p:normalViewPr>
  <p:slideViewPr>
    <p:cSldViewPr snapToObjects="1">
      <p:cViewPr varScale="1">
        <p:scale>
          <a:sx n="96" d="100"/>
          <a:sy n="96" d="100"/>
        </p:scale>
        <p:origin x="48" y="8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gs" Target="tags/tag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xml"/><Relationship Id="rId1" Type="http://schemas.microsoft.com/office/2011/relationships/chartStyle" Target="style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virtus\sys\user\aDRCRN\Manuscripts-Presentations\ProtT%20-%20Anit-VEGF\Manuscripts\T1-Primary\Manuscript\Tables-%20Figures\Figure%202%20Mean%20Change%20in%20VA%20Over%20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5-Year Incidence of DR (%)</c:v>
                </c:pt>
              </c:strCache>
            </c:strRef>
          </c:tx>
          <c:spPr>
            <a:solidFill>
              <a:schemeClr val="accent1"/>
            </a:solidFill>
          </c:spPr>
          <c:invertIfNegative val="0"/>
          <c:dPt>
            <c:idx val="1"/>
            <c:invertIfNegative val="0"/>
            <c:bubble3D val="0"/>
            <c:spPr>
              <a:solidFill>
                <a:schemeClr val="accent2"/>
              </a:solidFill>
            </c:spPr>
            <c:extLst>
              <c:ext xmlns:c16="http://schemas.microsoft.com/office/drawing/2014/chart" uri="{C3380CC4-5D6E-409C-BE32-E72D297353CC}">
                <c16:uniqueId val="{00000001-6923-4D70-B942-755FE6608BD0}"/>
              </c:ext>
            </c:extLst>
          </c:dPt>
          <c:dPt>
            <c:idx val="2"/>
            <c:invertIfNegative val="0"/>
            <c:bubble3D val="0"/>
            <c:spPr>
              <a:solidFill>
                <a:schemeClr val="accent3"/>
              </a:solidFill>
            </c:spPr>
            <c:extLst>
              <c:ext xmlns:c16="http://schemas.microsoft.com/office/drawing/2014/chart" uri="{C3380CC4-5D6E-409C-BE32-E72D297353CC}">
                <c16:uniqueId val="{00000003-6923-4D70-B942-755FE6608BD0}"/>
              </c:ext>
            </c:extLst>
          </c:dPt>
          <c:dLbls>
            <c:dLbl>
              <c:idx val="0"/>
              <c:tx>
                <c:rich>
                  <a:bodyPr/>
                  <a:lstStyle/>
                  <a:p>
                    <a:r>
                      <a:rPr lang="en-US"/>
                      <a:t>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923-4D70-B942-755FE6608BD0}"/>
                </c:ext>
              </c:extLst>
            </c:dLbl>
            <c:dLbl>
              <c:idx val="1"/>
              <c:tx>
                <c:rich>
                  <a:bodyPr/>
                  <a:lstStyle/>
                  <a:p>
                    <a:r>
                      <a:rPr lang="en-US"/>
                      <a:t>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923-4D70-B942-755FE6608BD0}"/>
                </c:ext>
              </c:extLst>
            </c:dLbl>
            <c:dLbl>
              <c:idx val="2"/>
              <c:tx>
                <c:rich>
                  <a:bodyPr/>
                  <a:lstStyle/>
                  <a:p>
                    <a:r>
                      <a:rPr lang="en-US"/>
                      <a:t>38%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923-4D70-B942-755FE6608BD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HbA1c 9.8% </c:v>
                </c:pt>
                <c:pt idx="1">
                  <c:v>HbA1c 7.8%</c:v>
                </c:pt>
                <c:pt idx="2">
                  <c:v>HbA1c 6.0%</c:v>
                </c:pt>
              </c:strCache>
            </c:strRef>
          </c:cat>
          <c:val>
            <c:numRef>
              <c:f>Sheet1!$B$2:$B$4</c:f>
              <c:numCache>
                <c:formatCode>0.00%</c:formatCode>
                <c:ptCount val="3"/>
                <c:pt idx="0">
                  <c:v>0.65</c:v>
                </c:pt>
                <c:pt idx="1">
                  <c:v>0.5</c:v>
                </c:pt>
                <c:pt idx="2">
                  <c:v>0.38</c:v>
                </c:pt>
              </c:numCache>
            </c:numRef>
          </c:val>
          <c:extLst>
            <c:ext xmlns:c16="http://schemas.microsoft.com/office/drawing/2014/chart" uri="{C3380CC4-5D6E-409C-BE32-E72D297353CC}">
              <c16:uniqueId val="{00000005-6923-4D70-B942-755FE6608BD0}"/>
            </c:ext>
          </c:extLst>
        </c:ser>
        <c:dLbls>
          <c:showLegendKey val="0"/>
          <c:showVal val="0"/>
          <c:showCatName val="0"/>
          <c:showSerName val="0"/>
          <c:showPercent val="0"/>
          <c:showBubbleSize val="0"/>
        </c:dLbls>
        <c:gapWidth val="150"/>
        <c:axId val="-1173229760"/>
        <c:axId val="-1173219232"/>
      </c:barChart>
      <c:catAx>
        <c:axId val="-1173229760"/>
        <c:scaling>
          <c:orientation val="minMax"/>
        </c:scaling>
        <c:delete val="0"/>
        <c:axPos val="b"/>
        <c:numFmt formatCode="General" sourceLinked="0"/>
        <c:majorTickMark val="out"/>
        <c:minorTickMark val="none"/>
        <c:tickLblPos val="nextTo"/>
        <c:crossAx val="-1173219232"/>
        <c:crosses val="autoZero"/>
        <c:auto val="1"/>
        <c:lblAlgn val="ctr"/>
        <c:lblOffset val="100"/>
        <c:noMultiLvlLbl val="0"/>
      </c:catAx>
      <c:valAx>
        <c:axId val="-1173219232"/>
        <c:scaling>
          <c:orientation val="minMax"/>
          <c:max val="1"/>
          <c:min val="0"/>
        </c:scaling>
        <c:delete val="0"/>
        <c:axPos val="l"/>
        <c:numFmt formatCode="0%" sourceLinked="0"/>
        <c:majorTickMark val="out"/>
        <c:minorTickMark val="none"/>
        <c:tickLblPos val="nextTo"/>
        <c:crossAx val="-1173229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57351251295"/>
          <c:y val="4.4884542270644097E-2"/>
          <c:w val="0.885064503529438"/>
          <c:h val="0.71949327294786802"/>
        </c:manualLayout>
      </c:layout>
      <c:lineChart>
        <c:grouping val="standard"/>
        <c:varyColors val="0"/>
        <c:ser>
          <c:idx val="0"/>
          <c:order val="0"/>
          <c:tx>
            <c:strRef>
              <c:f>Sheet1!$B$1</c:f>
              <c:strCache>
                <c:ptCount val="1"/>
                <c:pt idx="0">
                  <c:v>Aflibercept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Sheet1!$B$2:$B$18</c:f>
              <c:numCache>
                <c:formatCode>General</c:formatCode>
                <c:ptCount val="17"/>
                <c:pt idx="0">
                  <c:v>0</c:v>
                </c:pt>
                <c:pt idx="1">
                  <c:v>5.8037000000000001</c:v>
                </c:pt>
                <c:pt idx="2">
                  <c:v>8.3791000000000047</c:v>
                </c:pt>
                <c:pt idx="3">
                  <c:v>10.052099999999999</c:v>
                </c:pt>
                <c:pt idx="4">
                  <c:v>10.270099999999999</c:v>
                </c:pt>
                <c:pt idx="5">
                  <c:v>11.7767</c:v>
                </c:pt>
                <c:pt idx="6">
                  <c:v>12.047800000000001</c:v>
                </c:pt>
                <c:pt idx="7">
                  <c:v>12.404999999999999</c:v>
                </c:pt>
                <c:pt idx="8">
                  <c:v>12.135899999999999</c:v>
                </c:pt>
                <c:pt idx="9">
                  <c:v>12.8408</c:v>
                </c:pt>
                <c:pt idx="10">
                  <c:v>12.426399999999999</c:v>
                </c:pt>
                <c:pt idx="11">
                  <c:v>13.359</c:v>
                </c:pt>
                <c:pt idx="12">
                  <c:v>13.166700000000001</c:v>
                </c:pt>
                <c:pt idx="13">
                  <c:v>13.317299999999999</c:v>
                </c:pt>
                <c:pt idx="14">
                  <c:v>13.5693</c:v>
                </c:pt>
                <c:pt idx="15">
                  <c:v>13.255000000000001</c:v>
                </c:pt>
                <c:pt idx="16">
                  <c:v>12.8408</c:v>
                </c:pt>
              </c:numCache>
            </c:numRef>
          </c:val>
          <c:smooth val="0"/>
          <c:extLst>
            <c:ext xmlns:c16="http://schemas.microsoft.com/office/drawing/2014/chart" uri="{C3380CC4-5D6E-409C-BE32-E72D297353CC}">
              <c16:uniqueId val="{00000000-7206-4D34-BC1F-F72AC4FCBDF0}"/>
            </c:ext>
          </c:extLst>
        </c:ser>
        <c:ser>
          <c:idx val="1"/>
          <c:order val="1"/>
          <c:tx>
            <c:strRef>
              <c:f>Sheet1!$C$1</c:f>
              <c:strCache>
                <c:ptCount val="1"/>
                <c:pt idx="0">
                  <c:v>Bevacizumab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Sheet1!$C$2:$C$18</c:f>
              <c:numCache>
                <c:formatCode>General</c:formatCode>
                <c:ptCount val="17"/>
                <c:pt idx="0">
                  <c:v>0</c:v>
                </c:pt>
                <c:pt idx="1">
                  <c:v>4.2824</c:v>
                </c:pt>
                <c:pt idx="2">
                  <c:v>6.2336</c:v>
                </c:pt>
                <c:pt idx="3">
                  <c:v>7.2439999999999998</c:v>
                </c:pt>
                <c:pt idx="4">
                  <c:v>7.9020000000000001</c:v>
                </c:pt>
                <c:pt idx="5">
                  <c:v>8.4532000000000007</c:v>
                </c:pt>
                <c:pt idx="6">
                  <c:v>9.1089000000000002</c:v>
                </c:pt>
                <c:pt idx="7">
                  <c:v>8.8989999999999991</c:v>
                </c:pt>
                <c:pt idx="8">
                  <c:v>9.2755000000000027</c:v>
                </c:pt>
                <c:pt idx="9">
                  <c:v>9.2827000000000002</c:v>
                </c:pt>
                <c:pt idx="10">
                  <c:v>9.2272999999999978</c:v>
                </c:pt>
                <c:pt idx="11">
                  <c:v>9.3245000000000005</c:v>
                </c:pt>
                <c:pt idx="12">
                  <c:v>9.4974000000000007</c:v>
                </c:pt>
                <c:pt idx="13">
                  <c:v>9.6649999999999991</c:v>
                </c:pt>
                <c:pt idx="14">
                  <c:v>10.020300000000001</c:v>
                </c:pt>
                <c:pt idx="15">
                  <c:v>10.9185</c:v>
                </c:pt>
                <c:pt idx="16">
                  <c:v>10.0486</c:v>
                </c:pt>
              </c:numCache>
            </c:numRef>
          </c:val>
          <c:smooth val="0"/>
          <c:extLst>
            <c:ext xmlns:c16="http://schemas.microsoft.com/office/drawing/2014/chart" uri="{C3380CC4-5D6E-409C-BE32-E72D297353CC}">
              <c16:uniqueId val="{00000001-7206-4D34-BC1F-F72AC4FCBDF0}"/>
            </c:ext>
          </c:extLst>
        </c:ser>
        <c:ser>
          <c:idx val="2"/>
          <c:order val="2"/>
          <c:tx>
            <c:strRef>
              <c:f>Sheet1!$D$1</c:f>
              <c:strCache>
                <c:ptCount val="1"/>
                <c:pt idx="0">
                  <c:v>Ranibizumab</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Sheet1!$D$2:$D$18</c:f>
              <c:numCache>
                <c:formatCode>General</c:formatCode>
                <c:ptCount val="17"/>
                <c:pt idx="0">
                  <c:v>0</c:v>
                </c:pt>
                <c:pt idx="1">
                  <c:v>4.5999999999999996</c:v>
                </c:pt>
                <c:pt idx="2">
                  <c:v>7</c:v>
                </c:pt>
                <c:pt idx="3">
                  <c:v>7.6863000000000001</c:v>
                </c:pt>
                <c:pt idx="4">
                  <c:v>9.0558000000000032</c:v>
                </c:pt>
                <c:pt idx="5">
                  <c:v>9.9650000000000052</c:v>
                </c:pt>
                <c:pt idx="6">
                  <c:v>10.138500000000001</c:v>
                </c:pt>
                <c:pt idx="7">
                  <c:v>10.061199999999999</c:v>
                </c:pt>
                <c:pt idx="8">
                  <c:v>10.5572</c:v>
                </c:pt>
                <c:pt idx="9">
                  <c:v>10.1357</c:v>
                </c:pt>
                <c:pt idx="10">
                  <c:v>11.317500000000001</c:v>
                </c:pt>
                <c:pt idx="11">
                  <c:v>11.293200000000001</c:v>
                </c:pt>
                <c:pt idx="12">
                  <c:v>10.654299999999999</c:v>
                </c:pt>
                <c:pt idx="13">
                  <c:v>11.199</c:v>
                </c:pt>
                <c:pt idx="14">
                  <c:v>11.340299999999999</c:v>
                </c:pt>
                <c:pt idx="15">
                  <c:v>12.521100000000001</c:v>
                </c:pt>
                <c:pt idx="16">
                  <c:v>12.3246</c:v>
                </c:pt>
              </c:numCache>
            </c:numRef>
          </c:val>
          <c:smooth val="0"/>
          <c:extLst>
            <c:ext xmlns:c16="http://schemas.microsoft.com/office/drawing/2014/chart" uri="{C3380CC4-5D6E-409C-BE32-E72D297353CC}">
              <c16:uniqueId val="{00000002-7206-4D34-BC1F-F72AC4FCBDF0}"/>
            </c:ext>
          </c:extLst>
        </c:ser>
        <c:dLbls>
          <c:showLegendKey val="0"/>
          <c:showVal val="0"/>
          <c:showCatName val="0"/>
          <c:showSerName val="0"/>
          <c:showPercent val="0"/>
          <c:showBubbleSize val="0"/>
        </c:dLbls>
        <c:marker val="1"/>
        <c:smooth val="0"/>
        <c:axId val="324488384"/>
        <c:axId val="324151280"/>
      </c:lineChart>
      <c:dateAx>
        <c:axId val="3244883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dirty="0"/>
                  <a:t>Weeks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24151280"/>
        <c:crosses val="autoZero"/>
        <c:auto val="0"/>
        <c:lblOffset val="100"/>
        <c:baseTimeUnit val="days"/>
        <c:majorUnit val="4"/>
        <c:majorTimeUnit val="days"/>
      </c:dateAx>
      <c:valAx>
        <c:axId val="324151280"/>
        <c:scaling>
          <c:orientation val="minMax"/>
          <c:max val="2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Mean Change in Visual Acuity Letter Score</a:t>
                </a:r>
              </a:p>
            </c:rich>
          </c:tx>
          <c:layout>
            <c:manualLayout>
              <c:xMode val="edge"/>
              <c:yMode val="edge"/>
              <c:x val="5.7512580877066904E-3"/>
              <c:y val="5.0400970621030501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24488384"/>
        <c:crosses val="autoZero"/>
        <c:crossBetween val="between"/>
      </c:valAx>
      <c:spPr>
        <a:solidFill>
          <a:schemeClr val="bg2"/>
        </a:solidFill>
        <a:ln w="3175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Aflibercept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Sheet1!$B$2:$B$18</c:f>
              <c:numCache>
                <c:formatCode>General</c:formatCode>
                <c:ptCount val="17"/>
                <c:pt idx="0">
                  <c:v>0</c:v>
                </c:pt>
                <c:pt idx="1">
                  <c:v>8.299100000000001</c:v>
                </c:pt>
                <c:pt idx="2">
                  <c:v>11.295199999999999</c:v>
                </c:pt>
                <c:pt idx="3">
                  <c:v>13.6058</c:v>
                </c:pt>
                <c:pt idx="4">
                  <c:v>13.9314</c:v>
                </c:pt>
                <c:pt idx="5">
                  <c:v>15.505000000000001</c:v>
                </c:pt>
                <c:pt idx="6">
                  <c:v>16.164999999999999</c:v>
                </c:pt>
                <c:pt idx="7">
                  <c:v>16.895800000000001</c:v>
                </c:pt>
                <c:pt idx="8">
                  <c:v>16.87879999999998</c:v>
                </c:pt>
                <c:pt idx="9">
                  <c:v>17.505199999999981</c:v>
                </c:pt>
                <c:pt idx="10">
                  <c:v>17.701000000000001</c:v>
                </c:pt>
                <c:pt idx="11">
                  <c:v>18.6737</c:v>
                </c:pt>
                <c:pt idx="12">
                  <c:v>18.134</c:v>
                </c:pt>
                <c:pt idx="13">
                  <c:v>18.882400000000001</c:v>
                </c:pt>
                <c:pt idx="14">
                  <c:v>19</c:v>
                </c:pt>
                <c:pt idx="15">
                  <c:v>19.020600000000002</c:v>
                </c:pt>
                <c:pt idx="16">
                  <c:v>18.142900000000001</c:v>
                </c:pt>
              </c:numCache>
            </c:numRef>
          </c:val>
          <c:smooth val="0"/>
          <c:extLst>
            <c:ext xmlns:c16="http://schemas.microsoft.com/office/drawing/2014/chart" uri="{C3380CC4-5D6E-409C-BE32-E72D297353CC}">
              <c16:uniqueId val="{00000000-A71A-4FC1-B9DD-6E05918357BB}"/>
            </c:ext>
          </c:extLst>
        </c:ser>
        <c:ser>
          <c:idx val="1"/>
          <c:order val="1"/>
          <c:tx>
            <c:strRef>
              <c:f>Sheet1!$C$1</c:f>
              <c:strCache>
                <c:ptCount val="1"/>
                <c:pt idx="0">
                  <c:v>Bevacizumab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Sheet1!$C$2:$C$18</c:f>
              <c:numCache>
                <c:formatCode>General</c:formatCode>
                <c:ptCount val="17"/>
                <c:pt idx="0">
                  <c:v>0</c:v>
                </c:pt>
                <c:pt idx="1">
                  <c:v>5.7943999999999987</c:v>
                </c:pt>
                <c:pt idx="2">
                  <c:v>8.0841000000000012</c:v>
                </c:pt>
                <c:pt idx="3">
                  <c:v>9.9612000000000016</c:v>
                </c:pt>
                <c:pt idx="4">
                  <c:v>10.24</c:v>
                </c:pt>
                <c:pt idx="5">
                  <c:v>11.038500000000001</c:v>
                </c:pt>
                <c:pt idx="6">
                  <c:v>11.813700000000001</c:v>
                </c:pt>
                <c:pt idx="7">
                  <c:v>11.8</c:v>
                </c:pt>
                <c:pt idx="8">
                  <c:v>12.626300000000001</c:v>
                </c:pt>
                <c:pt idx="9">
                  <c:v>12.148899999999999</c:v>
                </c:pt>
                <c:pt idx="10">
                  <c:v>12.31</c:v>
                </c:pt>
                <c:pt idx="11">
                  <c:v>11.7742</c:v>
                </c:pt>
                <c:pt idx="12">
                  <c:v>12</c:v>
                </c:pt>
                <c:pt idx="13">
                  <c:v>11.8431</c:v>
                </c:pt>
                <c:pt idx="14">
                  <c:v>12.239599999999999</c:v>
                </c:pt>
                <c:pt idx="15">
                  <c:v>14.258100000000001</c:v>
                </c:pt>
                <c:pt idx="16">
                  <c:v>13.315200000000001</c:v>
                </c:pt>
              </c:numCache>
            </c:numRef>
          </c:val>
          <c:smooth val="0"/>
          <c:extLst>
            <c:ext xmlns:c16="http://schemas.microsoft.com/office/drawing/2014/chart" uri="{C3380CC4-5D6E-409C-BE32-E72D297353CC}">
              <c16:uniqueId val="{00000001-A71A-4FC1-B9DD-6E05918357BB}"/>
            </c:ext>
          </c:extLst>
        </c:ser>
        <c:ser>
          <c:idx val="2"/>
          <c:order val="2"/>
          <c:tx>
            <c:strRef>
              <c:f>Sheet1!$D$1</c:f>
              <c:strCache>
                <c:ptCount val="1"/>
                <c:pt idx="0">
                  <c:v>Ranibizumab</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Sheet1!$A$2:$A$18</c:f>
              <c:numCache>
                <c:formatCode>General</c:formatCode>
                <c:ptCount val="17"/>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68</c:v>
                </c:pt>
                <c:pt idx="15">
                  <c:v>84</c:v>
                </c:pt>
                <c:pt idx="16">
                  <c:v>104</c:v>
                </c:pt>
              </c:numCache>
            </c:numRef>
          </c:cat>
          <c:val>
            <c:numRef>
              <c:f>Sheet1!$D$2:$D$18</c:f>
              <c:numCache>
                <c:formatCode>General</c:formatCode>
                <c:ptCount val="17"/>
                <c:pt idx="0">
                  <c:v>0</c:v>
                </c:pt>
                <c:pt idx="1">
                  <c:v>6.4036999999999997</c:v>
                </c:pt>
                <c:pt idx="2">
                  <c:v>9.0187000000000008</c:v>
                </c:pt>
                <c:pt idx="3">
                  <c:v>10.2621</c:v>
                </c:pt>
                <c:pt idx="4">
                  <c:v>11.5556</c:v>
                </c:pt>
                <c:pt idx="5">
                  <c:v>12.245100000000001</c:v>
                </c:pt>
                <c:pt idx="6">
                  <c:v>13.4</c:v>
                </c:pt>
                <c:pt idx="7">
                  <c:v>12.7475</c:v>
                </c:pt>
                <c:pt idx="8">
                  <c:v>13.107799999999999</c:v>
                </c:pt>
                <c:pt idx="9">
                  <c:v>12.41</c:v>
                </c:pt>
                <c:pt idx="10">
                  <c:v>13.677099999999999</c:v>
                </c:pt>
                <c:pt idx="11">
                  <c:v>14.5213</c:v>
                </c:pt>
                <c:pt idx="12">
                  <c:v>13.031599999999999</c:v>
                </c:pt>
                <c:pt idx="13">
                  <c:v>14.2178</c:v>
                </c:pt>
                <c:pt idx="14">
                  <c:v>14.4688</c:v>
                </c:pt>
                <c:pt idx="15">
                  <c:v>16.287199999999981</c:v>
                </c:pt>
                <c:pt idx="16">
                  <c:v>16.138300000000001</c:v>
                </c:pt>
              </c:numCache>
            </c:numRef>
          </c:val>
          <c:smooth val="0"/>
          <c:extLst>
            <c:ext xmlns:c16="http://schemas.microsoft.com/office/drawing/2014/chart" uri="{C3380CC4-5D6E-409C-BE32-E72D297353CC}">
              <c16:uniqueId val="{00000002-A71A-4FC1-B9DD-6E05918357BB}"/>
            </c:ext>
          </c:extLst>
        </c:ser>
        <c:dLbls>
          <c:showLegendKey val="0"/>
          <c:showVal val="0"/>
          <c:showCatName val="0"/>
          <c:showSerName val="0"/>
          <c:showPercent val="0"/>
          <c:showBubbleSize val="0"/>
        </c:dLbls>
        <c:marker val="1"/>
        <c:smooth val="0"/>
        <c:axId val="398328736"/>
        <c:axId val="328397024"/>
      </c:lineChart>
      <c:dateAx>
        <c:axId val="39832873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Weeks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8397024"/>
        <c:crosses val="autoZero"/>
        <c:auto val="0"/>
        <c:lblOffset val="100"/>
        <c:baseTimeUnit val="days"/>
        <c:majorUnit val="4"/>
        <c:majorTimeUnit val="days"/>
      </c:dateAx>
      <c:valAx>
        <c:axId val="328397024"/>
        <c:scaling>
          <c:orientation val="minMax"/>
          <c:max val="2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Mean Change in Visual Acuity Letter Score</a:t>
                </a:r>
              </a:p>
            </c:rich>
          </c:tx>
          <c:layout>
            <c:manualLayout>
              <c:xMode val="edge"/>
              <c:yMode val="edge"/>
              <c:x val="5.7512580877066904E-3"/>
              <c:y val="5.0400970621030501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8328736"/>
        <c:crosses val="autoZero"/>
        <c:crossBetween val="between"/>
      </c:valAx>
      <c:spPr>
        <a:solidFill>
          <a:schemeClr val="bg2"/>
        </a:solidFill>
        <a:ln w="3175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92101377952704E-2"/>
          <c:y val="4.0330029507257101E-2"/>
          <c:w val="0.90242039862204704"/>
          <c:h val="0.71972092029275803"/>
        </c:manualLayout>
      </c:layout>
      <c:lineChart>
        <c:grouping val="standard"/>
        <c:varyColors val="0"/>
        <c:ser>
          <c:idx val="0"/>
          <c:order val="0"/>
          <c:tx>
            <c:strRef>
              <c:f>Sheet1!$B$1</c:f>
              <c:strCache>
                <c:ptCount val="1"/>
                <c:pt idx="0">
                  <c:v>Ranibizumab</c:v>
                </c:pt>
              </c:strCache>
            </c:strRef>
          </c:tx>
          <c:spPr>
            <a:ln w="44450" cap="rnd">
              <a:solidFill>
                <a:schemeClr val="accent5"/>
              </a:solidFill>
              <a:round/>
            </a:ln>
            <a:effectLst/>
          </c:spPr>
          <c:marker>
            <c:symbol val="circle"/>
            <c:size val="5"/>
            <c:spPr>
              <a:solidFill>
                <a:schemeClr val="accent5"/>
              </a:solidFill>
              <a:ln w="47625">
                <a:solidFill>
                  <a:schemeClr val="accent5"/>
                </a:solidFill>
              </a:ln>
              <a:effectLst/>
            </c:spPr>
          </c:marker>
          <c:cat>
            <c:numRef>
              <c:f>Sheet1!$A$2:$A$17</c:f>
              <c:numCache>
                <c:formatCode>General</c:formatCode>
                <c:ptCount val="16"/>
                <c:pt idx="0">
                  <c:v>0</c:v>
                </c:pt>
                <c:pt idx="1">
                  <c:v>16</c:v>
                </c:pt>
                <c:pt idx="2">
                  <c:v>32</c:v>
                </c:pt>
                <c:pt idx="3">
                  <c:v>52</c:v>
                </c:pt>
                <c:pt idx="4">
                  <c:v>68</c:v>
                </c:pt>
                <c:pt idx="5">
                  <c:v>84</c:v>
                </c:pt>
                <c:pt idx="6">
                  <c:v>104</c:v>
                </c:pt>
                <c:pt idx="7">
                  <c:v>120</c:v>
                </c:pt>
                <c:pt idx="8">
                  <c:v>136</c:v>
                </c:pt>
                <c:pt idx="9">
                  <c:v>156</c:v>
                </c:pt>
                <c:pt idx="10">
                  <c:v>172</c:v>
                </c:pt>
                <c:pt idx="11">
                  <c:v>188</c:v>
                </c:pt>
                <c:pt idx="12">
                  <c:v>208</c:v>
                </c:pt>
                <c:pt idx="13">
                  <c:v>224</c:v>
                </c:pt>
                <c:pt idx="14">
                  <c:v>240</c:v>
                </c:pt>
                <c:pt idx="15">
                  <c:v>260</c:v>
                </c:pt>
              </c:numCache>
            </c:numRef>
          </c:cat>
          <c:val>
            <c:numRef>
              <c:f>Sheet1!$B$2:$B$17</c:f>
              <c:numCache>
                <c:formatCode>General</c:formatCode>
                <c:ptCount val="16"/>
                <c:pt idx="0">
                  <c:v>0</c:v>
                </c:pt>
                <c:pt idx="1">
                  <c:v>5.3</c:v>
                </c:pt>
                <c:pt idx="2">
                  <c:v>6.3</c:v>
                </c:pt>
                <c:pt idx="3">
                  <c:v>6.2</c:v>
                </c:pt>
                <c:pt idx="4">
                  <c:v>5.7</c:v>
                </c:pt>
                <c:pt idx="5">
                  <c:v>4.3</c:v>
                </c:pt>
                <c:pt idx="6">
                  <c:v>2.8</c:v>
                </c:pt>
                <c:pt idx="7">
                  <c:v>3.8</c:v>
                </c:pt>
                <c:pt idx="8">
                  <c:v>4.7</c:v>
                </c:pt>
                <c:pt idx="9">
                  <c:v>2.9</c:v>
                </c:pt>
                <c:pt idx="10">
                  <c:v>2.9</c:v>
                </c:pt>
                <c:pt idx="11">
                  <c:v>2.7</c:v>
                </c:pt>
                <c:pt idx="12">
                  <c:v>1.4</c:v>
                </c:pt>
                <c:pt idx="13">
                  <c:v>3.4</c:v>
                </c:pt>
                <c:pt idx="14">
                  <c:v>2.9</c:v>
                </c:pt>
                <c:pt idx="15">
                  <c:v>3.1</c:v>
                </c:pt>
              </c:numCache>
            </c:numRef>
          </c:val>
          <c:smooth val="0"/>
          <c:extLst>
            <c:ext xmlns:c16="http://schemas.microsoft.com/office/drawing/2014/chart" uri="{C3380CC4-5D6E-409C-BE32-E72D297353CC}">
              <c16:uniqueId val="{00000000-B113-493E-9C2B-F76942A0F244}"/>
            </c:ext>
          </c:extLst>
        </c:ser>
        <c:ser>
          <c:idx val="1"/>
          <c:order val="1"/>
          <c:tx>
            <c:strRef>
              <c:f>Sheet1!$C$1</c:f>
              <c:strCache>
                <c:ptCount val="1"/>
                <c:pt idx="0">
                  <c:v>PRP</c:v>
                </c:pt>
              </c:strCache>
            </c:strRef>
          </c:tx>
          <c:spPr>
            <a:ln w="47625" cap="rnd">
              <a:solidFill>
                <a:schemeClr val="accent4"/>
              </a:solidFill>
              <a:prstDash val="dash"/>
              <a:round/>
            </a:ln>
            <a:effectLst/>
          </c:spPr>
          <c:marker>
            <c:symbol val="circle"/>
            <c:size val="5"/>
            <c:spPr>
              <a:solidFill>
                <a:schemeClr val="accent4"/>
              </a:solidFill>
              <a:ln w="47625">
                <a:solidFill>
                  <a:schemeClr val="accent4"/>
                </a:solidFill>
              </a:ln>
              <a:effectLst/>
            </c:spPr>
          </c:marker>
          <c:cat>
            <c:numRef>
              <c:f>Sheet1!$A$2:$A$17</c:f>
              <c:numCache>
                <c:formatCode>General</c:formatCode>
                <c:ptCount val="16"/>
                <c:pt idx="0">
                  <c:v>0</c:v>
                </c:pt>
                <c:pt idx="1">
                  <c:v>16</c:v>
                </c:pt>
                <c:pt idx="2">
                  <c:v>32</c:v>
                </c:pt>
                <c:pt idx="3">
                  <c:v>52</c:v>
                </c:pt>
                <c:pt idx="4">
                  <c:v>68</c:v>
                </c:pt>
                <c:pt idx="5">
                  <c:v>84</c:v>
                </c:pt>
                <c:pt idx="6">
                  <c:v>104</c:v>
                </c:pt>
                <c:pt idx="7">
                  <c:v>120</c:v>
                </c:pt>
                <c:pt idx="8">
                  <c:v>136</c:v>
                </c:pt>
                <c:pt idx="9">
                  <c:v>156</c:v>
                </c:pt>
                <c:pt idx="10">
                  <c:v>172</c:v>
                </c:pt>
                <c:pt idx="11">
                  <c:v>188</c:v>
                </c:pt>
                <c:pt idx="12">
                  <c:v>208</c:v>
                </c:pt>
                <c:pt idx="13">
                  <c:v>224</c:v>
                </c:pt>
                <c:pt idx="14">
                  <c:v>240</c:v>
                </c:pt>
                <c:pt idx="15">
                  <c:v>260</c:v>
                </c:pt>
              </c:numCache>
            </c:numRef>
          </c:cat>
          <c:val>
            <c:numRef>
              <c:f>Sheet1!$C$2:$C$17</c:f>
              <c:numCache>
                <c:formatCode>General</c:formatCode>
                <c:ptCount val="16"/>
                <c:pt idx="0">
                  <c:v>0</c:v>
                </c:pt>
                <c:pt idx="1">
                  <c:v>-1.1000000000000001</c:v>
                </c:pt>
                <c:pt idx="2">
                  <c:v>0.7</c:v>
                </c:pt>
                <c:pt idx="3">
                  <c:v>-0.3</c:v>
                </c:pt>
                <c:pt idx="4">
                  <c:v>-0.9</c:v>
                </c:pt>
                <c:pt idx="5">
                  <c:v>0.2</c:v>
                </c:pt>
                <c:pt idx="6">
                  <c:v>0.2</c:v>
                </c:pt>
                <c:pt idx="7">
                  <c:v>0.5</c:v>
                </c:pt>
                <c:pt idx="8">
                  <c:v>1.6</c:v>
                </c:pt>
                <c:pt idx="9">
                  <c:v>1.2</c:v>
                </c:pt>
                <c:pt idx="10">
                  <c:v>2.4</c:v>
                </c:pt>
                <c:pt idx="11">
                  <c:v>2.6</c:v>
                </c:pt>
                <c:pt idx="12">
                  <c:v>2.6</c:v>
                </c:pt>
                <c:pt idx="13">
                  <c:v>3.8</c:v>
                </c:pt>
                <c:pt idx="14">
                  <c:v>2.6</c:v>
                </c:pt>
                <c:pt idx="15">
                  <c:v>3</c:v>
                </c:pt>
              </c:numCache>
            </c:numRef>
          </c:val>
          <c:smooth val="0"/>
          <c:extLst>
            <c:ext xmlns:c16="http://schemas.microsoft.com/office/drawing/2014/chart" uri="{C3380CC4-5D6E-409C-BE32-E72D297353CC}">
              <c16:uniqueId val="{00000001-B113-493E-9C2B-F76942A0F244}"/>
            </c:ext>
          </c:extLst>
        </c:ser>
        <c:dLbls>
          <c:showLegendKey val="0"/>
          <c:showVal val="0"/>
          <c:showCatName val="0"/>
          <c:showSerName val="0"/>
          <c:showPercent val="0"/>
          <c:showBubbleSize val="0"/>
        </c:dLbls>
        <c:marker val="1"/>
        <c:smooth val="0"/>
        <c:axId val="221063720"/>
        <c:axId val="221064112"/>
      </c:lineChart>
      <c:catAx>
        <c:axId val="221063720"/>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dirty="0">
                    <a:solidFill>
                      <a:schemeClr val="bg1"/>
                    </a:solidFill>
                  </a:rPr>
                  <a:t>Visit Week</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221064112"/>
        <c:crosses val="autoZero"/>
        <c:auto val="0"/>
        <c:lblAlgn val="ctr"/>
        <c:lblOffset val="100"/>
        <c:noMultiLvlLbl val="0"/>
      </c:catAx>
      <c:valAx>
        <c:axId val="221064112"/>
        <c:scaling>
          <c:orientation val="minMax"/>
          <c:max val="15"/>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US" sz="1800" dirty="0">
                    <a:solidFill>
                      <a:schemeClr val="bg1"/>
                    </a:solidFill>
                  </a:rPr>
                  <a:t>Mean Change</a:t>
                </a:r>
                <a:r>
                  <a:rPr lang="en-US" sz="1800" baseline="0" dirty="0">
                    <a:solidFill>
                      <a:schemeClr val="bg1"/>
                    </a:solidFill>
                  </a:rPr>
                  <a:t> in VA Letter Score</a:t>
                </a:r>
                <a:endParaRPr lang="en-US" sz="1800" dirty="0">
                  <a:solidFill>
                    <a:schemeClr val="bg1"/>
                  </a:solidFill>
                </a:endParaRP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221063720"/>
        <c:crosses val="autoZero"/>
        <c:crossBetween val="between"/>
        <c:majorUnit val="5"/>
      </c:valAx>
      <c:spPr>
        <a:solidFill>
          <a:schemeClr val="bg1"/>
        </a:solidFill>
        <a:ln>
          <a:noFill/>
        </a:ln>
        <a:effectLst/>
      </c:spPr>
    </c:plotArea>
    <c:legend>
      <c:legendPos val="r"/>
      <c:layout>
        <c:manualLayout>
          <c:xMode val="edge"/>
          <c:yMode val="edge"/>
          <c:x val="0.743798096666488"/>
          <c:y val="6.6187742949114003E-2"/>
          <c:w val="0.21992072419518988"/>
          <c:h val="0.125331528853545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5">
        <a:lumMod val="75000"/>
      </a:schemeClr>
    </a:solidFill>
    <a:ln>
      <a:noFill/>
    </a:ln>
    <a:effectLst/>
  </c:spPr>
  <c:txPr>
    <a:bodyPr/>
    <a:lstStyle/>
    <a:p>
      <a:pPr>
        <a:defRPr sz="20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10-Year Progression of DR</c:v>
                </c:pt>
              </c:strCache>
            </c:strRef>
          </c:tx>
          <c:invertIfNegative val="0"/>
          <c:dPt>
            <c:idx val="0"/>
            <c:invertIfNegative val="0"/>
            <c:bubble3D val="0"/>
            <c:spPr>
              <a:solidFill>
                <a:schemeClr val="accent1"/>
              </a:solidFill>
            </c:spPr>
            <c:extLst>
              <c:ext xmlns:c16="http://schemas.microsoft.com/office/drawing/2014/chart" uri="{C3380CC4-5D6E-409C-BE32-E72D297353CC}">
                <c16:uniqueId val="{00000001-DF80-420A-8898-E9FFA14F53B6}"/>
              </c:ext>
            </c:extLst>
          </c:dPt>
          <c:dPt>
            <c:idx val="1"/>
            <c:invertIfNegative val="0"/>
            <c:bubble3D val="0"/>
            <c:spPr>
              <a:solidFill>
                <a:schemeClr val="accent2"/>
              </a:solidFill>
            </c:spPr>
            <c:extLst>
              <c:ext xmlns:c16="http://schemas.microsoft.com/office/drawing/2014/chart" uri="{C3380CC4-5D6E-409C-BE32-E72D297353CC}">
                <c16:uniqueId val="{00000003-DF80-420A-8898-E9FFA14F53B6}"/>
              </c:ext>
            </c:extLst>
          </c:dPt>
          <c:dPt>
            <c:idx val="2"/>
            <c:invertIfNegative val="0"/>
            <c:bubble3D val="0"/>
            <c:spPr>
              <a:solidFill>
                <a:schemeClr val="accent3"/>
              </a:solidFill>
            </c:spPr>
            <c:extLst>
              <c:ext xmlns:c16="http://schemas.microsoft.com/office/drawing/2014/chart" uri="{C3380CC4-5D6E-409C-BE32-E72D297353CC}">
                <c16:uniqueId val="{00000005-DF80-420A-8898-E9FFA14F53B6}"/>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HbA1c 9.8%</c:v>
                </c:pt>
                <c:pt idx="1">
                  <c:v>HbA1c 7.8%</c:v>
                </c:pt>
                <c:pt idx="2">
                  <c:v>HbA1c 6.0%</c:v>
                </c:pt>
              </c:strCache>
            </c:strRef>
          </c:cat>
          <c:val>
            <c:numRef>
              <c:f>Sheet1!$B$2:$B$4</c:f>
              <c:numCache>
                <c:formatCode>0%</c:formatCode>
                <c:ptCount val="3"/>
                <c:pt idx="0">
                  <c:v>0.5</c:v>
                </c:pt>
                <c:pt idx="1">
                  <c:v>0.3</c:v>
                </c:pt>
                <c:pt idx="2">
                  <c:v>0.08</c:v>
                </c:pt>
              </c:numCache>
            </c:numRef>
          </c:val>
          <c:extLst>
            <c:ext xmlns:c16="http://schemas.microsoft.com/office/drawing/2014/chart" uri="{C3380CC4-5D6E-409C-BE32-E72D297353CC}">
              <c16:uniqueId val="{00000006-DF80-420A-8898-E9FFA14F53B6}"/>
            </c:ext>
          </c:extLst>
        </c:ser>
        <c:dLbls>
          <c:showLegendKey val="0"/>
          <c:showVal val="0"/>
          <c:showCatName val="0"/>
          <c:showSerName val="0"/>
          <c:showPercent val="0"/>
          <c:showBubbleSize val="0"/>
        </c:dLbls>
        <c:gapWidth val="150"/>
        <c:axId val="-1173057088"/>
        <c:axId val="-1173053760"/>
      </c:barChart>
      <c:catAx>
        <c:axId val="-1173057088"/>
        <c:scaling>
          <c:orientation val="minMax"/>
        </c:scaling>
        <c:delete val="0"/>
        <c:axPos val="b"/>
        <c:numFmt formatCode="General" sourceLinked="0"/>
        <c:majorTickMark val="out"/>
        <c:minorTickMark val="none"/>
        <c:tickLblPos val="nextTo"/>
        <c:crossAx val="-1173053760"/>
        <c:crosses val="autoZero"/>
        <c:auto val="1"/>
        <c:lblAlgn val="ctr"/>
        <c:lblOffset val="100"/>
        <c:noMultiLvlLbl val="0"/>
      </c:catAx>
      <c:valAx>
        <c:axId val="-1173053760"/>
        <c:scaling>
          <c:orientation val="minMax"/>
          <c:max val="1"/>
          <c:min val="0"/>
        </c:scaling>
        <c:delete val="0"/>
        <c:axPos val="l"/>
        <c:numFmt formatCode="0%" sourceLinked="1"/>
        <c:majorTickMark val="out"/>
        <c:minorTickMark val="none"/>
        <c:tickLblPos val="nextTo"/>
        <c:crossAx val="-11730570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Common Reasons Patients Reported</a:t>
            </a:r>
            <a:endParaRPr lang="en-US" sz="1800" baseline="30000" dirty="0"/>
          </a:p>
        </c:rich>
      </c:tx>
      <c:layout>
        <c:manualLayout>
          <c:xMode val="edge"/>
          <c:yMode val="edge"/>
          <c:x val="0.22"/>
          <c:y val="0.14687500000000001"/>
        </c:manualLayout>
      </c:layout>
      <c:overlay val="0"/>
    </c:title>
    <c:autoTitleDeleted val="0"/>
    <c:plotArea>
      <c:layout>
        <c:manualLayout>
          <c:layoutTarget val="inner"/>
          <c:xMode val="edge"/>
          <c:yMode val="edge"/>
          <c:x val="0.29517191601049902"/>
          <c:y val="0.26051574803149602"/>
          <c:w val="0.45132283464566902"/>
          <c:h val="0.67698425196850398"/>
        </c:manualLayout>
      </c:layout>
      <c:pieChart>
        <c:varyColors val="1"/>
        <c:ser>
          <c:idx val="0"/>
          <c:order val="0"/>
          <c:tx>
            <c:strRef>
              <c:f>Sheet1!$B$1</c:f>
              <c:strCache>
                <c:ptCount val="1"/>
                <c:pt idx="0">
                  <c:v>Common Reasons Patients Reported1</c:v>
                </c:pt>
              </c:strCache>
            </c:strRef>
          </c:tx>
          <c:dPt>
            <c:idx val="0"/>
            <c:bubble3D val="0"/>
            <c:spPr>
              <a:solidFill>
                <a:schemeClr val="tx2"/>
              </a:solidFill>
            </c:spPr>
            <c:extLst>
              <c:ext xmlns:c16="http://schemas.microsoft.com/office/drawing/2014/chart" uri="{C3380CC4-5D6E-409C-BE32-E72D297353CC}">
                <c16:uniqueId val="{00000001-8EDA-DE41-8210-B7D914EF4DA6}"/>
              </c:ext>
            </c:extLst>
          </c:dPt>
          <c:dPt>
            <c:idx val="1"/>
            <c:bubble3D val="0"/>
            <c:spPr>
              <a:solidFill>
                <a:schemeClr val="accent3"/>
              </a:solidFill>
            </c:spPr>
            <c:extLst>
              <c:ext xmlns:c16="http://schemas.microsoft.com/office/drawing/2014/chart" uri="{C3380CC4-5D6E-409C-BE32-E72D297353CC}">
                <c16:uniqueId val="{00000003-8EDA-DE41-8210-B7D914EF4DA6}"/>
              </c:ext>
            </c:extLst>
          </c:dPt>
          <c:dPt>
            <c:idx val="2"/>
            <c:bubble3D val="0"/>
            <c:spPr>
              <a:solidFill>
                <a:schemeClr val="accent4"/>
              </a:solidFill>
            </c:spPr>
            <c:extLst>
              <c:ext xmlns:c16="http://schemas.microsoft.com/office/drawing/2014/chart" uri="{C3380CC4-5D6E-409C-BE32-E72D297353CC}">
                <c16:uniqueId val="{00000005-8EDA-DE41-8210-B7D914EF4DA6}"/>
              </c:ext>
            </c:extLst>
          </c:dPt>
          <c:dPt>
            <c:idx val="3"/>
            <c:bubble3D val="0"/>
            <c:spPr>
              <a:solidFill>
                <a:schemeClr val="accent6"/>
              </a:solidFill>
            </c:spPr>
            <c:extLst>
              <c:ext xmlns:c16="http://schemas.microsoft.com/office/drawing/2014/chart" uri="{C3380CC4-5D6E-409C-BE32-E72D297353CC}">
                <c16:uniqueId val="{00000007-8EDA-DE41-8210-B7D914EF4DA6}"/>
              </c:ext>
            </c:extLst>
          </c:dPt>
          <c:dLbls>
            <c:spPr>
              <a:noFill/>
              <a:ln>
                <a:noFill/>
              </a:ln>
              <a:effectLst/>
            </c:spPr>
            <c:txPr>
              <a:bodyPr/>
              <a:lstStyle/>
              <a:p>
                <a:pPr>
                  <a:defRPr b="1">
                    <a:solidFill>
                      <a:schemeClr val="bg1"/>
                    </a:solidFill>
                  </a:defRPr>
                </a:pPr>
                <a:endParaRPr lang="en-US"/>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0.0%</c:formatCode>
                <c:ptCount val="4"/>
                <c:pt idx="0">
                  <c:v>0.39700000000000002</c:v>
                </c:pt>
                <c:pt idx="1">
                  <c:v>0.32300000000000001</c:v>
                </c:pt>
                <c:pt idx="2">
                  <c:v>6.4000000000000001E-2</c:v>
                </c:pt>
                <c:pt idx="3">
                  <c:v>0.215</c:v>
                </c:pt>
              </c:numCache>
            </c:numRef>
          </c:val>
          <c:extLst>
            <c:ext xmlns:c16="http://schemas.microsoft.com/office/drawing/2014/chart" uri="{C3380CC4-5D6E-409C-BE32-E72D297353CC}">
              <c16:uniqueId val="{00000008-8EDA-DE41-8210-B7D914EF4DA6}"/>
            </c:ext>
          </c:extLst>
        </c:ser>
        <c:dLbls>
          <c:dLblPos val="ctr"/>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1.1237199874830199E-2"/>
          <c:w val="0.98766004569421995"/>
          <c:h val="0.83967359133299801"/>
        </c:manualLayout>
      </c:layout>
      <c:barChart>
        <c:barDir val="col"/>
        <c:grouping val="stacked"/>
        <c:varyColors val="0"/>
        <c:ser>
          <c:idx val="0"/>
          <c:order val="0"/>
          <c:tx>
            <c:strRef>
              <c:f>Sheet1!$B$1</c:f>
              <c:strCache>
                <c:ptCount val="1"/>
                <c:pt idx="0">
                  <c:v>Column1</c:v>
                </c:pt>
              </c:strCache>
            </c:strRef>
          </c:tx>
          <c:spPr>
            <a:solidFill>
              <a:schemeClr val="tx2"/>
            </a:solidFill>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0-103F-E946-A533-B39508729B44}"/>
              </c:ext>
            </c:extLst>
          </c:dPt>
          <c:dPt>
            <c:idx val="1"/>
            <c:invertIfNegative val="0"/>
            <c:bubble3D val="0"/>
            <c:extLst>
              <c:ext xmlns:c16="http://schemas.microsoft.com/office/drawing/2014/chart" uri="{C3380CC4-5D6E-409C-BE32-E72D297353CC}">
                <c16:uniqueId val="{00000001-103F-E946-A533-B39508729B44}"/>
              </c:ext>
            </c:extLst>
          </c:dPt>
          <c:dPt>
            <c:idx val="2"/>
            <c:invertIfNegative val="0"/>
            <c:bubble3D val="0"/>
            <c:extLst>
              <c:ext xmlns:c16="http://schemas.microsoft.com/office/drawing/2014/chart" uri="{C3380CC4-5D6E-409C-BE32-E72D297353CC}">
                <c16:uniqueId val="{00000002-103F-E946-A533-B39508729B44}"/>
              </c:ext>
            </c:extLst>
          </c:dPt>
          <c:dPt>
            <c:idx val="3"/>
            <c:invertIfNegative val="0"/>
            <c:bubble3D val="0"/>
            <c:extLst>
              <c:ext xmlns:c16="http://schemas.microsoft.com/office/drawing/2014/chart" uri="{C3380CC4-5D6E-409C-BE32-E72D297353CC}">
                <c16:uniqueId val="{00000003-103F-E946-A533-B39508729B44}"/>
              </c:ext>
            </c:extLst>
          </c:dPt>
          <c:dPt>
            <c:idx val="4"/>
            <c:invertIfNegative val="0"/>
            <c:bubble3D val="0"/>
            <c:extLst>
              <c:ext xmlns:c16="http://schemas.microsoft.com/office/drawing/2014/chart" uri="{C3380CC4-5D6E-409C-BE32-E72D297353CC}">
                <c16:uniqueId val="{00000004-103F-E946-A533-B39508729B44}"/>
              </c:ext>
            </c:extLst>
          </c:dPt>
          <c:dPt>
            <c:idx val="5"/>
            <c:invertIfNegative val="0"/>
            <c:bubble3D val="0"/>
            <c:extLst>
              <c:ext xmlns:c16="http://schemas.microsoft.com/office/drawing/2014/chart" uri="{C3380CC4-5D6E-409C-BE32-E72D297353CC}">
                <c16:uniqueId val="{00000005-103F-E946-A533-B39508729B44}"/>
              </c:ext>
            </c:extLst>
          </c:dPt>
          <c:cat>
            <c:strRef>
              <c:f>Sheet1!$A$2:$A$7</c:f>
              <c:strCache>
                <c:ptCount val="6"/>
                <c:pt idx="0">
                  <c:v>DR Prevalence</c:v>
                </c:pt>
                <c:pt idx="1">
                  <c:v>DR Diagnosed</c:v>
                </c:pt>
                <c:pt idx="2">
                  <c:v>DME Prevalence</c:v>
                </c:pt>
                <c:pt idx="3">
                  <c:v>DME Diagnosed</c:v>
                </c:pt>
                <c:pt idx="4">
                  <c:v>DME Treated</c:v>
                </c:pt>
                <c:pt idx="5">
                  <c:v>DME Anti-VEGF Treated</c:v>
                </c:pt>
              </c:strCache>
            </c:strRef>
          </c:cat>
          <c:val>
            <c:numRef>
              <c:f>Sheet1!$B$2:$B$7</c:f>
              <c:numCache>
                <c:formatCode>_(* #,##0_);_(* \(#,##0\);_(* "-"??_);_(@_)</c:formatCode>
                <c:ptCount val="6"/>
                <c:pt idx="0">
                  <c:v>8000000</c:v>
                </c:pt>
                <c:pt idx="1">
                  <c:v>5800000</c:v>
                </c:pt>
                <c:pt idx="2">
                  <c:v>2300000</c:v>
                </c:pt>
                <c:pt idx="3">
                  <c:v>1500000</c:v>
                </c:pt>
                <c:pt idx="4">
                  <c:v>390000</c:v>
                </c:pt>
                <c:pt idx="5">
                  <c:v>240000</c:v>
                </c:pt>
              </c:numCache>
            </c:numRef>
          </c:val>
          <c:extLst>
            <c:ext xmlns:c16="http://schemas.microsoft.com/office/drawing/2014/chart" uri="{C3380CC4-5D6E-409C-BE32-E72D297353CC}">
              <c16:uniqueId val="{00000006-103F-E946-A533-B39508729B44}"/>
            </c:ext>
          </c:extLst>
        </c:ser>
        <c:ser>
          <c:idx val="1"/>
          <c:order val="1"/>
          <c:tx>
            <c:strRef>
              <c:f>Sheet1!$C$1</c:f>
              <c:strCache>
                <c:ptCount val="1"/>
                <c:pt idx="0">
                  <c:v>Column2</c:v>
                </c:pt>
              </c:strCache>
            </c:strRef>
          </c:tx>
          <c:spPr>
            <a:solidFill>
              <a:schemeClr val="accent1">
                <a:lumMod val="40000"/>
                <a:lumOff val="60000"/>
              </a:schemeClr>
            </a:solidFill>
          </c:spPr>
          <c:invertIfNegative val="0"/>
          <c:cat>
            <c:strRef>
              <c:f>Sheet1!$A$2:$A$7</c:f>
              <c:strCache>
                <c:ptCount val="6"/>
                <c:pt idx="0">
                  <c:v>DR Prevalence</c:v>
                </c:pt>
                <c:pt idx="1">
                  <c:v>DR Diagnosed</c:v>
                </c:pt>
                <c:pt idx="2">
                  <c:v>DME Prevalence</c:v>
                </c:pt>
                <c:pt idx="3">
                  <c:v>DME Diagnosed</c:v>
                </c:pt>
                <c:pt idx="4">
                  <c:v>DME Treated</c:v>
                </c:pt>
                <c:pt idx="5">
                  <c:v>DME Anti-VEGF Treated</c:v>
                </c:pt>
              </c:strCache>
            </c:strRef>
          </c:cat>
          <c:val>
            <c:numRef>
              <c:f>Sheet1!$C$2:$C$7</c:f>
              <c:numCache>
                <c:formatCode>General</c:formatCode>
                <c:ptCount val="6"/>
              </c:numCache>
            </c:numRef>
          </c:val>
          <c:extLst>
            <c:ext xmlns:c16="http://schemas.microsoft.com/office/drawing/2014/chart" uri="{C3380CC4-5D6E-409C-BE32-E72D297353CC}">
              <c16:uniqueId val="{00000007-103F-E946-A533-B39508729B44}"/>
            </c:ext>
          </c:extLst>
        </c:ser>
        <c:dLbls>
          <c:showLegendKey val="0"/>
          <c:showVal val="0"/>
          <c:showCatName val="0"/>
          <c:showSerName val="0"/>
          <c:showPercent val="0"/>
          <c:showBubbleSize val="0"/>
        </c:dLbls>
        <c:gapWidth val="21"/>
        <c:overlap val="100"/>
        <c:axId val="334948368"/>
        <c:axId val="334756160"/>
      </c:barChart>
      <c:catAx>
        <c:axId val="334948368"/>
        <c:scaling>
          <c:orientation val="minMax"/>
        </c:scaling>
        <c:delete val="0"/>
        <c:axPos val="b"/>
        <c:numFmt formatCode="General" sourceLinked="1"/>
        <c:majorTickMark val="out"/>
        <c:minorTickMark val="none"/>
        <c:tickLblPos val="nextTo"/>
        <c:spPr>
          <a:ln w="19050">
            <a:solidFill>
              <a:srgbClr val="333333"/>
            </a:solidFill>
          </a:ln>
        </c:spPr>
        <c:txPr>
          <a:bodyPr/>
          <a:lstStyle/>
          <a:p>
            <a:pPr>
              <a:defRPr sz="1200" b="1" baseline="0">
                <a:solidFill>
                  <a:srgbClr val="333333"/>
                </a:solidFill>
                <a:latin typeface="Arial" panose="020B0604020202020204" pitchFamily="34" charset="0"/>
              </a:defRPr>
            </a:pPr>
            <a:endParaRPr lang="en-US"/>
          </a:p>
        </c:txPr>
        <c:crossAx val="334756160"/>
        <c:crosses val="autoZero"/>
        <c:auto val="1"/>
        <c:lblAlgn val="ctr"/>
        <c:lblOffset val="100"/>
        <c:noMultiLvlLbl val="0"/>
      </c:catAx>
      <c:valAx>
        <c:axId val="334756160"/>
        <c:scaling>
          <c:orientation val="minMax"/>
          <c:max val="8500000"/>
          <c:min val="0"/>
        </c:scaling>
        <c:delete val="1"/>
        <c:axPos val="l"/>
        <c:numFmt formatCode="_(* #,##0_);_(* \(#,##0\);_(* &quot;-&quot;??_);_(@_)" sourceLinked="1"/>
        <c:majorTickMark val="out"/>
        <c:minorTickMark val="none"/>
        <c:tickLblPos val="nextTo"/>
        <c:crossAx val="3349483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3010478404152698E-2"/>
          <c:y val="2.3280656136798199E-3"/>
          <c:w val="0.95878615420597202"/>
          <c:h val="0.79722347953611405"/>
        </c:manualLayout>
      </c:layout>
      <c:barChart>
        <c:barDir val="col"/>
        <c:grouping val="stacked"/>
        <c:varyColors val="0"/>
        <c:ser>
          <c:idx val="0"/>
          <c:order val="0"/>
          <c:tx>
            <c:strRef>
              <c:f>Sheet1!$B$1</c:f>
              <c:strCache>
                <c:ptCount val="1"/>
                <c:pt idx="0">
                  <c:v>Column1</c:v>
                </c:pt>
              </c:strCache>
            </c:strRef>
          </c:tx>
          <c:spPr>
            <a:solidFill>
              <a:schemeClr val="tx2"/>
            </a:solidFill>
          </c:spPr>
          <c:invertIfNegative val="0"/>
          <c:dPt>
            <c:idx val="0"/>
            <c:invertIfNegative val="0"/>
            <c:bubble3D val="0"/>
            <c:extLst>
              <c:ext xmlns:c16="http://schemas.microsoft.com/office/drawing/2014/chart" uri="{C3380CC4-5D6E-409C-BE32-E72D297353CC}">
                <c16:uniqueId val="{00000000-1E86-8F47-931D-53EEF823C2B9}"/>
              </c:ext>
            </c:extLst>
          </c:dPt>
          <c:dPt>
            <c:idx val="1"/>
            <c:invertIfNegative val="0"/>
            <c:bubble3D val="0"/>
            <c:extLst>
              <c:ext xmlns:c16="http://schemas.microsoft.com/office/drawing/2014/chart" uri="{C3380CC4-5D6E-409C-BE32-E72D297353CC}">
                <c16:uniqueId val="{00000001-1E86-8F47-931D-53EEF823C2B9}"/>
              </c:ext>
            </c:extLst>
          </c:dPt>
          <c:dPt>
            <c:idx val="2"/>
            <c:invertIfNegative val="0"/>
            <c:bubble3D val="0"/>
            <c:extLst>
              <c:ext xmlns:c16="http://schemas.microsoft.com/office/drawing/2014/chart" uri="{C3380CC4-5D6E-409C-BE32-E72D297353CC}">
                <c16:uniqueId val="{00000002-1E86-8F47-931D-53EEF823C2B9}"/>
              </c:ext>
            </c:extLst>
          </c:dPt>
          <c:dPt>
            <c:idx val="3"/>
            <c:invertIfNegative val="0"/>
            <c:bubble3D val="0"/>
            <c:extLst>
              <c:ext xmlns:c16="http://schemas.microsoft.com/office/drawing/2014/chart" uri="{C3380CC4-5D6E-409C-BE32-E72D297353CC}">
                <c16:uniqueId val="{00000003-1E86-8F47-931D-53EEF823C2B9}"/>
              </c:ext>
            </c:extLst>
          </c:dPt>
          <c:dPt>
            <c:idx val="4"/>
            <c:invertIfNegative val="0"/>
            <c:bubble3D val="0"/>
            <c:extLst>
              <c:ext xmlns:c16="http://schemas.microsoft.com/office/drawing/2014/chart" uri="{C3380CC4-5D6E-409C-BE32-E72D297353CC}">
                <c16:uniqueId val="{00000004-1E86-8F47-931D-53EEF823C2B9}"/>
              </c:ext>
            </c:extLst>
          </c:dPt>
          <c:dPt>
            <c:idx val="5"/>
            <c:invertIfNegative val="0"/>
            <c:bubble3D val="0"/>
            <c:extLst>
              <c:ext xmlns:c16="http://schemas.microsoft.com/office/drawing/2014/chart" uri="{C3380CC4-5D6E-409C-BE32-E72D297353CC}">
                <c16:uniqueId val="{00000005-1E86-8F47-931D-53EEF823C2B9}"/>
              </c:ext>
            </c:extLst>
          </c:dPt>
          <c:cat>
            <c:strRef>
              <c:f>Sheet1!$A$2:$A$4</c:f>
              <c:strCache>
                <c:ptCount val="3"/>
                <c:pt idx="0">
                  <c:v>Prevalence</c:v>
                </c:pt>
                <c:pt idx="1">
                  <c:v>Diagnosis Rate</c:v>
                </c:pt>
                <c:pt idx="2">
                  <c:v>Treatment Rate</c:v>
                </c:pt>
              </c:strCache>
            </c:strRef>
          </c:cat>
          <c:val>
            <c:numRef>
              <c:f>Sheet1!$B$2:$B$4</c:f>
              <c:numCache>
                <c:formatCode>_(* #,##0_);_(* \(#,##0\);_(* "-"??_);_(@_)</c:formatCode>
                <c:ptCount val="3"/>
                <c:pt idx="0">
                  <c:v>2300000</c:v>
                </c:pt>
                <c:pt idx="1">
                  <c:v>1500000</c:v>
                </c:pt>
                <c:pt idx="2">
                  <c:v>390000</c:v>
                </c:pt>
              </c:numCache>
            </c:numRef>
          </c:val>
          <c:extLst>
            <c:ext xmlns:c16="http://schemas.microsoft.com/office/drawing/2014/chart" uri="{C3380CC4-5D6E-409C-BE32-E72D297353CC}">
              <c16:uniqueId val="{00000006-1E86-8F47-931D-53EEF823C2B9}"/>
            </c:ext>
          </c:extLst>
        </c:ser>
        <c:ser>
          <c:idx val="1"/>
          <c:order val="1"/>
          <c:tx>
            <c:strRef>
              <c:f>Sheet1!$C$1</c:f>
              <c:strCache>
                <c:ptCount val="1"/>
                <c:pt idx="0">
                  <c:v>Column2</c:v>
                </c:pt>
              </c:strCache>
            </c:strRef>
          </c:tx>
          <c:spPr>
            <a:solidFill>
              <a:schemeClr val="accent5"/>
            </a:solidFill>
            <a:ln>
              <a:noFill/>
            </a:ln>
          </c:spPr>
          <c:invertIfNegative val="0"/>
          <c:dPt>
            <c:idx val="1"/>
            <c:invertIfNegative val="0"/>
            <c:bubble3D val="0"/>
            <c:extLst>
              <c:ext xmlns:c16="http://schemas.microsoft.com/office/drawing/2014/chart" uri="{C3380CC4-5D6E-409C-BE32-E72D297353CC}">
                <c16:uniqueId val="{00000007-1E86-8F47-931D-53EEF823C2B9}"/>
              </c:ext>
            </c:extLst>
          </c:dPt>
          <c:dPt>
            <c:idx val="2"/>
            <c:invertIfNegative val="0"/>
            <c:bubble3D val="0"/>
            <c:extLst>
              <c:ext xmlns:c16="http://schemas.microsoft.com/office/drawing/2014/chart" uri="{C3380CC4-5D6E-409C-BE32-E72D297353CC}">
                <c16:uniqueId val="{00000008-1E86-8F47-931D-53EEF823C2B9}"/>
              </c:ext>
            </c:extLst>
          </c:dPt>
          <c:cat>
            <c:strRef>
              <c:f>Sheet1!$A$2:$A$4</c:f>
              <c:strCache>
                <c:ptCount val="3"/>
                <c:pt idx="0">
                  <c:v>Prevalence</c:v>
                </c:pt>
                <c:pt idx="1">
                  <c:v>Diagnosis Rate</c:v>
                </c:pt>
                <c:pt idx="2">
                  <c:v>Treatment Rate</c:v>
                </c:pt>
              </c:strCache>
            </c:strRef>
          </c:cat>
          <c:val>
            <c:numRef>
              <c:f>Sheet1!$C$2:$C$4</c:f>
              <c:numCache>
                <c:formatCode>General</c:formatCode>
                <c:ptCount val="3"/>
                <c:pt idx="1">
                  <c:v>800000</c:v>
                </c:pt>
                <c:pt idx="2">
                  <c:v>1100000</c:v>
                </c:pt>
              </c:numCache>
            </c:numRef>
          </c:val>
          <c:extLst>
            <c:ext xmlns:c16="http://schemas.microsoft.com/office/drawing/2014/chart" uri="{C3380CC4-5D6E-409C-BE32-E72D297353CC}">
              <c16:uniqueId val="{00000009-1E86-8F47-931D-53EEF823C2B9}"/>
            </c:ext>
          </c:extLst>
        </c:ser>
        <c:dLbls>
          <c:showLegendKey val="0"/>
          <c:showVal val="0"/>
          <c:showCatName val="0"/>
          <c:showSerName val="0"/>
          <c:showPercent val="0"/>
          <c:showBubbleSize val="0"/>
        </c:dLbls>
        <c:gapWidth val="11"/>
        <c:overlap val="100"/>
        <c:axId val="335350192"/>
        <c:axId val="334522432"/>
      </c:barChart>
      <c:catAx>
        <c:axId val="335350192"/>
        <c:scaling>
          <c:orientation val="minMax"/>
        </c:scaling>
        <c:delete val="0"/>
        <c:axPos val="b"/>
        <c:numFmt formatCode="General" sourceLinked="1"/>
        <c:majorTickMark val="out"/>
        <c:minorTickMark val="none"/>
        <c:tickLblPos val="nextTo"/>
        <c:txPr>
          <a:bodyPr/>
          <a:lstStyle/>
          <a:p>
            <a:pPr>
              <a:defRPr b="1"/>
            </a:pPr>
            <a:endParaRPr lang="en-US"/>
          </a:p>
        </c:txPr>
        <c:crossAx val="334522432"/>
        <c:crosses val="autoZero"/>
        <c:auto val="1"/>
        <c:lblAlgn val="ctr"/>
        <c:lblOffset val="100"/>
        <c:noMultiLvlLbl val="0"/>
      </c:catAx>
      <c:valAx>
        <c:axId val="334522432"/>
        <c:scaling>
          <c:orientation val="minMax"/>
          <c:max val="2500000"/>
          <c:min val="0"/>
        </c:scaling>
        <c:delete val="1"/>
        <c:axPos val="l"/>
        <c:numFmt formatCode="_(* #,##0_);_(* \(#,##0\);_(* &quot;-&quot;??_);_(@_)" sourceLinked="1"/>
        <c:majorTickMark val="out"/>
        <c:minorTickMark val="none"/>
        <c:tickLblPos val="nextTo"/>
        <c:crossAx val="3353501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Sham</c:v>
                </c:pt>
              </c:strCache>
            </c:strRef>
          </c:tx>
          <c:spPr>
            <a:solidFill>
              <a:schemeClr val="bg1">
                <a:lumMod val="65000"/>
              </a:schemeClr>
            </a:solidFill>
          </c:spPr>
          <c:invertIfNegative val="0"/>
          <c:dLbls>
            <c:dLbl>
              <c:idx val="0"/>
              <c:layout>
                <c:manualLayout>
                  <c:x val="4.6296296296296294E-3"/>
                  <c:y val="-5.6120665617608954E-3"/>
                </c:manualLayout>
              </c:layout>
              <c:spPr>
                <a:noFill/>
                <a:ln>
                  <a:noFill/>
                </a:ln>
                <a:effectLst/>
              </c:spPr>
              <c:txPr>
                <a:bodyPr wrap="square" lIns="38100" tIns="19050" rIns="38100" bIns="19050" anchor="ctr">
                  <a:spAutoFit/>
                </a:bodyPr>
                <a:lstStyle/>
                <a:p>
                  <a:pPr>
                    <a:defRPr b="1">
                      <a:solidFill>
                        <a:schemeClr val="accent5">
                          <a:lumMod val="50000"/>
                        </a:schemeClr>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B1-4B54-BEE3-73BBC1129FEE}"/>
                </c:ext>
              </c:extLst>
            </c:dLbl>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0.06</c:v>
                </c:pt>
              </c:numCache>
            </c:numRef>
          </c:val>
          <c:extLst>
            <c:ext xmlns:c16="http://schemas.microsoft.com/office/drawing/2014/chart" uri="{C3380CC4-5D6E-409C-BE32-E72D297353CC}">
              <c16:uniqueId val="{00000001-FCB1-4B54-BEE3-73BBC1129FEE}"/>
            </c:ext>
          </c:extLst>
        </c:ser>
        <c:ser>
          <c:idx val="1"/>
          <c:order val="1"/>
          <c:tx>
            <c:strRef>
              <c:f>Sheet1!$C$1</c:f>
              <c:strCache>
                <c:ptCount val="1"/>
                <c:pt idx="0">
                  <c:v>Group 1</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2-FCB1-4B54-BEE3-73BBC1129FEE}"/>
              </c:ext>
            </c:extLst>
          </c:dPt>
          <c:dLbls>
            <c:dLbl>
              <c:idx val="0"/>
              <c:layout>
                <c:manualLayout>
                  <c:x val="0"/>
                  <c:y val="-1.1224133123521584E-2"/>
                </c:manualLayout>
              </c:layout>
              <c:tx>
                <c:rich>
                  <a:bodyPr wrap="square" lIns="38100" tIns="19050" rIns="38100" bIns="19050" anchor="ctr">
                    <a:spAutoFit/>
                  </a:bodyPr>
                  <a:lstStyle/>
                  <a:p>
                    <a:pPr>
                      <a:defRPr b="1">
                        <a:solidFill>
                          <a:schemeClr val="accent5">
                            <a:lumMod val="50000"/>
                          </a:schemeClr>
                        </a:solidFill>
                      </a:defRPr>
                    </a:pPr>
                    <a:r>
                      <a:rPr lang="en-US" b="1" dirty="0">
                        <a:solidFill>
                          <a:schemeClr val="accent5">
                            <a:lumMod val="50000"/>
                          </a:schemeClr>
                        </a:solidFill>
                      </a:rPr>
                      <a:t>61.50%*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CB1-4B54-BEE3-73BBC1129FEE}"/>
                </c:ext>
              </c:extLst>
            </c:dLbl>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0.00%</c:formatCode>
                <c:ptCount val="1"/>
                <c:pt idx="0">
                  <c:v>0.61499999999999999</c:v>
                </c:pt>
              </c:numCache>
            </c:numRef>
          </c:val>
          <c:extLst>
            <c:ext xmlns:c16="http://schemas.microsoft.com/office/drawing/2014/chart" uri="{C3380CC4-5D6E-409C-BE32-E72D297353CC}">
              <c16:uniqueId val="{00000003-FCB1-4B54-BEE3-73BBC1129FEE}"/>
            </c:ext>
          </c:extLst>
        </c:ser>
        <c:ser>
          <c:idx val="2"/>
          <c:order val="2"/>
          <c:tx>
            <c:strRef>
              <c:f>Sheet1!$D$1</c:f>
              <c:strCache>
                <c:ptCount val="1"/>
                <c:pt idx="0">
                  <c:v>Group 2</c:v>
                </c:pt>
              </c:strCache>
            </c:strRef>
          </c:tx>
          <c:spPr>
            <a:solidFill>
              <a:schemeClr val="accent3"/>
            </a:solidFill>
          </c:spPr>
          <c:invertIfNegative val="0"/>
          <c:dLbls>
            <c:dLbl>
              <c:idx val="0"/>
              <c:layout>
                <c:manualLayout>
                  <c:x val="0"/>
                  <c:y val="1.1224133123521584E-2"/>
                </c:manualLayout>
              </c:layout>
              <c:tx>
                <c:rich>
                  <a:bodyPr wrap="square" lIns="38100" tIns="19050" rIns="38100" bIns="19050" anchor="ctr">
                    <a:spAutoFit/>
                  </a:bodyPr>
                  <a:lstStyle/>
                  <a:p>
                    <a:pPr>
                      <a:defRPr b="1">
                        <a:solidFill>
                          <a:schemeClr val="accent5">
                            <a:lumMod val="50000"/>
                          </a:schemeClr>
                        </a:solidFill>
                      </a:defRPr>
                    </a:pPr>
                    <a:r>
                      <a:rPr lang="en-US" b="1" dirty="0">
                        <a:solidFill>
                          <a:schemeClr val="accent5">
                            <a:lumMod val="50000"/>
                          </a:schemeClr>
                        </a:solidFill>
                      </a:rPr>
                      <a:t>55.20%*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CB1-4B54-BEE3-73BBC1129FEE}"/>
                </c:ext>
              </c:extLst>
            </c:dLbl>
            <c:spPr>
              <a:noFill/>
              <a:ln>
                <a:noFill/>
              </a:ln>
              <a:effectLst/>
            </c:spPr>
            <c:txPr>
              <a:bodyPr wrap="square" lIns="38100" tIns="19050" rIns="38100" bIns="19050" anchor="ctr">
                <a:spAutoFit/>
              </a:bodyPr>
              <a:lstStyle/>
              <a:p>
                <a:pPr>
                  <a:defRPr>
                    <a:solidFill>
                      <a:schemeClr val="accent5">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0.00%</c:formatCode>
                <c:ptCount val="1"/>
                <c:pt idx="0">
                  <c:v>0.55200000000000005</c:v>
                </c:pt>
              </c:numCache>
            </c:numRef>
          </c:val>
          <c:extLst>
            <c:ext xmlns:c16="http://schemas.microsoft.com/office/drawing/2014/chart" uri="{C3380CC4-5D6E-409C-BE32-E72D297353CC}">
              <c16:uniqueId val="{00000005-FCB1-4B54-BEE3-73BBC1129FEE}"/>
            </c:ext>
          </c:extLst>
        </c:ser>
        <c:ser>
          <c:idx val="3"/>
          <c:order val="3"/>
          <c:tx>
            <c:strRef>
              <c:f>Sheet1!$E$1</c:f>
              <c:strCache>
                <c:ptCount val="1"/>
                <c:pt idx="0">
                  <c:v>All IAI</c:v>
                </c:pt>
              </c:strCache>
            </c:strRef>
          </c:tx>
          <c:spPr>
            <a:solidFill>
              <a:schemeClr val="accent6"/>
            </a:solidFill>
          </c:spPr>
          <c:invertIfNegative val="0"/>
          <c:dPt>
            <c:idx val="0"/>
            <c:invertIfNegative val="0"/>
            <c:bubble3D val="0"/>
            <c:extLst>
              <c:ext xmlns:c16="http://schemas.microsoft.com/office/drawing/2014/chart" uri="{C3380CC4-5D6E-409C-BE32-E72D297353CC}">
                <c16:uniqueId val="{00000006-FCB1-4B54-BEE3-73BBC1129FEE}"/>
              </c:ext>
            </c:extLst>
          </c:dPt>
          <c:dLbls>
            <c:dLbl>
              <c:idx val="0"/>
              <c:layout>
                <c:manualLayout>
                  <c:x val="-3.0864197530865328E-3"/>
                  <c:y val="-1.6836199685282389E-2"/>
                </c:manualLayout>
              </c:layout>
              <c:tx>
                <c:rich>
                  <a:bodyPr wrap="square" lIns="38100" tIns="19050" rIns="38100" bIns="19050" anchor="ctr">
                    <a:spAutoFit/>
                  </a:bodyPr>
                  <a:lstStyle/>
                  <a:p>
                    <a:pPr>
                      <a:defRPr b="1">
                        <a:solidFill>
                          <a:schemeClr val="accent5">
                            <a:lumMod val="50000"/>
                          </a:schemeClr>
                        </a:solidFill>
                      </a:defRPr>
                    </a:pPr>
                    <a:r>
                      <a:rPr lang="en-US" b="1" dirty="0">
                        <a:solidFill>
                          <a:schemeClr val="accent5">
                            <a:lumMod val="50000"/>
                          </a:schemeClr>
                        </a:solidFill>
                      </a:rPr>
                      <a:t>58.40%*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CB1-4B54-BEE3-73BBC1129FEE}"/>
                </c:ext>
              </c:extLst>
            </c:dLbl>
            <c:spPr>
              <a:noFill/>
              <a:ln>
                <a:noFill/>
              </a:ln>
              <a:effectLst/>
            </c:spPr>
            <c:txPr>
              <a:bodyPr wrap="square" lIns="38100" tIns="19050" rIns="38100" bIns="19050" anchor="ctr">
                <a:spAutoFit/>
              </a:bodyPr>
              <a:lstStyle/>
              <a:p>
                <a:pPr>
                  <a:defRPr>
                    <a:solidFill>
                      <a:schemeClr val="accent5">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Sheet1!$E$2</c:f>
              <c:numCache>
                <c:formatCode>0.00%</c:formatCode>
                <c:ptCount val="1"/>
                <c:pt idx="0">
                  <c:v>0.58399999999999996</c:v>
                </c:pt>
              </c:numCache>
            </c:numRef>
          </c:val>
          <c:extLst>
            <c:ext xmlns:c16="http://schemas.microsoft.com/office/drawing/2014/chart" uri="{C3380CC4-5D6E-409C-BE32-E72D297353CC}">
              <c16:uniqueId val="{00000007-FCB1-4B54-BEE3-73BBC1129FEE}"/>
            </c:ext>
          </c:extLst>
        </c:ser>
        <c:dLbls>
          <c:showLegendKey val="0"/>
          <c:showVal val="0"/>
          <c:showCatName val="0"/>
          <c:showSerName val="0"/>
          <c:showPercent val="0"/>
          <c:showBubbleSize val="0"/>
        </c:dLbls>
        <c:gapWidth val="150"/>
        <c:axId val="228363296"/>
        <c:axId val="228363688"/>
      </c:barChart>
      <c:catAx>
        <c:axId val="228363296"/>
        <c:scaling>
          <c:orientation val="minMax"/>
        </c:scaling>
        <c:delete val="1"/>
        <c:axPos val="b"/>
        <c:numFmt formatCode="General" sourceLinked="0"/>
        <c:majorTickMark val="out"/>
        <c:minorTickMark val="none"/>
        <c:tickLblPos val="nextTo"/>
        <c:crossAx val="228363688"/>
        <c:crosses val="autoZero"/>
        <c:auto val="1"/>
        <c:lblAlgn val="ctr"/>
        <c:lblOffset val="100"/>
        <c:noMultiLvlLbl val="0"/>
      </c:catAx>
      <c:valAx>
        <c:axId val="228363688"/>
        <c:scaling>
          <c:orientation val="minMax"/>
        </c:scaling>
        <c:delete val="0"/>
        <c:axPos val="l"/>
        <c:majorGridlines/>
        <c:numFmt formatCode="0%" sourceLinked="1"/>
        <c:majorTickMark val="out"/>
        <c:minorTickMark val="none"/>
        <c:tickLblPos val="nextTo"/>
        <c:spPr>
          <a:noFill/>
        </c:spPr>
        <c:txPr>
          <a:bodyPr/>
          <a:lstStyle/>
          <a:p>
            <a:pPr>
              <a:defRPr>
                <a:solidFill>
                  <a:schemeClr val="accent5">
                    <a:lumMod val="50000"/>
                  </a:schemeClr>
                </a:solidFill>
              </a:defRPr>
            </a:pPr>
            <a:endParaRPr lang="en-US"/>
          </a:p>
        </c:txPr>
        <c:crossAx val="228363296"/>
        <c:crosses val="autoZero"/>
        <c:crossBetween val="between"/>
      </c:valAx>
    </c:plotArea>
    <c:legend>
      <c:legendPos val="r"/>
      <c:overlay val="0"/>
      <c:txPr>
        <a:bodyPr/>
        <a:lstStyle/>
        <a:p>
          <a:pPr>
            <a:defRPr>
              <a:solidFill>
                <a:schemeClr val="accent5">
                  <a:lumMod val="50000"/>
                </a:schemeClr>
              </a:solidFill>
            </a:defRPr>
          </a:pPr>
          <a:endParaRPr lang="en-US"/>
        </a:p>
      </c:txPr>
    </c:legend>
    <c:plotVisOnly val="1"/>
    <c:dispBlanksAs val="gap"/>
    <c:showDLblsOverMax val="0"/>
  </c:chart>
  <c:spPr>
    <a:noFill/>
    <a:ln w="28575">
      <a:noFill/>
    </a:ln>
  </c:spPr>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Sham</c:v>
                </c:pt>
              </c:strCache>
            </c:strRef>
          </c:tx>
          <c:spPr>
            <a:solidFill>
              <a:schemeClr val="bg1">
                <a:lumMod val="65000"/>
              </a:schemeClr>
            </a:solidFill>
          </c:spPr>
          <c:invertIfNegative val="0"/>
          <c:dLbls>
            <c:dLbl>
              <c:idx val="0"/>
              <c:layout>
                <c:manualLayout>
                  <c:x val="3.0864197530863632E-3"/>
                  <c:y val="8.41809984264108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B1-4B54-BEE3-73BBC1129FE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0.15</c:v>
                </c:pt>
              </c:numCache>
            </c:numRef>
          </c:val>
          <c:extLst>
            <c:ext xmlns:c16="http://schemas.microsoft.com/office/drawing/2014/chart" uri="{C3380CC4-5D6E-409C-BE32-E72D297353CC}">
              <c16:uniqueId val="{00000001-FCB1-4B54-BEE3-73BBC1129FEE}"/>
            </c:ext>
          </c:extLst>
        </c:ser>
        <c:ser>
          <c:idx val="1"/>
          <c:order val="1"/>
          <c:tx>
            <c:strRef>
              <c:f>Sheet1!$C$1</c:f>
              <c:strCache>
                <c:ptCount val="1"/>
                <c:pt idx="0">
                  <c:v>Group 1</c:v>
                </c:pt>
              </c:strCache>
            </c:strRef>
          </c:tx>
          <c:spPr>
            <a:solidFill>
              <a:srgbClr val="F68222"/>
            </a:solidFill>
          </c:spPr>
          <c:invertIfNegative val="0"/>
          <c:dPt>
            <c:idx val="0"/>
            <c:invertIfNegative val="0"/>
            <c:bubble3D val="0"/>
            <c:extLst>
              <c:ext xmlns:c16="http://schemas.microsoft.com/office/drawing/2014/chart" uri="{C3380CC4-5D6E-409C-BE32-E72D297353CC}">
                <c16:uniqueId val="{00000002-FCB1-4B54-BEE3-73BBC1129FEE}"/>
              </c:ext>
            </c:extLst>
          </c:dPt>
          <c:dLbls>
            <c:dLbl>
              <c:idx val="0"/>
              <c:layout>
                <c:manualLayout>
                  <c:x val="9.2591377466705507E-3"/>
                  <c:y val="4.49473504196456E-3"/>
                </c:manualLayout>
              </c:layout>
              <c:tx>
                <c:rich>
                  <a:bodyPr/>
                  <a:lstStyle/>
                  <a:p>
                    <a:r>
                      <a:rPr lang="en-US"/>
                      <a:t>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CB1-4B54-BEE3-73BBC1129FE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0.00%</c:formatCode>
                <c:ptCount val="1"/>
                <c:pt idx="0">
                  <c:v>0.65</c:v>
                </c:pt>
              </c:numCache>
            </c:numRef>
          </c:val>
          <c:extLst>
            <c:ext xmlns:c16="http://schemas.microsoft.com/office/drawing/2014/chart" uri="{C3380CC4-5D6E-409C-BE32-E72D297353CC}">
              <c16:uniqueId val="{00000003-FCB1-4B54-BEE3-73BBC1129FEE}"/>
            </c:ext>
          </c:extLst>
        </c:ser>
        <c:ser>
          <c:idx val="2"/>
          <c:order val="2"/>
          <c:tx>
            <c:strRef>
              <c:f>Sheet1!$D$1</c:f>
              <c:strCache>
                <c:ptCount val="1"/>
                <c:pt idx="0">
                  <c:v>Group 2</c:v>
                </c:pt>
              </c:strCache>
            </c:strRef>
          </c:tx>
          <c:spPr>
            <a:solidFill>
              <a:srgbClr val="FFD164"/>
            </a:solidFill>
          </c:spPr>
          <c:invertIfNegative val="0"/>
          <c:dLbls>
            <c:dLbl>
              <c:idx val="0"/>
              <c:layout>
                <c:manualLayout>
                  <c:x val="1.54320987654321E-3"/>
                  <c:y val="5.6120665617607904E-3"/>
                </c:manualLayout>
              </c:layout>
              <c:tx>
                <c:rich>
                  <a:bodyPr/>
                  <a:lstStyle/>
                  <a:p>
                    <a:r>
                      <a:rPr lang="en-US"/>
                      <a:t>80%*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CB1-4B54-BEE3-73BBC1129FE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0.00%</c:formatCode>
                <c:ptCount val="1"/>
                <c:pt idx="0">
                  <c:v>0.8</c:v>
                </c:pt>
              </c:numCache>
            </c:numRef>
          </c:val>
          <c:extLst>
            <c:ext xmlns:c16="http://schemas.microsoft.com/office/drawing/2014/chart" uri="{C3380CC4-5D6E-409C-BE32-E72D297353CC}">
              <c16:uniqueId val="{00000005-FCB1-4B54-BEE3-73BBC1129FEE}"/>
            </c:ext>
          </c:extLst>
        </c:ser>
        <c:dLbls>
          <c:showLegendKey val="0"/>
          <c:showVal val="0"/>
          <c:showCatName val="0"/>
          <c:showSerName val="0"/>
          <c:showPercent val="0"/>
          <c:showBubbleSize val="0"/>
        </c:dLbls>
        <c:gapWidth val="150"/>
        <c:axId val="228364472"/>
        <c:axId val="228364864"/>
      </c:barChart>
      <c:catAx>
        <c:axId val="228364472"/>
        <c:scaling>
          <c:orientation val="minMax"/>
        </c:scaling>
        <c:delete val="1"/>
        <c:axPos val="b"/>
        <c:numFmt formatCode="General" sourceLinked="0"/>
        <c:majorTickMark val="out"/>
        <c:minorTickMark val="none"/>
        <c:tickLblPos val="nextTo"/>
        <c:crossAx val="228364864"/>
        <c:crosses val="autoZero"/>
        <c:auto val="1"/>
        <c:lblAlgn val="ctr"/>
        <c:lblOffset val="100"/>
        <c:noMultiLvlLbl val="0"/>
      </c:catAx>
      <c:valAx>
        <c:axId val="228364864"/>
        <c:scaling>
          <c:orientation val="minMax"/>
        </c:scaling>
        <c:delete val="0"/>
        <c:axPos val="l"/>
        <c:majorGridlines>
          <c:spPr>
            <a:ln>
              <a:solidFill>
                <a:srgbClr val="91B9A4">
                  <a:lumMod val="50000"/>
                </a:srgbClr>
              </a:solidFill>
            </a:ln>
          </c:spPr>
        </c:majorGridlines>
        <c:numFmt formatCode="0%" sourceLinked="1"/>
        <c:majorTickMark val="out"/>
        <c:minorTickMark val="none"/>
        <c:tickLblPos val="nextTo"/>
        <c:crossAx val="228364472"/>
        <c:crosses val="autoZero"/>
        <c:crossBetween val="between"/>
      </c:valAx>
    </c:plotArea>
    <c:legend>
      <c:legendPos val="r"/>
      <c:overlay val="0"/>
    </c:legend>
    <c:plotVisOnly val="1"/>
    <c:dispBlanksAs val="gap"/>
    <c:showDLblsOverMax val="0"/>
  </c:chart>
  <c:txPr>
    <a:bodyPr/>
    <a:lstStyle/>
    <a:p>
      <a:pPr>
        <a:defRPr sz="1800">
          <a:solidFill>
            <a:schemeClr val="accent5">
              <a:lumMod val="50000"/>
            </a:schemeClr>
          </a:solidFill>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2 Mean Change in VA Over time.xlsx]A'!$B$1</c:f>
              <c:strCache>
                <c:ptCount val="1"/>
                <c:pt idx="0">
                  <c:v>Aflibercept</c:v>
                </c:pt>
              </c:strCache>
            </c:strRef>
          </c:tx>
          <c:spPr>
            <a:ln w="47625">
              <a:solidFill>
                <a:schemeClr val="accent1"/>
              </a:solidFill>
            </a:ln>
          </c:spPr>
          <c:marker>
            <c:spPr>
              <a:solidFill>
                <a:schemeClr val="accent1"/>
              </a:solidFill>
              <a:ln w="38100">
                <a:solidFill>
                  <a:schemeClr val="accent1"/>
                </a:solidFill>
              </a:ln>
            </c:spPr>
          </c:marker>
          <c:cat>
            <c:numRef>
              <c:f>'[Figure 2 Mean Change in VA Over time.xlsx]A'!$A$2:$A$15</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'[Figure 2 Mean Change in VA Over time.xlsx]A'!$B$2:$B$15</c:f>
              <c:numCache>
                <c:formatCode>General</c:formatCode>
                <c:ptCount val="14"/>
                <c:pt idx="0">
                  <c:v>0</c:v>
                </c:pt>
                <c:pt idx="1">
                  <c:v>5.8037000000000001</c:v>
                </c:pt>
                <c:pt idx="2">
                  <c:v>8.2358000000000011</c:v>
                </c:pt>
                <c:pt idx="3">
                  <c:v>9.9009</c:v>
                </c:pt>
                <c:pt idx="4">
                  <c:v>10.270099999999999</c:v>
                </c:pt>
                <c:pt idx="5">
                  <c:v>11.6135</c:v>
                </c:pt>
                <c:pt idx="6">
                  <c:v>12.047800000000001</c:v>
                </c:pt>
                <c:pt idx="7">
                  <c:v>12.404999999999999</c:v>
                </c:pt>
                <c:pt idx="8">
                  <c:v>12.135899999999999</c:v>
                </c:pt>
                <c:pt idx="9">
                  <c:v>12.8408</c:v>
                </c:pt>
                <c:pt idx="10">
                  <c:v>12.426399999999999</c:v>
                </c:pt>
                <c:pt idx="11">
                  <c:v>13.359</c:v>
                </c:pt>
                <c:pt idx="12">
                  <c:v>13.166700000000001</c:v>
                </c:pt>
                <c:pt idx="13">
                  <c:v>13.317299999999999</c:v>
                </c:pt>
              </c:numCache>
            </c:numRef>
          </c:val>
          <c:smooth val="0"/>
          <c:extLst>
            <c:ext xmlns:c16="http://schemas.microsoft.com/office/drawing/2014/chart" uri="{C3380CC4-5D6E-409C-BE32-E72D297353CC}">
              <c16:uniqueId val="{00000000-4A7E-4494-A4B3-C0310F2E3F84}"/>
            </c:ext>
          </c:extLst>
        </c:ser>
        <c:ser>
          <c:idx val="1"/>
          <c:order val="1"/>
          <c:tx>
            <c:strRef>
              <c:f>'[Figure 2 Mean Change in VA Over time.xlsx]A'!$C$1</c:f>
              <c:strCache>
                <c:ptCount val="1"/>
                <c:pt idx="0">
                  <c:v>Bevacizumab</c:v>
                </c:pt>
              </c:strCache>
            </c:strRef>
          </c:tx>
          <c:spPr>
            <a:ln w="47625">
              <a:solidFill>
                <a:schemeClr val="tx2"/>
              </a:solidFill>
            </a:ln>
          </c:spPr>
          <c:marker>
            <c:spPr>
              <a:solidFill>
                <a:schemeClr val="tx2"/>
              </a:solidFill>
              <a:ln>
                <a:solidFill>
                  <a:schemeClr val="tx2"/>
                </a:solidFill>
              </a:ln>
            </c:spPr>
          </c:marker>
          <c:cat>
            <c:numRef>
              <c:f>'[Figure 2 Mean Change in VA Over time.xlsx]A'!$A$2:$A$15</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'[Figure 2 Mean Change in VA Over time.xlsx]A'!$C$2:$C$15</c:f>
              <c:numCache>
                <c:formatCode>General</c:formatCode>
                <c:ptCount val="14"/>
                <c:pt idx="0">
                  <c:v>0</c:v>
                </c:pt>
                <c:pt idx="1">
                  <c:v>4.2824</c:v>
                </c:pt>
                <c:pt idx="2">
                  <c:v>6.2336</c:v>
                </c:pt>
                <c:pt idx="3">
                  <c:v>7.2439999999999998</c:v>
                </c:pt>
                <c:pt idx="4">
                  <c:v>7.9020000000000001</c:v>
                </c:pt>
                <c:pt idx="5">
                  <c:v>8.4532000000000007</c:v>
                </c:pt>
                <c:pt idx="6">
                  <c:v>9.1089000000000002</c:v>
                </c:pt>
                <c:pt idx="7">
                  <c:v>8.8989999999999991</c:v>
                </c:pt>
                <c:pt idx="8">
                  <c:v>9.2755000000000027</c:v>
                </c:pt>
                <c:pt idx="9">
                  <c:v>9.2827000000000002</c:v>
                </c:pt>
                <c:pt idx="10">
                  <c:v>9.2272999999999978</c:v>
                </c:pt>
                <c:pt idx="11">
                  <c:v>9.3245000000000005</c:v>
                </c:pt>
                <c:pt idx="12">
                  <c:v>9.1744000000000003</c:v>
                </c:pt>
                <c:pt idx="13">
                  <c:v>9.6649999999999991</c:v>
                </c:pt>
              </c:numCache>
            </c:numRef>
          </c:val>
          <c:smooth val="0"/>
          <c:extLst>
            <c:ext xmlns:c16="http://schemas.microsoft.com/office/drawing/2014/chart" uri="{C3380CC4-5D6E-409C-BE32-E72D297353CC}">
              <c16:uniqueId val="{00000001-4A7E-4494-A4B3-C0310F2E3F84}"/>
            </c:ext>
          </c:extLst>
        </c:ser>
        <c:ser>
          <c:idx val="2"/>
          <c:order val="2"/>
          <c:tx>
            <c:strRef>
              <c:f>'[Figure 2 Mean Change in VA Over time.xlsx]A'!$D$1</c:f>
              <c:strCache>
                <c:ptCount val="1"/>
                <c:pt idx="0">
                  <c:v>Ranibizumab</c:v>
                </c:pt>
              </c:strCache>
            </c:strRef>
          </c:tx>
          <c:spPr>
            <a:ln w="47625">
              <a:solidFill>
                <a:schemeClr val="accent3"/>
              </a:solidFill>
            </a:ln>
          </c:spPr>
          <c:marker>
            <c:spPr>
              <a:solidFill>
                <a:schemeClr val="accent3"/>
              </a:solidFill>
              <a:ln>
                <a:solidFill>
                  <a:schemeClr val="accent3"/>
                </a:solidFill>
              </a:ln>
            </c:spPr>
          </c:marker>
          <c:cat>
            <c:numRef>
              <c:f>'[Figure 2 Mean Change in VA Over time.xlsx]A'!$A$2:$A$15</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'[Figure 2 Mean Change in VA Over time.xlsx]A'!$D$2:$D$15</c:f>
              <c:numCache>
                <c:formatCode>General</c:formatCode>
                <c:ptCount val="14"/>
                <c:pt idx="0">
                  <c:v>0</c:v>
                </c:pt>
                <c:pt idx="1">
                  <c:v>4.4768999999999997</c:v>
                </c:pt>
                <c:pt idx="2">
                  <c:v>6.8625999999999836</c:v>
                </c:pt>
                <c:pt idx="3">
                  <c:v>7.6863000000000001</c:v>
                </c:pt>
                <c:pt idx="4">
                  <c:v>9.0558000000000032</c:v>
                </c:pt>
                <c:pt idx="5">
                  <c:v>9.9650000000000052</c:v>
                </c:pt>
                <c:pt idx="6">
                  <c:v>9.9745000000000008</c:v>
                </c:pt>
                <c:pt idx="7">
                  <c:v>10.061199999999999</c:v>
                </c:pt>
                <c:pt idx="8">
                  <c:v>10.5572</c:v>
                </c:pt>
                <c:pt idx="9">
                  <c:v>10.1357</c:v>
                </c:pt>
                <c:pt idx="10">
                  <c:v>11.317500000000001</c:v>
                </c:pt>
                <c:pt idx="11">
                  <c:v>11.1198</c:v>
                </c:pt>
                <c:pt idx="12">
                  <c:v>10.654299999999999</c:v>
                </c:pt>
                <c:pt idx="13">
                  <c:v>11.199</c:v>
                </c:pt>
              </c:numCache>
            </c:numRef>
          </c:val>
          <c:smooth val="0"/>
          <c:extLst>
            <c:ext xmlns:c16="http://schemas.microsoft.com/office/drawing/2014/chart" uri="{C3380CC4-5D6E-409C-BE32-E72D297353CC}">
              <c16:uniqueId val="{00000002-4A7E-4494-A4B3-C0310F2E3F84}"/>
            </c:ext>
          </c:extLst>
        </c:ser>
        <c:dLbls>
          <c:showLegendKey val="0"/>
          <c:showVal val="0"/>
          <c:showCatName val="0"/>
          <c:showSerName val="0"/>
          <c:showPercent val="0"/>
          <c:showBubbleSize val="0"/>
        </c:dLbls>
        <c:marker val="1"/>
        <c:smooth val="0"/>
        <c:axId val="397748512"/>
        <c:axId val="398018080"/>
      </c:lineChart>
      <c:catAx>
        <c:axId val="397748512"/>
        <c:scaling>
          <c:orientation val="minMax"/>
        </c:scaling>
        <c:delete val="0"/>
        <c:axPos val="b"/>
        <c:title>
          <c:tx>
            <c:rich>
              <a:bodyPr/>
              <a:lstStyle/>
              <a:p>
                <a:pPr>
                  <a:defRPr sz="2400"/>
                </a:pPr>
                <a:r>
                  <a:rPr lang="en-US" sz="2400" dirty="0"/>
                  <a:t>Weeks</a:t>
                </a:r>
              </a:p>
            </c:rich>
          </c:tx>
          <c:overlay val="0"/>
        </c:title>
        <c:numFmt formatCode="General" sourceLinked="1"/>
        <c:majorTickMark val="in"/>
        <c:minorTickMark val="none"/>
        <c:tickLblPos val="nextTo"/>
        <c:txPr>
          <a:bodyPr/>
          <a:lstStyle/>
          <a:p>
            <a:pPr>
              <a:defRPr sz="2400" b="1"/>
            </a:pPr>
            <a:endParaRPr lang="en-US"/>
          </a:p>
        </c:txPr>
        <c:crossAx val="398018080"/>
        <c:crosses val="autoZero"/>
        <c:auto val="1"/>
        <c:lblAlgn val="ctr"/>
        <c:lblOffset val="100"/>
        <c:noMultiLvlLbl val="0"/>
      </c:catAx>
      <c:valAx>
        <c:axId val="398018080"/>
        <c:scaling>
          <c:orientation val="minMax"/>
          <c:max val="20"/>
        </c:scaling>
        <c:delete val="0"/>
        <c:axPos val="l"/>
        <c:title>
          <c:tx>
            <c:rich>
              <a:bodyPr rot="-5400000" vert="horz"/>
              <a:lstStyle/>
              <a:p>
                <a:pPr>
                  <a:defRPr sz="1400"/>
                </a:pPr>
                <a:r>
                  <a:rPr lang="en-US" sz="1400" dirty="0"/>
                  <a:t>Mean Change in Visual Acuity Letter Score</a:t>
                </a:r>
              </a:p>
            </c:rich>
          </c:tx>
          <c:overlay val="0"/>
        </c:title>
        <c:numFmt formatCode="General" sourceLinked="1"/>
        <c:majorTickMark val="in"/>
        <c:minorTickMark val="none"/>
        <c:tickLblPos val="nextTo"/>
        <c:txPr>
          <a:bodyPr/>
          <a:lstStyle/>
          <a:p>
            <a:pPr>
              <a:defRPr sz="2400" b="1"/>
            </a:pPr>
            <a:endParaRPr lang="en-US"/>
          </a:p>
        </c:txPr>
        <c:crossAx val="397748512"/>
        <c:crosses val="autoZero"/>
        <c:crossBetween val="between"/>
      </c:valAx>
      <c:spPr>
        <a:solidFill>
          <a:schemeClr val="bg2"/>
        </a:solidFill>
        <a:ln w="31750">
          <a:solidFill>
            <a:schemeClr val="tx1"/>
          </a:solidFill>
        </a:ln>
      </c:spPr>
    </c:plotArea>
    <c:legend>
      <c:legendPos val="b"/>
      <c:overlay val="0"/>
      <c:txPr>
        <a:bodyPr/>
        <a:lstStyle/>
        <a:p>
          <a:pPr>
            <a:defRPr sz="1400" b="1"/>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42662635920499"/>
          <c:y val="3.2251202974628197E-2"/>
          <c:w val="0.86429063554555696"/>
          <c:h val="0.75917187741238201"/>
        </c:manualLayout>
      </c:layout>
      <c:lineChart>
        <c:grouping val="standard"/>
        <c:varyColors val="0"/>
        <c:ser>
          <c:idx val="0"/>
          <c:order val="0"/>
          <c:tx>
            <c:strRef>
              <c:f>B!$B$1</c:f>
              <c:strCache>
                <c:ptCount val="1"/>
                <c:pt idx="0">
                  <c:v>Aflibercept</c:v>
                </c:pt>
              </c:strCache>
            </c:strRef>
          </c:tx>
          <c:spPr>
            <a:ln w="47625">
              <a:solidFill>
                <a:srgbClr val="F99735"/>
              </a:solidFill>
            </a:ln>
          </c:spPr>
          <c:marker>
            <c:spPr>
              <a:solidFill>
                <a:srgbClr val="F99735"/>
              </a:solidFill>
              <a:ln>
                <a:solidFill>
                  <a:srgbClr val="F99735"/>
                </a:solidFill>
              </a:ln>
            </c:spPr>
          </c:marker>
          <c:cat>
            <c:numRef>
              <c:f>B!$A$2:$A$15</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B!$B$2:$B$15</c:f>
              <c:numCache>
                <c:formatCode>General</c:formatCode>
                <c:ptCount val="14"/>
                <c:pt idx="0">
                  <c:v>0</c:v>
                </c:pt>
                <c:pt idx="1">
                  <c:v>8.299100000000001</c:v>
                </c:pt>
                <c:pt idx="2">
                  <c:v>10.9811</c:v>
                </c:pt>
                <c:pt idx="3">
                  <c:v>13.2667</c:v>
                </c:pt>
                <c:pt idx="4">
                  <c:v>13.9314</c:v>
                </c:pt>
                <c:pt idx="5">
                  <c:v>15.505000000000001</c:v>
                </c:pt>
                <c:pt idx="6">
                  <c:v>16.164999999999999</c:v>
                </c:pt>
                <c:pt idx="7">
                  <c:v>16.895800000000001</c:v>
                </c:pt>
                <c:pt idx="8">
                  <c:v>16.87879999999998</c:v>
                </c:pt>
                <c:pt idx="9">
                  <c:v>17.505199999999981</c:v>
                </c:pt>
                <c:pt idx="10">
                  <c:v>17.701000000000001</c:v>
                </c:pt>
                <c:pt idx="11">
                  <c:v>18.6737</c:v>
                </c:pt>
                <c:pt idx="12">
                  <c:v>18.134</c:v>
                </c:pt>
                <c:pt idx="13">
                  <c:v>18.882400000000001</c:v>
                </c:pt>
              </c:numCache>
            </c:numRef>
          </c:val>
          <c:smooth val="0"/>
          <c:extLst>
            <c:ext xmlns:c16="http://schemas.microsoft.com/office/drawing/2014/chart" uri="{C3380CC4-5D6E-409C-BE32-E72D297353CC}">
              <c16:uniqueId val="{00000000-E36E-4AF6-A4A8-06809826F14E}"/>
            </c:ext>
          </c:extLst>
        </c:ser>
        <c:ser>
          <c:idx val="1"/>
          <c:order val="1"/>
          <c:tx>
            <c:strRef>
              <c:f>B!$D$1</c:f>
              <c:strCache>
                <c:ptCount val="1"/>
                <c:pt idx="0">
                  <c:v>Bevacizumab</c:v>
                </c:pt>
              </c:strCache>
            </c:strRef>
          </c:tx>
          <c:spPr>
            <a:ln w="47625">
              <a:solidFill>
                <a:schemeClr val="tx2">
                  <a:lumMod val="60000"/>
                  <a:lumOff val="40000"/>
                </a:schemeClr>
              </a:solidFill>
            </a:ln>
          </c:spPr>
          <c:marker>
            <c:spPr>
              <a:solidFill>
                <a:schemeClr val="tx2">
                  <a:lumMod val="60000"/>
                  <a:lumOff val="40000"/>
                </a:schemeClr>
              </a:solidFill>
              <a:ln>
                <a:solidFill>
                  <a:schemeClr val="tx2">
                    <a:lumMod val="60000"/>
                    <a:lumOff val="40000"/>
                  </a:schemeClr>
                </a:solidFill>
              </a:ln>
            </c:spPr>
          </c:marker>
          <c:cat>
            <c:numRef>
              <c:f>B!$A$2:$A$15</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B!$D$2:$D$15</c:f>
              <c:numCache>
                <c:formatCode>General</c:formatCode>
                <c:ptCount val="14"/>
                <c:pt idx="1">
                  <c:v>5.7943999999999987</c:v>
                </c:pt>
                <c:pt idx="2">
                  <c:v>8.0841000000000012</c:v>
                </c:pt>
                <c:pt idx="3">
                  <c:v>9.9612000000000016</c:v>
                </c:pt>
                <c:pt idx="4">
                  <c:v>10.24</c:v>
                </c:pt>
                <c:pt idx="5">
                  <c:v>11.038500000000001</c:v>
                </c:pt>
                <c:pt idx="6">
                  <c:v>11.813700000000001</c:v>
                </c:pt>
                <c:pt idx="7">
                  <c:v>11.8</c:v>
                </c:pt>
                <c:pt idx="8">
                  <c:v>12.626300000000001</c:v>
                </c:pt>
                <c:pt idx="9">
                  <c:v>12.148899999999999</c:v>
                </c:pt>
                <c:pt idx="10">
                  <c:v>12.31</c:v>
                </c:pt>
                <c:pt idx="11">
                  <c:v>11.7742</c:v>
                </c:pt>
                <c:pt idx="12">
                  <c:v>11.638299999999999</c:v>
                </c:pt>
                <c:pt idx="13">
                  <c:v>11.8431</c:v>
                </c:pt>
              </c:numCache>
            </c:numRef>
          </c:val>
          <c:smooth val="0"/>
          <c:extLst>
            <c:ext xmlns:c16="http://schemas.microsoft.com/office/drawing/2014/chart" uri="{C3380CC4-5D6E-409C-BE32-E72D297353CC}">
              <c16:uniqueId val="{00000001-E36E-4AF6-A4A8-06809826F14E}"/>
            </c:ext>
          </c:extLst>
        </c:ser>
        <c:ser>
          <c:idx val="2"/>
          <c:order val="2"/>
          <c:tx>
            <c:strRef>
              <c:f>B!$F$1</c:f>
              <c:strCache>
                <c:ptCount val="1"/>
                <c:pt idx="0">
                  <c:v>Ranibizumab</c:v>
                </c:pt>
              </c:strCache>
            </c:strRef>
          </c:tx>
          <c:spPr>
            <a:ln w="47625">
              <a:solidFill>
                <a:srgbClr val="FFFF00"/>
              </a:solidFill>
            </a:ln>
          </c:spPr>
          <c:marker>
            <c:spPr>
              <a:solidFill>
                <a:srgbClr val="FFFF00"/>
              </a:solidFill>
            </c:spPr>
          </c:marker>
          <c:cat>
            <c:numRef>
              <c:f>B!$A$2:$A$15</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B!$F$2:$F$15</c:f>
              <c:numCache>
                <c:formatCode>General</c:formatCode>
                <c:ptCount val="14"/>
                <c:pt idx="0">
                  <c:v>0</c:v>
                </c:pt>
                <c:pt idx="1">
                  <c:v>6.4036999999999997</c:v>
                </c:pt>
                <c:pt idx="2">
                  <c:v>9.0187000000000008</c:v>
                </c:pt>
                <c:pt idx="3">
                  <c:v>10.2621</c:v>
                </c:pt>
                <c:pt idx="4">
                  <c:v>11.5556</c:v>
                </c:pt>
                <c:pt idx="5">
                  <c:v>12.245100000000001</c:v>
                </c:pt>
                <c:pt idx="6">
                  <c:v>13.0313</c:v>
                </c:pt>
                <c:pt idx="7">
                  <c:v>12.7475</c:v>
                </c:pt>
                <c:pt idx="8">
                  <c:v>13.107799999999999</c:v>
                </c:pt>
                <c:pt idx="9">
                  <c:v>12.41</c:v>
                </c:pt>
                <c:pt idx="10">
                  <c:v>13.677099999999999</c:v>
                </c:pt>
                <c:pt idx="11">
                  <c:v>14.136799999999999</c:v>
                </c:pt>
                <c:pt idx="12">
                  <c:v>13.031599999999999</c:v>
                </c:pt>
                <c:pt idx="13">
                  <c:v>14.2178</c:v>
                </c:pt>
              </c:numCache>
            </c:numRef>
          </c:val>
          <c:smooth val="0"/>
          <c:extLst>
            <c:ext xmlns:c16="http://schemas.microsoft.com/office/drawing/2014/chart" uri="{C3380CC4-5D6E-409C-BE32-E72D297353CC}">
              <c16:uniqueId val="{00000002-E36E-4AF6-A4A8-06809826F14E}"/>
            </c:ext>
          </c:extLst>
        </c:ser>
        <c:dLbls>
          <c:showLegendKey val="0"/>
          <c:showVal val="0"/>
          <c:showCatName val="0"/>
          <c:showSerName val="0"/>
          <c:showPercent val="0"/>
          <c:showBubbleSize val="0"/>
        </c:dLbls>
        <c:marker val="1"/>
        <c:smooth val="0"/>
        <c:axId val="436452144"/>
        <c:axId val="306166528"/>
      </c:lineChart>
      <c:catAx>
        <c:axId val="436452144"/>
        <c:scaling>
          <c:orientation val="minMax"/>
        </c:scaling>
        <c:delete val="0"/>
        <c:axPos val="b"/>
        <c:title>
          <c:tx>
            <c:rich>
              <a:bodyPr/>
              <a:lstStyle/>
              <a:p>
                <a:pPr>
                  <a:defRPr sz="2000"/>
                </a:pPr>
                <a:r>
                  <a:rPr lang="en-US" sz="2000" dirty="0"/>
                  <a:t>Weeks</a:t>
                </a:r>
              </a:p>
            </c:rich>
          </c:tx>
          <c:layout>
            <c:manualLayout>
              <c:xMode val="edge"/>
              <c:yMode val="edge"/>
              <c:x val="0.49219617079115102"/>
              <c:y val="0.89152322105570103"/>
            </c:manualLayout>
          </c:layout>
          <c:overlay val="0"/>
        </c:title>
        <c:numFmt formatCode="General" sourceLinked="1"/>
        <c:majorTickMark val="out"/>
        <c:minorTickMark val="none"/>
        <c:tickLblPos val="nextTo"/>
        <c:txPr>
          <a:bodyPr/>
          <a:lstStyle/>
          <a:p>
            <a:pPr>
              <a:defRPr sz="2400" b="1"/>
            </a:pPr>
            <a:endParaRPr lang="en-US"/>
          </a:p>
        </c:txPr>
        <c:crossAx val="306166528"/>
        <c:crosses val="autoZero"/>
        <c:auto val="1"/>
        <c:lblAlgn val="ctr"/>
        <c:lblOffset val="100"/>
        <c:noMultiLvlLbl val="0"/>
      </c:catAx>
      <c:valAx>
        <c:axId val="306166528"/>
        <c:scaling>
          <c:orientation val="minMax"/>
        </c:scaling>
        <c:delete val="0"/>
        <c:axPos val="l"/>
        <c:title>
          <c:tx>
            <c:rich>
              <a:bodyPr rot="-5400000" vert="horz"/>
              <a:lstStyle/>
              <a:p>
                <a:pPr>
                  <a:defRPr sz="1400"/>
                </a:pPr>
                <a:r>
                  <a:rPr lang="en-US" sz="1400" dirty="0"/>
                  <a:t>Mean Change in Visual</a:t>
                </a:r>
                <a:r>
                  <a:rPr lang="en-US" sz="1400" baseline="0" dirty="0"/>
                  <a:t> Acuity Letter Score</a:t>
                </a:r>
                <a:endParaRPr lang="en-US" sz="1400" dirty="0"/>
              </a:p>
            </c:rich>
          </c:tx>
          <c:overlay val="0"/>
        </c:title>
        <c:numFmt formatCode="General" sourceLinked="1"/>
        <c:majorTickMark val="out"/>
        <c:minorTickMark val="none"/>
        <c:tickLblPos val="nextTo"/>
        <c:txPr>
          <a:bodyPr/>
          <a:lstStyle/>
          <a:p>
            <a:pPr>
              <a:defRPr sz="2400" b="1"/>
            </a:pPr>
            <a:endParaRPr lang="en-US"/>
          </a:p>
        </c:txPr>
        <c:crossAx val="436452144"/>
        <c:crosses val="autoZero"/>
        <c:crossBetween val="between"/>
      </c:valAx>
      <c:spPr>
        <a:solidFill>
          <a:schemeClr val="bg2"/>
        </a:solidFill>
        <a:ln w="31750">
          <a:solidFill>
            <a:schemeClr val="tx1"/>
          </a:solidFill>
        </a:ln>
      </c:spPr>
    </c:plotArea>
    <c:legend>
      <c:legendPos val="b"/>
      <c:overlay val="0"/>
      <c:txPr>
        <a:bodyPr/>
        <a:lstStyle/>
        <a:p>
          <a:pPr>
            <a:defRPr sz="1400" b="1"/>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5-02-10T14:15:28.650" idx="1">
    <p:pos x="5470" y="2980"/>
    <p:text>Note bolding of text
Add a callout or ballon build around Diabetic retinopathy section to focus on this with eye care docs</p:text>
  </p:cm>
</p:cmLst>
</file>

<file path=ppt/comments/comment2.xml><?xml version="1.0" encoding="utf-8"?>
<p:cmLst xmlns:a="http://schemas.openxmlformats.org/drawingml/2006/main" xmlns:r="http://schemas.openxmlformats.org/officeDocument/2006/relationships" xmlns:p="http://schemas.openxmlformats.org/presentationml/2006/main">
  <p:cm authorId="4" dt="2018-06-11T23:45:52.854" idx="21">
    <p:pos x="6612" y="276"/>
    <p:text>Enlarge left graph slightly if possible</p:text>
    <p:extLst>
      <p:ext uri="{C676402C-5697-4E1C-873F-D02D1690AC5C}">
        <p15:threadingInfo xmlns:p15="http://schemas.microsoft.com/office/powerpoint/2012/main" timeZoneBias="420"/>
      </p:ext>
    </p:extLst>
  </p:cm>
</p:cmLst>
</file>

<file path=ppt/drawings/drawing1.xml><?xml version="1.0" encoding="utf-8"?>
<c:userShapes xmlns:c="http://schemas.openxmlformats.org/drawingml/2006/chart">
  <cdr:relSizeAnchor xmlns:cdr="http://schemas.openxmlformats.org/drawingml/2006/chartDrawing">
    <cdr:from>
      <cdr:x>0.229</cdr:x>
      <cdr:y>0.89149</cdr:y>
    </cdr:from>
    <cdr:to>
      <cdr:x>0.30523</cdr:x>
      <cdr:y>0.9422</cdr:y>
    </cdr:to>
    <cdr:sp macro="" textlink="">
      <cdr:nvSpPr>
        <cdr:cNvPr id="2" name="TextBox 1"/>
        <cdr:cNvSpPr txBox="1"/>
      </cdr:nvSpPr>
      <cdr:spPr>
        <a:xfrm xmlns:a="http://schemas.openxmlformats.org/drawingml/2006/main">
          <a:off x="1884545" y="4034856"/>
          <a:ext cx="627342" cy="2295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8/133</a:t>
          </a:r>
        </a:p>
      </cdr:txBody>
    </cdr:sp>
  </cdr:relSizeAnchor>
  <cdr:relSizeAnchor xmlns:cdr="http://schemas.openxmlformats.org/drawingml/2006/chartDrawing">
    <cdr:from>
      <cdr:x>0.35724</cdr:x>
      <cdr:y>0.88811</cdr:y>
    </cdr:from>
    <cdr:to>
      <cdr:x>0.4409</cdr:x>
      <cdr:y>0.94896</cdr:y>
    </cdr:to>
    <cdr:sp macro="" textlink="">
      <cdr:nvSpPr>
        <cdr:cNvPr id="3" name="TextBox 2"/>
        <cdr:cNvSpPr txBox="1"/>
      </cdr:nvSpPr>
      <cdr:spPr>
        <a:xfrm xmlns:a="http://schemas.openxmlformats.org/drawingml/2006/main">
          <a:off x="2939959" y="4019558"/>
          <a:ext cx="688488" cy="2754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83/135</a:t>
          </a:r>
        </a:p>
      </cdr:txBody>
    </cdr:sp>
  </cdr:relSizeAnchor>
  <cdr:relSizeAnchor xmlns:cdr="http://schemas.openxmlformats.org/drawingml/2006/chartDrawing">
    <cdr:from>
      <cdr:x>0.5</cdr:x>
      <cdr:y>0.88473</cdr:y>
    </cdr:from>
    <cdr:to>
      <cdr:x>0.5818</cdr:x>
      <cdr:y>0.93544</cdr:y>
    </cdr:to>
    <cdr:sp macro="" textlink="">
      <cdr:nvSpPr>
        <cdr:cNvPr id="4" name="TextBox 3"/>
        <cdr:cNvSpPr txBox="1"/>
      </cdr:nvSpPr>
      <cdr:spPr>
        <a:xfrm xmlns:a="http://schemas.openxmlformats.org/drawingml/2006/main">
          <a:off x="4114800" y="4004260"/>
          <a:ext cx="673181" cy="2295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74/134</a:t>
          </a:r>
        </a:p>
      </cdr:txBody>
    </cdr:sp>
  </cdr:relSizeAnchor>
  <cdr:relSizeAnchor xmlns:cdr="http://schemas.openxmlformats.org/drawingml/2006/chartDrawing">
    <cdr:from>
      <cdr:x>0.59331</cdr:x>
      <cdr:y>0.77549</cdr:y>
    </cdr:from>
    <cdr:to>
      <cdr:x>0.66954</cdr:x>
      <cdr:y>0.83634</cdr:y>
    </cdr:to>
    <cdr:sp macro="" textlink="">
      <cdr:nvSpPr>
        <cdr:cNvPr id="5" name="TextBox 4"/>
        <cdr:cNvSpPr txBox="1"/>
      </cdr:nvSpPr>
      <cdr:spPr>
        <a:xfrm xmlns:a="http://schemas.openxmlformats.org/drawingml/2006/main">
          <a:off x="4882697" y="3509832"/>
          <a:ext cx="627323" cy="2753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0.61918</cdr:x>
      <cdr:y>0.87797</cdr:y>
    </cdr:from>
    <cdr:to>
      <cdr:x>0.73074</cdr:x>
      <cdr:y>0.92529</cdr:y>
    </cdr:to>
    <cdr:sp macro="" textlink="">
      <cdr:nvSpPr>
        <cdr:cNvPr id="6" name="TextBox 5"/>
        <cdr:cNvSpPr txBox="1"/>
      </cdr:nvSpPr>
      <cdr:spPr>
        <a:xfrm xmlns:a="http://schemas.openxmlformats.org/drawingml/2006/main">
          <a:off x="5095595" y="3973665"/>
          <a:ext cx="918094" cy="2141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t>157/259</a:t>
          </a:r>
        </a:p>
      </cdr:txBody>
    </cdr:sp>
  </cdr:relSizeAnchor>
</c:userShapes>
</file>

<file path=ppt/drawings/drawing2.xml><?xml version="1.0" encoding="utf-8"?>
<c:userShapes xmlns:c="http://schemas.openxmlformats.org/drawingml/2006/chart">
  <cdr:relSizeAnchor xmlns:cdr="http://schemas.openxmlformats.org/drawingml/2006/chartDrawing">
    <cdr:from>
      <cdr:x>0.59331</cdr:x>
      <cdr:y>0.77549</cdr:y>
    </cdr:from>
    <cdr:to>
      <cdr:x>0.66954</cdr:x>
      <cdr:y>0.83634</cdr:y>
    </cdr:to>
    <cdr:sp macro="" textlink="">
      <cdr:nvSpPr>
        <cdr:cNvPr id="5" name="TextBox 4"/>
        <cdr:cNvSpPr txBox="1"/>
      </cdr:nvSpPr>
      <cdr:spPr>
        <a:xfrm xmlns:a="http://schemas.openxmlformats.org/drawingml/2006/main">
          <a:off x="4882697" y="3509832"/>
          <a:ext cx="627323" cy="2753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C3D0A1-7276-9F46-B109-A813EE8816E4}" type="datetimeFigureOut">
              <a:rPr lang="en-US" smtClean="0"/>
              <a:pPr/>
              <a:t>4/12/2021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E3765E-EEAB-0A47-A29C-7B5E14E7F118}" type="slidenum">
              <a:rPr lang="en-US" smtClean="0"/>
              <a:pPr/>
              <a:t>‹#›</a:t>
            </a:fld>
            <a:endParaRPr lang="en-US"/>
          </a:p>
        </p:txBody>
      </p:sp>
    </p:spTree>
    <p:extLst>
      <p:ext uri="{BB962C8B-B14F-4D97-AF65-F5344CB8AC3E}">
        <p14:creationId xmlns:p14="http://schemas.microsoft.com/office/powerpoint/2010/main" val="1343307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a:t>
            </a:fld>
            <a:endParaRPr lang="en-US"/>
          </a:p>
        </p:txBody>
      </p:sp>
    </p:spTree>
    <p:extLst>
      <p:ext uri="{BB962C8B-B14F-4D97-AF65-F5344CB8AC3E}">
        <p14:creationId xmlns:p14="http://schemas.microsoft.com/office/powerpoint/2010/main" val="3093794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10</a:t>
            </a:fld>
            <a:endParaRPr lang="en-US"/>
          </a:p>
        </p:txBody>
      </p:sp>
    </p:spTree>
    <p:extLst>
      <p:ext uri="{BB962C8B-B14F-4D97-AF65-F5344CB8AC3E}">
        <p14:creationId xmlns:p14="http://schemas.microsoft.com/office/powerpoint/2010/main" val="20426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11</a:t>
            </a:fld>
            <a:endParaRPr lang="en-US"/>
          </a:p>
        </p:txBody>
      </p:sp>
    </p:spTree>
    <p:extLst>
      <p:ext uri="{BB962C8B-B14F-4D97-AF65-F5344CB8AC3E}">
        <p14:creationId xmlns:p14="http://schemas.microsoft.com/office/powerpoint/2010/main" val="2431363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12</a:t>
            </a:fld>
            <a:endParaRPr lang="en-US"/>
          </a:p>
        </p:txBody>
      </p:sp>
    </p:spTree>
    <p:extLst>
      <p:ext uri="{BB962C8B-B14F-4D97-AF65-F5344CB8AC3E}">
        <p14:creationId xmlns:p14="http://schemas.microsoft.com/office/powerpoint/2010/main" val="1591454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figures, derived from the Wisconsin Epidemiologic</a:t>
            </a:r>
            <a:r>
              <a:rPr lang="en-US" baseline="0" dirty="0"/>
              <a:t> Study of Diabetic Retinopathy,</a:t>
            </a:r>
            <a:r>
              <a:rPr lang="en-US" dirty="0"/>
              <a:t> show the estimated 5-year incidence (figure</a:t>
            </a:r>
            <a:r>
              <a:rPr lang="en-US" baseline="0" dirty="0"/>
              <a:t> on left) </a:t>
            </a:r>
            <a:r>
              <a:rPr lang="en-US" dirty="0"/>
              <a:t>and progression (figure on right) of DR by level of HbA1c and duration of diabetes.</a:t>
            </a:r>
            <a:r>
              <a:rPr lang="en-US" baseline="0" dirty="0"/>
              <a:t> </a:t>
            </a:r>
            <a:r>
              <a:rPr lang="en-US" dirty="0"/>
              <a:t>In a general population, those with type 1 diabetes and HbA1c of 7.8%</a:t>
            </a:r>
            <a:r>
              <a:rPr lang="en-US" baseline="0" dirty="0"/>
              <a:t> (about</a:t>
            </a:r>
            <a:r>
              <a:rPr lang="en-US" dirty="0"/>
              <a:t> the same HbA1c level of the intensive and conventional groups after the DCCT), were likely to develop DR or have their DR progress within a 5-year interval. Even those with HbA1c levels of 6.0% (a level that most patients do not achieve or sustain) and a short duration of diabetes were likely to have incident or progressive retinopathy within 5 years.</a:t>
            </a:r>
            <a:r>
              <a:rPr lang="en-US" baseline="0" dirty="0"/>
              <a:t> </a:t>
            </a:r>
            <a:r>
              <a:rPr lang="en-US" dirty="0"/>
              <a:t>The risk of incidence and progression rose for individuals with higher levels of HbA1c.</a:t>
            </a:r>
          </a:p>
        </p:txBody>
      </p:sp>
      <p:sp>
        <p:nvSpPr>
          <p:cNvPr id="4" name="Slide Number Placeholder 3"/>
          <p:cNvSpPr>
            <a:spLocks noGrp="1"/>
          </p:cNvSpPr>
          <p:nvPr>
            <p:ph type="sldNum" sz="quarter" idx="10"/>
          </p:nvPr>
        </p:nvSpPr>
        <p:spPr/>
        <p:txBody>
          <a:bodyPr/>
          <a:lstStyle/>
          <a:p>
            <a:fld id="{049C730F-36F0-40D8-B852-735CF516242D}" type="slidenum">
              <a:rPr lang="en-US" smtClean="0"/>
              <a:t>13</a:t>
            </a:fld>
            <a:endParaRPr lang="en-US"/>
          </a:p>
        </p:txBody>
      </p:sp>
    </p:spTree>
    <p:extLst>
      <p:ext uri="{BB962C8B-B14F-4D97-AF65-F5344CB8AC3E}">
        <p14:creationId xmlns:p14="http://schemas.microsoft.com/office/powerpoint/2010/main" val="532304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14</a:t>
            </a:fld>
            <a:endParaRPr lang="en-US"/>
          </a:p>
        </p:txBody>
      </p:sp>
    </p:spTree>
    <p:extLst>
      <p:ext uri="{BB962C8B-B14F-4D97-AF65-F5344CB8AC3E}">
        <p14:creationId xmlns:p14="http://schemas.microsoft.com/office/powerpoint/2010/main" val="1025611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15</a:t>
            </a:fld>
            <a:endParaRPr lang="en-US"/>
          </a:p>
        </p:txBody>
      </p:sp>
    </p:spTree>
    <p:extLst>
      <p:ext uri="{BB962C8B-B14F-4D97-AF65-F5344CB8AC3E}">
        <p14:creationId xmlns:p14="http://schemas.microsoft.com/office/powerpoint/2010/main" val="1019948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16</a:t>
            </a:fld>
            <a:endParaRPr lang="en-US"/>
          </a:p>
        </p:txBody>
      </p:sp>
    </p:spTree>
    <p:extLst>
      <p:ext uri="{BB962C8B-B14F-4D97-AF65-F5344CB8AC3E}">
        <p14:creationId xmlns:p14="http://schemas.microsoft.com/office/powerpoint/2010/main" val="3304723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17</a:t>
            </a:fld>
            <a:endParaRPr lang="en-US"/>
          </a:p>
        </p:txBody>
      </p:sp>
    </p:spTree>
    <p:extLst>
      <p:ext uri="{BB962C8B-B14F-4D97-AF65-F5344CB8AC3E}">
        <p14:creationId xmlns:p14="http://schemas.microsoft.com/office/powerpoint/2010/main" val="1867478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18</a:t>
            </a:fld>
            <a:endParaRPr lang="en-US"/>
          </a:p>
        </p:txBody>
      </p:sp>
    </p:spTree>
    <p:extLst>
      <p:ext uri="{BB962C8B-B14F-4D97-AF65-F5344CB8AC3E}">
        <p14:creationId xmlns:p14="http://schemas.microsoft.com/office/powerpoint/2010/main" val="3066117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19</a:t>
            </a:fld>
            <a:endParaRPr lang="en-US"/>
          </a:p>
        </p:txBody>
      </p:sp>
    </p:spTree>
    <p:extLst>
      <p:ext uri="{BB962C8B-B14F-4D97-AF65-F5344CB8AC3E}">
        <p14:creationId xmlns:p14="http://schemas.microsoft.com/office/powerpoint/2010/main" val="42136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a:t>
            </a:fld>
            <a:endParaRPr lang="en-US"/>
          </a:p>
        </p:txBody>
      </p:sp>
    </p:spTree>
    <p:extLst>
      <p:ext uri="{BB962C8B-B14F-4D97-AF65-F5344CB8AC3E}">
        <p14:creationId xmlns:p14="http://schemas.microsoft.com/office/powerpoint/2010/main" val="4164893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20</a:t>
            </a:fld>
            <a:endParaRPr lang="en-US"/>
          </a:p>
        </p:txBody>
      </p:sp>
    </p:spTree>
    <p:extLst>
      <p:ext uri="{BB962C8B-B14F-4D97-AF65-F5344CB8AC3E}">
        <p14:creationId xmlns:p14="http://schemas.microsoft.com/office/powerpoint/2010/main" val="420799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21</a:t>
            </a:fld>
            <a:endParaRPr lang="en-US"/>
          </a:p>
        </p:txBody>
      </p:sp>
    </p:spTree>
    <p:extLst>
      <p:ext uri="{BB962C8B-B14F-4D97-AF65-F5344CB8AC3E}">
        <p14:creationId xmlns:p14="http://schemas.microsoft.com/office/powerpoint/2010/main" val="305379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22</a:t>
            </a:fld>
            <a:endParaRPr lang="en-US"/>
          </a:p>
        </p:txBody>
      </p:sp>
    </p:spTree>
    <p:extLst>
      <p:ext uri="{BB962C8B-B14F-4D97-AF65-F5344CB8AC3E}">
        <p14:creationId xmlns:p14="http://schemas.microsoft.com/office/powerpoint/2010/main" val="771383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23</a:t>
            </a:fld>
            <a:endParaRPr lang="en-US"/>
          </a:p>
        </p:txBody>
      </p:sp>
    </p:spTree>
    <p:extLst>
      <p:ext uri="{BB962C8B-B14F-4D97-AF65-F5344CB8AC3E}">
        <p14:creationId xmlns:p14="http://schemas.microsoft.com/office/powerpoint/2010/main" val="2439154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24</a:t>
            </a:fld>
            <a:endParaRPr lang="en-US"/>
          </a:p>
        </p:txBody>
      </p:sp>
    </p:spTree>
    <p:extLst>
      <p:ext uri="{BB962C8B-B14F-4D97-AF65-F5344CB8AC3E}">
        <p14:creationId xmlns:p14="http://schemas.microsoft.com/office/powerpoint/2010/main" val="3794987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25</a:t>
            </a:fld>
            <a:endParaRPr lang="en-US"/>
          </a:p>
        </p:txBody>
      </p:sp>
    </p:spTree>
    <p:extLst>
      <p:ext uri="{BB962C8B-B14F-4D97-AF65-F5344CB8AC3E}">
        <p14:creationId xmlns:p14="http://schemas.microsoft.com/office/powerpoint/2010/main" val="694738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26</a:t>
            </a:fld>
            <a:endParaRPr lang="en-US"/>
          </a:p>
        </p:txBody>
      </p:sp>
    </p:spTree>
    <p:extLst>
      <p:ext uri="{BB962C8B-B14F-4D97-AF65-F5344CB8AC3E}">
        <p14:creationId xmlns:p14="http://schemas.microsoft.com/office/powerpoint/2010/main" val="351797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27</a:t>
            </a:fld>
            <a:endParaRPr lang="en-US"/>
          </a:p>
        </p:txBody>
      </p:sp>
    </p:spTree>
    <p:extLst>
      <p:ext uri="{BB962C8B-B14F-4D97-AF65-F5344CB8AC3E}">
        <p14:creationId xmlns:p14="http://schemas.microsoft.com/office/powerpoint/2010/main" val="3406809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28</a:t>
            </a:fld>
            <a:endParaRPr lang="en-US"/>
          </a:p>
        </p:txBody>
      </p:sp>
    </p:spTree>
    <p:extLst>
      <p:ext uri="{BB962C8B-B14F-4D97-AF65-F5344CB8AC3E}">
        <p14:creationId xmlns:p14="http://schemas.microsoft.com/office/powerpoint/2010/main" val="1924780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29</a:t>
            </a:fld>
            <a:endParaRPr lang="en-US"/>
          </a:p>
        </p:txBody>
      </p:sp>
    </p:spTree>
    <p:extLst>
      <p:ext uri="{BB962C8B-B14F-4D97-AF65-F5344CB8AC3E}">
        <p14:creationId xmlns:p14="http://schemas.microsoft.com/office/powerpoint/2010/main" val="19540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a:t>
            </a:fld>
            <a:endParaRPr lang="en-US"/>
          </a:p>
        </p:txBody>
      </p:sp>
    </p:spTree>
    <p:extLst>
      <p:ext uri="{BB962C8B-B14F-4D97-AF65-F5344CB8AC3E}">
        <p14:creationId xmlns:p14="http://schemas.microsoft.com/office/powerpoint/2010/main" val="2838581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30</a:t>
            </a:fld>
            <a:endParaRPr lang="en-US"/>
          </a:p>
        </p:txBody>
      </p:sp>
    </p:spTree>
    <p:extLst>
      <p:ext uri="{BB962C8B-B14F-4D97-AF65-F5344CB8AC3E}">
        <p14:creationId xmlns:p14="http://schemas.microsoft.com/office/powerpoint/2010/main" val="1686662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31</a:t>
            </a:fld>
            <a:endParaRPr lang="en-US"/>
          </a:p>
        </p:txBody>
      </p:sp>
    </p:spTree>
    <p:extLst>
      <p:ext uri="{BB962C8B-B14F-4D97-AF65-F5344CB8AC3E}">
        <p14:creationId xmlns:p14="http://schemas.microsoft.com/office/powerpoint/2010/main" val="2764638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32</a:t>
            </a:fld>
            <a:endParaRPr lang="en-US"/>
          </a:p>
        </p:txBody>
      </p:sp>
    </p:spTree>
    <p:extLst>
      <p:ext uri="{BB962C8B-B14F-4D97-AF65-F5344CB8AC3E}">
        <p14:creationId xmlns:p14="http://schemas.microsoft.com/office/powerpoint/2010/main" val="4159513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33</a:t>
            </a:fld>
            <a:endParaRPr lang="en-US"/>
          </a:p>
        </p:txBody>
      </p:sp>
    </p:spTree>
    <p:extLst>
      <p:ext uri="{BB962C8B-B14F-4D97-AF65-F5344CB8AC3E}">
        <p14:creationId xmlns:p14="http://schemas.microsoft.com/office/powerpoint/2010/main" val="4072756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34</a:t>
            </a:fld>
            <a:endParaRPr lang="en-US"/>
          </a:p>
        </p:txBody>
      </p:sp>
    </p:spTree>
    <p:extLst>
      <p:ext uri="{BB962C8B-B14F-4D97-AF65-F5344CB8AC3E}">
        <p14:creationId xmlns:p14="http://schemas.microsoft.com/office/powerpoint/2010/main" val="2699193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35</a:t>
            </a:fld>
            <a:endParaRPr lang="en-US"/>
          </a:p>
        </p:txBody>
      </p:sp>
    </p:spTree>
    <p:extLst>
      <p:ext uri="{BB962C8B-B14F-4D97-AF65-F5344CB8AC3E}">
        <p14:creationId xmlns:p14="http://schemas.microsoft.com/office/powerpoint/2010/main" val="579752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36</a:t>
            </a:fld>
            <a:endParaRPr lang="en-US"/>
          </a:p>
        </p:txBody>
      </p:sp>
    </p:spTree>
    <p:extLst>
      <p:ext uri="{BB962C8B-B14F-4D97-AF65-F5344CB8AC3E}">
        <p14:creationId xmlns:p14="http://schemas.microsoft.com/office/powerpoint/2010/main" val="801487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37</a:t>
            </a:fld>
            <a:endParaRPr lang="en-US"/>
          </a:p>
        </p:txBody>
      </p:sp>
    </p:spTree>
    <p:extLst>
      <p:ext uri="{BB962C8B-B14F-4D97-AF65-F5344CB8AC3E}">
        <p14:creationId xmlns:p14="http://schemas.microsoft.com/office/powerpoint/2010/main" val="1378844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38</a:t>
            </a:fld>
            <a:endParaRPr lang="en-US"/>
          </a:p>
        </p:txBody>
      </p:sp>
    </p:spTree>
    <p:extLst>
      <p:ext uri="{BB962C8B-B14F-4D97-AF65-F5344CB8AC3E}">
        <p14:creationId xmlns:p14="http://schemas.microsoft.com/office/powerpoint/2010/main" val="2854365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 y="419100"/>
            <a:ext cx="7023100" cy="3951288"/>
          </a:xfrm>
        </p:spPr>
      </p:sp>
      <p:sp>
        <p:nvSpPr>
          <p:cNvPr id="3" name="Notes Placeholder 2"/>
          <p:cNvSpPr>
            <a:spLocks noGrp="1"/>
          </p:cNvSpPr>
          <p:nvPr>
            <p:ph type="body" idx="1"/>
          </p:nvPr>
        </p:nvSpPr>
        <p:spPr/>
        <p:txBody>
          <a:bodyPr/>
          <a:lstStyle/>
          <a:p>
            <a:r>
              <a:rPr lang="en-US" dirty="0"/>
              <a:t>Diabetic retinopathy progresses through a spectrum of disease severity, ranging from no disease and no signs or symptoms, through nonproliferative diabetic retinopathy with mild, moderate, or severe signs, to proliferative diabetic retinopathy and possible severe vision loss due to neovascularization.</a:t>
            </a:r>
            <a:r>
              <a:rPr lang="en-US" baseline="30000" dirty="0"/>
              <a:t>1</a:t>
            </a:r>
            <a:r>
              <a:rPr lang="en-US" dirty="0"/>
              <a:t> Macular edema may occur at any stage of DR.</a:t>
            </a:r>
            <a:r>
              <a:rPr lang="en-US" baseline="30000" dirty="0"/>
              <a:t>2</a:t>
            </a:r>
            <a:endParaRPr lang="en-US" dirty="0"/>
          </a:p>
          <a:p>
            <a:r>
              <a:rPr lang="en-US" dirty="0"/>
              <a:t> </a:t>
            </a:r>
          </a:p>
          <a:p>
            <a:r>
              <a:rPr lang="en-US" dirty="0"/>
              <a:t>The fundus photographs show examples of the various severity levels of DR.</a:t>
            </a:r>
          </a:p>
          <a:p>
            <a:r>
              <a:rPr lang="en-US" dirty="0"/>
              <a:t> </a:t>
            </a:r>
          </a:p>
          <a:p>
            <a:endParaRPr lang="en-US" sz="1000" b="1" dirty="0"/>
          </a:p>
          <a:p>
            <a:r>
              <a:rPr lang="en-US" sz="1000" b="1" dirty="0"/>
              <a:t>References</a:t>
            </a:r>
            <a:endParaRPr lang="en-US" sz="1000" dirty="0"/>
          </a:p>
          <a:p>
            <a:pPr marL="224325" indent="-224325">
              <a:buFont typeface="+mj-lt"/>
              <a:buAutoNum type="arabicPeriod"/>
            </a:pPr>
            <a:r>
              <a:rPr lang="en-US" sz="1000" dirty="0"/>
              <a:t>American Academy of Ophthalmology Retina/Vitreous Panel. </a:t>
            </a:r>
            <a:r>
              <a:rPr lang="en-US" sz="1000" i="1" dirty="0"/>
              <a:t>Preferred Practice Pattern</a:t>
            </a:r>
            <a:r>
              <a:rPr lang="en-US" sz="1000" i="1" baseline="30000" dirty="0"/>
              <a:t>®</a:t>
            </a:r>
            <a:r>
              <a:rPr lang="en-US" sz="1000" i="1" dirty="0"/>
              <a:t> Guidelines</a:t>
            </a:r>
            <a:r>
              <a:rPr lang="en-US" sz="1000" dirty="0"/>
              <a:t>. Diabetic Retinopathy. San Francisco, CA: American Academy of Ophthalmology; 2008 (4th printing 2012). www.aao.org/ppp. Accessed November 26, 2013.</a:t>
            </a:r>
          </a:p>
          <a:p>
            <a:pPr marL="224325" indent="-224325">
              <a:buFont typeface="+mj-lt"/>
              <a:buAutoNum type="arabicPeriod"/>
            </a:pPr>
            <a:r>
              <a:rPr lang="en-US" sz="1000" dirty="0"/>
              <a:t>Brownlee M, Aiello LP, Cooper ME, Vinik AI, Nesto RW, Boulton AJM. Complications of diabetes mellitus. In: Melmed S, Polonsky KS, Larsen PR, Kronenberg HM, eds. </a:t>
            </a:r>
            <a:r>
              <a:rPr lang="en-US" sz="1000" i="1" dirty="0"/>
              <a:t>Williams Textbook of Endocrinology. </a:t>
            </a:r>
            <a:r>
              <a:rPr lang="en-US" sz="1000" dirty="0"/>
              <a:t>12th ed. Philadelphia, PA: Elsevier Saunders; 2011;1462-1551.</a:t>
            </a:r>
          </a:p>
        </p:txBody>
      </p:sp>
      <p:sp>
        <p:nvSpPr>
          <p:cNvPr id="4" name="Slide Number Placeholder 3"/>
          <p:cNvSpPr>
            <a:spLocks noGrp="1"/>
          </p:cNvSpPr>
          <p:nvPr>
            <p:ph type="sldNum" sz="quarter" idx="10"/>
          </p:nvPr>
        </p:nvSpPr>
        <p:spPr/>
        <p:txBody>
          <a:bodyPr/>
          <a:lstStyle/>
          <a:p>
            <a:fld id="{3160574D-3BD5-4CEE-8842-193AF6F63E01}" type="slidenum">
              <a:rPr lang="en-US" smtClean="0"/>
              <a:t>40</a:t>
            </a:fld>
            <a:endParaRPr lang="en-US" dirty="0"/>
          </a:p>
        </p:txBody>
      </p:sp>
    </p:spTree>
    <p:extLst>
      <p:ext uri="{BB962C8B-B14F-4D97-AF65-F5344CB8AC3E}">
        <p14:creationId xmlns:p14="http://schemas.microsoft.com/office/powerpoint/2010/main" val="288931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4</a:t>
            </a:fld>
            <a:endParaRPr lang="en-US"/>
          </a:p>
        </p:txBody>
      </p:sp>
    </p:spTree>
    <p:extLst>
      <p:ext uri="{BB962C8B-B14F-4D97-AF65-F5344CB8AC3E}">
        <p14:creationId xmlns:p14="http://schemas.microsoft.com/office/powerpoint/2010/main" val="4259414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r>
              <a:rPr lang="en-US" dirty="0"/>
              <a:t>Speaker Guide</a:t>
            </a:r>
          </a:p>
          <a:p>
            <a:pPr marL="174625" lvl="1" indent="-174625">
              <a:buSzPts val="900"/>
            </a:pPr>
            <a:r>
              <a:rPr lang="en-US" dirty="0"/>
              <a:t>Here we can see how each of these levels of severity look in comparison with one another</a:t>
            </a:r>
          </a:p>
        </p:txBody>
      </p:sp>
      <p:grpSp>
        <p:nvGrpSpPr>
          <p:cNvPr id="4" name="Group 3">
            <a:extLst>
              <a:ext uri="{FF2B5EF4-FFF2-40B4-BE49-F238E27FC236}">
                <a16:creationId xmlns:a16="http://schemas.microsoft.com/office/drawing/2014/main" id="{F8C5EC4C-B366-485C-8BCF-892466F17C8C}"/>
              </a:ext>
            </a:extLst>
          </p:cNvPr>
          <p:cNvGrpSpPr/>
          <p:nvPr/>
        </p:nvGrpSpPr>
        <p:grpSpPr>
          <a:xfrm>
            <a:off x="831273" y="109836"/>
            <a:ext cx="5189518" cy="2799618"/>
            <a:chOff x="-1478268" y="2333396"/>
            <a:chExt cx="5189518" cy="2519468"/>
          </a:xfrm>
        </p:grpSpPr>
        <p:sp>
          <p:nvSpPr>
            <p:cNvPr id="5" name="Rectangle 4">
              <a:extLst>
                <a:ext uri="{FF2B5EF4-FFF2-40B4-BE49-F238E27FC236}">
                  <a16:creationId xmlns:a16="http://schemas.microsoft.com/office/drawing/2014/main" id="{AB8FFBD8-B591-4E0B-B254-17F075226FA7}"/>
                </a:ext>
              </a:extLst>
            </p:cNvPr>
            <p:cNvSpPr/>
            <p:nvPr/>
          </p:nvSpPr>
          <p:spPr>
            <a:xfrm>
              <a:off x="-1478268" y="3484929"/>
              <a:ext cx="5189518" cy="136793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 name="TextBox 5">
              <a:extLst>
                <a:ext uri="{FF2B5EF4-FFF2-40B4-BE49-F238E27FC236}">
                  <a16:creationId xmlns:a16="http://schemas.microsoft.com/office/drawing/2014/main" id="{A0CC0667-4339-4B13-8575-8FE508E71C3B}"/>
                </a:ext>
              </a:extLst>
            </p:cNvPr>
            <p:cNvSpPr txBox="1"/>
            <p:nvPr/>
          </p:nvSpPr>
          <p:spPr>
            <a:xfrm>
              <a:off x="303022" y="2333396"/>
              <a:ext cx="1983188" cy="193885"/>
            </a:xfrm>
            <a:prstGeom prst="rect">
              <a:avLst/>
            </a:prstGeom>
            <a:solidFill>
              <a:schemeClr val="bg1"/>
            </a:solidFill>
            <a:ln>
              <a:solidFill>
                <a:srgbClr val="FF0000"/>
              </a:solidFill>
            </a:ln>
          </p:spPr>
          <p:txBody>
            <a:bodyPr wrap="square" rtlCol="0">
              <a:spAutoFit/>
            </a:bodyPr>
            <a:lstStyle/>
            <a:p>
              <a:r>
                <a:rPr lang="en-US" sz="800" dirty="0">
                  <a:latin typeface="Arial" charset="0"/>
                  <a:ea typeface="Arial" charset="0"/>
                  <a:cs typeface="Arial" charset="0"/>
                </a:rPr>
                <a:t>Images from LTOP deck slides 37-38</a:t>
              </a:r>
            </a:p>
          </p:txBody>
        </p:sp>
        <p:cxnSp>
          <p:nvCxnSpPr>
            <p:cNvPr id="7" name="Straight Connector 6">
              <a:extLst>
                <a:ext uri="{FF2B5EF4-FFF2-40B4-BE49-F238E27FC236}">
                  <a16:creationId xmlns:a16="http://schemas.microsoft.com/office/drawing/2014/main" id="{0331B07D-9E1D-49F1-9C3B-72B45E5A6DB7}"/>
                </a:ext>
              </a:extLst>
            </p:cNvPr>
            <p:cNvCxnSpPr>
              <a:cxnSpLocks/>
              <a:stCxn id="5" idx="0"/>
            </p:cNvCxnSpPr>
            <p:nvPr/>
          </p:nvCxnSpPr>
          <p:spPr>
            <a:xfrm flipV="1">
              <a:off x="1116491" y="2527282"/>
              <a:ext cx="25828" cy="9576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8655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42</a:t>
            </a:fld>
            <a:endParaRPr lang="en-US"/>
          </a:p>
        </p:txBody>
      </p:sp>
    </p:spTree>
    <p:extLst>
      <p:ext uri="{BB962C8B-B14F-4D97-AF65-F5344CB8AC3E}">
        <p14:creationId xmlns:p14="http://schemas.microsoft.com/office/powerpoint/2010/main" val="2621226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43</a:t>
            </a:fld>
            <a:endParaRPr lang="en-US"/>
          </a:p>
        </p:txBody>
      </p:sp>
    </p:spTree>
    <p:extLst>
      <p:ext uri="{BB962C8B-B14F-4D97-AF65-F5344CB8AC3E}">
        <p14:creationId xmlns:p14="http://schemas.microsoft.com/office/powerpoint/2010/main" val="4186192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44</a:t>
            </a:fld>
            <a:endParaRPr lang="en-US"/>
          </a:p>
        </p:txBody>
      </p:sp>
    </p:spTree>
    <p:extLst>
      <p:ext uri="{BB962C8B-B14F-4D97-AF65-F5344CB8AC3E}">
        <p14:creationId xmlns:p14="http://schemas.microsoft.com/office/powerpoint/2010/main" val="975859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a:latin typeface="Arial" charset="0"/>
                <a:ea typeface="Arial" charset="0"/>
                <a:cs typeface="Arial" charset="0"/>
              </a:rPr>
              <a:t>Speaker Guide</a:t>
            </a:r>
          </a:p>
          <a:p>
            <a:pPr>
              <a:buFont typeface="Arial" charset="0"/>
              <a:buChar char="•"/>
            </a:pPr>
            <a:r>
              <a:rPr lang="en-US" b="0" dirty="0">
                <a:latin typeface="Arial" charset="0"/>
                <a:ea typeface="Arial" charset="0"/>
                <a:cs typeface="Arial" charset="0"/>
              </a:rPr>
              <a:t>In 2015, an average of 38.4% of people with diabetes had not had an eye exam in the last year</a:t>
            </a:r>
            <a:r>
              <a:rPr lang="en-US" b="0" baseline="30000" dirty="0">
                <a:latin typeface="Arial" charset="0"/>
                <a:ea typeface="Arial" charset="0"/>
                <a:cs typeface="Arial" charset="0"/>
              </a:rPr>
              <a:t>1</a:t>
            </a:r>
            <a:endParaRPr lang="en-US" b="0" dirty="0">
              <a:latin typeface="Arial" charset="0"/>
              <a:ea typeface="Arial" charset="0"/>
              <a:cs typeface="Arial" charset="0"/>
            </a:endParaRPr>
          </a:p>
          <a:p>
            <a:pPr lvl="1">
              <a:buFont typeface="Arial" charset="0"/>
              <a:buChar char="•"/>
            </a:pPr>
            <a:r>
              <a:rPr lang="en-US" b="0" dirty="0">
                <a:latin typeface="Arial" charset="0"/>
                <a:ea typeface="Arial" charset="0"/>
                <a:cs typeface="Arial" charset="0"/>
              </a:rPr>
              <a:t>This is a rate 9.1% greater than it was 10 years ago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charset="0"/>
              <a:buChar char="•"/>
              <a:tabLst/>
              <a:defRPr/>
            </a:pPr>
            <a:r>
              <a:rPr lang="en-US" b="0" dirty="0">
                <a:solidFill>
                  <a:schemeClr val="tx1"/>
                </a:solidFill>
                <a:latin typeface="Arial" charset="0"/>
                <a:ea typeface="Arial" charset="0"/>
                <a:cs typeface="Arial" charset="0"/>
              </a:rPr>
              <a:t>A study found that roughly 40% of patients feel that a comprehensive eye exam is not needed</a:t>
            </a:r>
            <a:r>
              <a:rPr lang="en-US" b="0" baseline="30000" dirty="0">
                <a:solidFill>
                  <a:schemeClr val="tx1"/>
                </a:solidFill>
                <a:latin typeface="Arial" charset="0"/>
                <a:ea typeface="Arial" charset="0"/>
                <a:cs typeface="Arial" charset="0"/>
              </a:rPr>
              <a:t>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charset="0"/>
              <a:buChar char="•"/>
              <a:tabLst/>
              <a:defRPr/>
            </a:pPr>
            <a:r>
              <a:rPr lang="en-US" b="0" dirty="0">
                <a:solidFill>
                  <a:schemeClr val="tx1"/>
                </a:solidFill>
                <a:latin typeface="Arial" charset="0"/>
                <a:ea typeface="Arial" charset="0"/>
                <a:cs typeface="Arial" charset="0"/>
              </a:rPr>
              <a:t>Because patients may not recognize DR until vision loss occurs, the National Eye Institute recommends patients with diabetes receive a comprehensive dilated eye exam at least once a year</a:t>
            </a:r>
            <a:r>
              <a:rPr lang="en-US" b="0" baseline="30000" dirty="0">
                <a:solidFill>
                  <a:schemeClr val="tx1"/>
                </a:solidFill>
                <a:latin typeface="Arial" charset="0"/>
                <a:ea typeface="Arial" charset="0"/>
                <a:cs typeface="Arial" charset="0"/>
              </a:rPr>
              <a:t>3</a:t>
            </a:r>
            <a:endParaRPr lang="en-US" b="0" dirty="0">
              <a:solidFill>
                <a:schemeClr val="tx1"/>
              </a:solidFill>
              <a:latin typeface="Arial" charset="0"/>
              <a:ea typeface="Arial" charset="0"/>
              <a:cs typeface="Arial" charset="0"/>
            </a:endParaRPr>
          </a:p>
          <a:p>
            <a:pPr lvl="0">
              <a:buFont typeface="Arial" charset="0"/>
              <a:buChar char="•"/>
            </a:pPr>
            <a:endParaRPr lang="en-US" b="0" dirty="0">
              <a:latin typeface="Arial" charset="0"/>
              <a:ea typeface="Arial" charset="0"/>
              <a:cs typeface="Arial" charset="0"/>
            </a:endParaRPr>
          </a:p>
          <a:p>
            <a:pPr marL="0" lvl="0" indent="0"/>
            <a:r>
              <a:rPr lang="en-US" dirty="0">
                <a:latin typeface="Arial" charset="0"/>
                <a:ea typeface="Arial" charset="0"/>
                <a:cs typeface="Arial" charset="0"/>
              </a:rPr>
              <a:t>Additional Information</a:t>
            </a:r>
            <a:r>
              <a:rPr lang="en-US" baseline="30000" dirty="0">
                <a:latin typeface="Arial" charset="0"/>
                <a:ea typeface="Arial" charset="0"/>
                <a:cs typeface="Arial" charset="0"/>
              </a:rPr>
              <a:t>2</a:t>
            </a:r>
            <a:endParaRPr lang="en-US" dirty="0">
              <a:latin typeface="Arial" charset="0"/>
              <a:ea typeface="Arial" charset="0"/>
              <a:cs typeface="Arial" charset="0"/>
            </a:endParaRPr>
          </a:p>
          <a:p>
            <a:pPr marL="171450" lvl="2" indent="-171450">
              <a:spcBef>
                <a:spcPts val="0"/>
              </a:spcBef>
              <a:buClr>
                <a:srgbClr val="000000"/>
              </a:buClr>
              <a:buSzPts val="1400"/>
              <a:buFont typeface="Arial" charset="0"/>
              <a:buChar char="•"/>
            </a:pPr>
            <a:r>
              <a:rPr lang="en-US" dirty="0">
                <a:latin typeface="Arial" charset="0"/>
                <a:ea typeface="Arial" charset="0"/>
                <a:cs typeface="Arial" charset="0"/>
              </a:rPr>
              <a:t>“No need” consisted of “have not thought of it” and “no reason to go” </a:t>
            </a:r>
          </a:p>
          <a:p>
            <a:pPr marL="0" marR="0" lvl="0" indent="0" algn="l" rtl="0">
              <a:spcBef>
                <a:spcPts val="0"/>
              </a:spcBef>
              <a:spcAft>
                <a:spcPts val="0"/>
              </a:spcAft>
              <a:buNone/>
            </a:pPr>
            <a:endParaRPr lang="en-US" sz="1000" b="1" i="0" u="none" strike="noStrike" cap="none" dirty="0">
              <a:solidFill>
                <a:schemeClr val="dk1"/>
              </a:solidFill>
              <a:latin typeface="Arial" charset="0"/>
              <a:ea typeface="Arial" charset="0"/>
              <a:cs typeface="Arial" charset="0"/>
              <a:sym typeface="Arial"/>
            </a:endParaRPr>
          </a:p>
          <a:p>
            <a:pPr marL="0" marR="0" lvl="0" indent="0" algn="l" rtl="0">
              <a:spcBef>
                <a:spcPts val="0"/>
              </a:spcBef>
              <a:spcAft>
                <a:spcPts val="0"/>
              </a:spcAft>
              <a:buNone/>
            </a:pPr>
            <a:r>
              <a:rPr lang="en-US" sz="1000" b="1" i="0" u="none" strike="noStrike" cap="none" dirty="0">
                <a:solidFill>
                  <a:schemeClr val="dk1"/>
                </a:solidFill>
                <a:latin typeface="Arial" charset="0"/>
                <a:ea typeface="Arial" charset="0"/>
                <a:cs typeface="Arial" charset="0"/>
                <a:sym typeface="Arial"/>
              </a:rPr>
              <a:t>References</a:t>
            </a:r>
            <a:endParaRPr lang="en-US" dirty="0">
              <a:latin typeface="Arial" charset="0"/>
              <a:ea typeface="Arial" charset="0"/>
              <a:cs typeface="Arial" charset="0"/>
            </a:endParaRPr>
          </a:p>
          <a:p>
            <a:pPr marL="233363" marR="0" lvl="1" indent="-233363" algn="l" defTabSz="914400" rtl="0" eaLnBrk="1" fontAlgn="auto" latinLnBrk="0" hangingPunct="1">
              <a:lnSpc>
                <a:spcPct val="100000"/>
              </a:lnSpc>
              <a:spcBef>
                <a:spcPts val="300"/>
              </a:spcBef>
              <a:spcAft>
                <a:spcPts val="0"/>
              </a:spcAft>
              <a:buClr>
                <a:schemeClr val="dk1"/>
              </a:buClr>
              <a:buSzPts val="1000"/>
              <a:buFont typeface="Arial"/>
              <a:buAutoNum type="arabicPeriod"/>
              <a:tabLst/>
              <a:defRPr/>
            </a:pPr>
            <a:r>
              <a:rPr lang="en-US" dirty="0">
                <a:latin typeface="Arial" charset="0"/>
                <a:ea typeface="Arial" charset="0"/>
                <a:cs typeface="Arial" charset="0"/>
              </a:rPr>
              <a:t>Centers for Disease Control and Prevention. https://gis.cdc.gov/grasp/diabetes/DiabetesAtlas.html#. Accessed June</a:t>
            </a:r>
            <a:r>
              <a:rPr lang="en-US" baseline="0" dirty="0">
                <a:latin typeface="Arial" charset="0"/>
                <a:ea typeface="Arial" charset="0"/>
                <a:cs typeface="Arial" charset="0"/>
              </a:rPr>
              <a:t> 11</a:t>
            </a:r>
            <a:r>
              <a:rPr lang="en-US" dirty="0">
                <a:latin typeface="Arial" charset="0"/>
                <a:ea typeface="Arial" charset="0"/>
                <a:cs typeface="Arial" charset="0"/>
              </a:rPr>
              <a:t>, 2018. </a:t>
            </a:r>
          </a:p>
          <a:p>
            <a:pPr marL="233363" marR="0" lvl="1" indent="-233363" algn="l" defTabSz="914400" rtl="0" eaLnBrk="1" fontAlgn="auto" latinLnBrk="0" hangingPunct="1">
              <a:lnSpc>
                <a:spcPct val="100000"/>
              </a:lnSpc>
              <a:spcBef>
                <a:spcPts val="300"/>
              </a:spcBef>
              <a:spcAft>
                <a:spcPts val="0"/>
              </a:spcAft>
              <a:buClr>
                <a:schemeClr val="dk1"/>
              </a:buClr>
              <a:buSzPts val="1000"/>
              <a:buFont typeface="Arial"/>
              <a:buAutoNum type="arabicPeriod"/>
              <a:tabLst/>
              <a:defRPr/>
            </a:pPr>
            <a:r>
              <a:rPr lang="nb-NO" dirty="0">
                <a:latin typeface="Arial" charset="0"/>
                <a:ea typeface="Arial" charset="0"/>
                <a:cs typeface="Arial" charset="0"/>
              </a:rPr>
              <a:t>Chou et al. </a:t>
            </a:r>
            <a:r>
              <a:rPr lang="nb-NO" i="1" dirty="0">
                <a:latin typeface="Arial" charset="0"/>
                <a:ea typeface="Arial" charset="0"/>
                <a:cs typeface="Arial" charset="0"/>
              </a:rPr>
              <a:t>Diabetes Care</a:t>
            </a:r>
            <a:r>
              <a:rPr lang="nb-NO" dirty="0">
                <a:latin typeface="Arial" charset="0"/>
                <a:ea typeface="Arial" charset="0"/>
                <a:cs typeface="Arial" charset="0"/>
              </a:rPr>
              <a:t>. 2014;37:180.</a:t>
            </a:r>
          </a:p>
          <a:p>
            <a:pPr marL="233363" marR="0" lvl="1" indent="-233363" algn="l" defTabSz="914400" rtl="0" eaLnBrk="1" fontAlgn="auto" latinLnBrk="0" hangingPunct="1">
              <a:lnSpc>
                <a:spcPct val="100000"/>
              </a:lnSpc>
              <a:spcBef>
                <a:spcPts val="300"/>
              </a:spcBef>
              <a:spcAft>
                <a:spcPts val="0"/>
              </a:spcAft>
              <a:buClr>
                <a:schemeClr val="dk1"/>
              </a:buClr>
              <a:buSzPts val="1000"/>
              <a:buFont typeface="Arial"/>
              <a:buAutoNum type="arabicPeriod"/>
              <a:tabLst/>
              <a:defRPr/>
            </a:pPr>
            <a:r>
              <a:rPr lang="en-US" dirty="0">
                <a:latin typeface="Arial" charset="0"/>
                <a:ea typeface="Arial" charset="0"/>
                <a:cs typeface="Arial" charset="0"/>
              </a:rPr>
              <a:t>National Eye Institute. Facts About Diabetic Eye Disease. https://nei.nih.gov/health/diabetic/retinopathy. Accessed June 11, 2018.</a:t>
            </a:r>
          </a:p>
        </p:txBody>
      </p:sp>
      <p:sp>
        <p:nvSpPr>
          <p:cNvPr id="4" name="TextBox 3"/>
          <p:cNvSpPr txBox="1"/>
          <p:nvPr/>
        </p:nvSpPr>
        <p:spPr>
          <a:xfrm>
            <a:off x="0" y="3930"/>
            <a:ext cx="3342640" cy="338554"/>
          </a:xfrm>
          <a:prstGeom prst="rect">
            <a:avLst/>
          </a:prstGeom>
          <a:solidFill>
            <a:schemeClr val="bg1"/>
          </a:solidFill>
          <a:ln>
            <a:solidFill>
              <a:srgbClr val="00B050"/>
            </a:solidFill>
          </a:ln>
        </p:spPr>
        <p:txBody>
          <a:bodyPr wrap="square" rtlCol="0">
            <a:spAutoFit/>
          </a:bodyPr>
          <a:lstStyle/>
          <a:p>
            <a:r>
              <a:rPr lang="en-US" sz="800" b="1" dirty="0"/>
              <a:t>Content pulled from Diabetic Retinopathy Management piece</a:t>
            </a:r>
          </a:p>
          <a:p>
            <a:r>
              <a:rPr lang="is-IS" sz="800" dirty="0"/>
              <a:t>LUC/092617/0079j</a:t>
            </a:r>
            <a:r>
              <a:rPr lang="sk-SK" sz="800" dirty="0"/>
              <a:t> Page 5</a:t>
            </a:r>
          </a:p>
        </p:txBody>
      </p:sp>
      <p:grpSp>
        <p:nvGrpSpPr>
          <p:cNvPr id="5" name="Group 4"/>
          <p:cNvGrpSpPr/>
          <p:nvPr/>
        </p:nvGrpSpPr>
        <p:grpSpPr>
          <a:xfrm>
            <a:off x="969579" y="1259205"/>
            <a:ext cx="5888421" cy="3800971"/>
            <a:chOff x="1266565" y="-1025509"/>
            <a:chExt cx="5888421" cy="3420608"/>
          </a:xfrm>
        </p:grpSpPr>
        <p:sp>
          <p:nvSpPr>
            <p:cNvPr id="6" name="Rectangle 5"/>
            <p:cNvSpPr/>
            <p:nvPr/>
          </p:nvSpPr>
          <p:spPr>
            <a:xfrm>
              <a:off x="1456383" y="1955775"/>
              <a:ext cx="5027342" cy="43932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 name="TextBox 6"/>
            <p:cNvSpPr txBox="1"/>
            <p:nvPr/>
          </p:nvSpPr>
          <p:spPr>
            <a:xfrm>
              <a:off x="6218392" y="1019352"/>
              <a:ext cx="936594" cy="193885"/>
            </a:xfrm>
            <a:prstGeom prst="rect">
              <a:avLst/>
            </a:prstGeom>
            <a:solidFill>
              <a:schemeClr val="bg1"/>
            </a:solidFill>
            <a:ln>
              <a:solidFill>
                <a:srgbClr val="FF0000"/>
              </a:solidFill>
            </a:ln>
          </p:spPr>
          <p:txBody>
            <a:bodyPr wrap="square" rtlCol="0">
              <a:spAutoFit/>
            </a:bodyPr>
            <a:lstStyle/>
            <a:p>
              <a:r>
                <a:rPr lang="en-US" sz="800" dirty="0">
                  <a:latin typeface="Arial" charset="0"/>
                  <a:ea typeface="Arial" charset="0"/>
                  <a:cs typeface="Arial" charset="0"/>
                </a:rPr>
                <a:t>NEI/2018/p1/A</a:t>
              </a:r>
            </a:p>
          </p:txBody>
        </p:sp>
        <p:cxnSp>
          <p:nvCxnSpPr>
            <p:cNvPr id="8" name="Straight Connector 7"/>
            <p:cNvCxnSpPr>
              <a:cxnSpLocks/>
              <a:stCxn id="6" idx="3"/>
              <a:endCxn id="7" idx="2"/>
            </p:cNvCxnSpPr>
            <p:nvPr/>
          </p:nvCxnSpPr>
          <p:spPr>
            <a:xfrm flipV="1">
              <a:off x="6483725" y="1213237"/>
              <a:ext cx="202964" cy="9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66565" y="-1025509"/>
              <a:ext cx="2151993" cy="155226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Rectangle 9"/>
            <p:cNvSpPr/>
            <p:nvPr/>
          </p:nvSpPr>
          <p:spPr>
            <a:xfrm>
              <a:off x="1441844" y="1254736"/>
              <a:ext cx="4900342" cy="44195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5" name="Rectangle 14">
              <a:extLst>
                <a:ext uri="{FF2B5EF4-FFF2-40B4-BE49-F238E27FC236}">
                  <a16:creationId xmlns:a16="http://schemas.microsoft.com/office/drawing/2014/main" id="{B029C2C5-ADC5-4F95-BBC5-1A63570BEB8D}"/>
                </a:ext>
              </a:extLst>
            </p:cNvPr>
            <p:cNvSpPr/>
            <p:nvPr/>
          </p:nvSpPr>
          <p:spPr>
            <a:xfrm>
              <a:off x="3489502" y="-257531"/>
              <a:ext cx="2796503" cy="3013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cxnSp>
          <p:nvCxnSpPr>
            <p:cNvPr id="17" name="Straight Connector 16">
              <a:extLst>
                <a:ext uri="{FF2B5EF4-FFF2-40B4-BE49-F238E27FC236}">
                  <a16:creationId xmlns:a16="http://schemas.microsoft.com/office/drawing/2014/main" id="{6C58E38F-18A6-4E56-8AD8-8DE0170B4905}"/>
                </a:ext>
              </a:extLst>
            </p:cNvPr>
            <p:cNvCxnSpPr>
              <a:cxnSpLocks/>
              <a:stCxn id="7" idx="0"/>
              <a:endCxn id="15" idx="3"/>
            </p:cNvCxnSpPr>
            <p:nvPr/>
          </p:nvCxnSpPr>
          <p:spPr>
            <a:xfrm flipH="1" flipV="1">
              <a:off x="6286005" y="-106874"/>
              <a:ext cx="400684" cy="11262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a:cxnSpLocks/>
            <a:stCxn id="4" idx="2"/>
            <a:endCxn id="9" idx="0"/>
          </p:cNvCxnSpPr>
          <p:nvPr/>
        </p:nvCxnSpPr>
        <p:spPr>
          <a:xfrm>
            <a:off x="1671320" y="342484"/>
            <a:ext cx="374256" cy="9167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0" y="342484"/>
            <a:ext cx="1144858" cy="36607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052C7A4-4E42-4492-90F2-9C3ACF67F4DD}"/>
              </a:ext>
            </a:extLst>
          </p:cNvPr>
          <p:cNvGrpSpPr/>
          <p:nvPr/>
        </p:nvGrpSpPr>
        <p:grpSpPr>
          <a:xfrm>
            <a:off x="3428999" y="121679"/>
            <a:ext cx="2459421" cy="1855967"/>
            <a:chOff x="-131247" y="94101"/>
            <a:chExt cx="2459421" cy="1670241"/>
          </a:xfrm>
        </p:grpSpPr>
        <p:sp>
          <p:nvSpPr>
            <p:cNvPr id="24" name="Rectangle 23">
              <a:extLst>
                <a:ext uri="{FF2B5EF4-FFF2-40B4-BE49-F238E27FC236}">
                  <a16:creationId xmlns:a16="http://schemas.microsoft.com/office/drawing/2014/main" id="{C98BB283-FF04-40A1-81B2-468F8DCB6DB4}"/>
                </a:ext>
              </a:extLst>
            </p:cNvPr>
            <p:cNvSpPr/>
            <p:nvPr/>
          </p:nvSpPr>
          <p:spPr>
            <a:xfrm>
              <a:off x="-131247" y="1481420"/>
              <a:ext cx="2459421" cy="28292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5" name="TextBox 24">
              <a:extLst>
                <a:ext uri="{FF2B5EF4-FFF2-40B4-BE49-F238E27FC236}">
                  <a16:creationId xmlns:a16="http://schemas.microsoft.com/office/drawing/2014/main" id="{7008C59B-3D8E-484B-8E9F-70F1BF8BE0B4}"/>
                </a:ext>
              </a:extLst>
            </p:cNvPr>
            <p:cNvSpPr txBox="1"/>
            <p:nvPr/>
          </p:nvSpPr>
          <p:spPr>
            <a:xfrm>
              <a:off x="128885" y="94101"/>
              <a:ext cx="1087821" cy="193885"/>
            </a:xfrm>
            <a:prstGeom prst="rect">
              <a:avLst/>
            </a:prstGeom>
            <a:solidFill>
              <a:schemeClr val="bg1"/>
            </a:solidFill>
            <a:ln>
              <a:solidFill>
                <a:srgbClr val="FF0000"/>
              </a:solidFill>
            </a:ln>
          </p:spPr>
          <p:txBody>
            <a:bodyPr wrap="square" rtlCol="0">
              <a:spAutoFit/>
            </a:bodyPr>
            <a:lstStyle/>
            <a:p>
              <a:r>
                <a:rPr lang="en-US" sz="800" dirty="0">
                  <a:latin typeface="Arial" charset="0"/>
                  <a:ea typeface="Arial" charset="0"/>
                  <a:cs typeface="Arial" charset="0"/>
                </a:rPr>
                <a:t>Chou/2014/p183/A</a:t>
              </a:r>
            </a:p>
          </p:txBody>
        </p:sp>
        <p:cxnSp>
          <p:nvCxnSpPr>
            <p:cNvPr id="26" name="Straight Connector 25">
              <a:extLst>
                <a:ext uri="{FF2B5EF4-FFF2-40B4-BE49-F238E27FC236}">
                  <a16:creationId xmlns:a16="http://schemas.microsoft.com/office/drawing/2014/main" id="{43885A79-55C1-4B89-A805-3F67A800B580}"/>
                </a:ext>
              </a:extLst>
            </p:cNvPr>
            <p:cNvCxnSpPr>
              <a:cxnSpLocks/>
              <a:stCxn id="25" idx="2"/>
              <a:endCxn id="24" idx="0"/>
            </p:cNvCxnSpPr>
            <p:nvPr/>
          </p:nvCxnSpPr>
          <p:spPr>
            <a:xfrm>
              <a:off x="672796" y="287986"/>
              <a:ext cx="425668" cy="11934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E70175-D0BF-4538-87F7-6E0BC220327C}"/>
              </a:ext>
            </a:extLst>
          </p:cNvPr>
          <p:cNvGrpSpPr/>
          <p:nvPr/>
        </p:nvGrpSpPr>
        <p:grpSpPr>
          <a:xfrm>
            <a:off x="19706" y="4301074"/>
            <a:ext cx="6040032" cy="1262442"/>
            <a:chOff x="128885" y="-451427"/>
            <a:chExt cx="6040032" cy="1136110"/>
          </a:xfrm>
        </p:grpSpPr>
        <p:sp>
          <p:nvSpPr>
            <p:cNvPr id="33" name="Rectangle 32">
              <a:extLst>
                <a:ext uri="{FF2B5EF4-FFF2-40B4-BE49-F238E27FC236}">
                  <a16:creationId xmlns:a16="http://schemas.microsoft.com/office/drawing/2014/main" id="{6504D408-EC1D-46AA-A672-7EEA47FC0813}"/>
                </a:ext>
              </a:extLst>
            </p:cNvPr>
            <p:cNvSpPr/>
            <p:nvPr/>
          </p:nvSpPr>
          <p:spPr>
            <a:xfrm>
              <a:off x="1015695" y="490798"/>
              <a:ext cx="4020208" cy="19388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4" name="TextBox 33">
              <a:extLst>
                <a:ext uri="{FF2B5EF4-FFF2-40B4-BE49-F238E27FC236}">
                  <a16:creationId xmlns:a16="http://schemas.microsoft.com/office/drawing/2014/main" id="{ECC6CE98-1C9F-4B77-B88C-E34254B3E811}"/>
                </a:ext>
              </a:extLst>
            </p:cNvPr>
            <p:cNvSpPr txBox="1"/>
            <p:nvPr/>
          </p:nvSpPr>
          <p:spPr>
            <a:xfrm>
              <a:off x="128885" y="94101"/>
              <a:ext cx="1087821" cy="193885"/>
            </a:xfrm>
            <a:prstGeom prst="rect">
              <a:avLst/>
            </a:prstGeom>
            <a:solidFill>
              <a:schemeClr val="bg1"/>
            </a:solidFill>
            <a:ln>
              <a:solidFill>
                <a:srgbClr val="FF0000"/>
              </a:solidFill>
            </a:ln>
          </p:spPr>
          <p:txBody>
            <a:bodyPr wrap="square" rtlCol="0">
              <a:spAutoFit/>
            </a:bodyPr>
            <a:lstStyle/>
            <a:p>
              <a:r>
                <a:rPr lang="en-US" sz="800" dirty="0">
                  <a:latin typeface="Arial" charset="0"/>
                  <a:ea typeface="Arial" charset="0"/>
                  <a:cs typeface="Arial" charset="0"/>
                </a:rPr>
                <a:t>Chou/2014/p183/A</a:t>
              </a:r>
            </a:p>
          </p:txBody>
        </p:sp>
        <p:cxnSp>
          <p:nvCxnSpPr>
            <p:cNvPr id="35" name="Straight Connector 34">
              <a:extLst>
                <a:ext uri="{FF2B5EF4-FFF2-40B4-BE49-F238E27FC236}">
                  <a16:creationId xmlns:a16="http://schemas.microsoft.com/office/drawing/2014/main" id="{6D3BADD6-2CD1-4184-9609-32A4BCE10690}"/>
                </a:ext>
              </a:extLst>
            </p:cNvPr>
            <p:cNvCxnSpPr>
              <a:cxnSpLocks/>
              <a:stCxn id="34" idx="2"/>
              <a:endCxn id="33" idx="0"/>
            </p:cNvCxnSpPr>
            <p:nvPr/>
          </p:nvCxnSpPr>
          <p:spPr>
            <a:xfrm>
              <a:off x="672796" y="287986"/>
              <a:ext cx="2353003" cy="2028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3BA2D88-CACB-4523-A1C4-489143F6A649}"/>
                </a:ext>
              </a:extLst>
            </p:cNvPr>
            <p:cNvCxnSpPr>
              <a:cxnSpLocks/>
              <a:stCxn id="34" idx="0"/>
              <a:endCxn id="41" idx="1"/>
            </p:cNvCxnSpPr>
            <p:nvPr/>
          </p:nvCxnSpPr>
          <p:spPr>
            <a:xfrm flipV="1">
              <a:off x="672796" y="-329520"/>
              <a:ext cx="595779" cy="4236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FF0AA96-AA90-418B-8E75-336E55973D47}"/>
                </a:ext>
              </a:extLst>
            </p:cNvPr>
            <p:cNvSpPr/>
            <p:nvPr/>
          </p:nvSpPr>
          <p:spPr>
            <a:xfrm>
              <a:off x="1268575" y="-451427"/>
              <a:ext cx="4900342" cy="24381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Tree>
    <p:extLst>
      <p:ext uri="{BB962C8B-B14F-4D97-AF65-F5344CB8AC3E}">
        <p14:creationId xmlns:p14="http://schemas.microsoft.com/office/powerpoint/2010/main" val="2613981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 y="419100"/>
            <a:ext cx="7023100" cy="3951288"/>
          </a:xfrm>
        </p:spPr>
      </p:sp>
      <p:sp>
        <p:nvSpPr>
          <p:cNvPr id="3" name="Notes Placeholder 2"/>
          <p:cNvSpPr>
            <a:spLocks noGrp="1"/>
          </p:cNvSpPr>
          <p:nvPr>
            <p:ph type="body" idx="1"/>
          </p:nvPr>
        </p:nvSpPr>
        <p:spPr>
          <a:xfrm>
            <a:off x="627408" y="4487984"/>
            <a:ext cx="5885147" cy="4478215"/>
          </a:xfrm>
        </p:spPr>
        <p:txBody>
          <a:bodyPr/>
          <a:lstStyle/>
          <a:p>
            <a:pPr>
              <a:lnSpc>
                <a:spcPts val="1000"/>
              </a:lnSpc>
            </a:pPr>
            <a:r>
              <a:rPr lang="en-US" sz="1100" dirty="0"/>
              <a:t>Nearly 1 of 4 patients with diabetes, 40 years old and older, is not complying with the recommended yearly eye exam.</a:t>
            </a:r>
          </a:p>
          <a:p>
            <a:pPr>
              <a:lnSpc>
                <a:spcPts val="1000"/>
              </a:lnSpc>
            </a:pPr>
            <a:r>
              <a:rPr lang="en-US" sz="1100" dirty="0"/>
              <a:t> </a:t>
            </a:r>
          </a:p>
          <a:p>
            <a:pPr>
              <a:lnSpc>
                <a:spcPts val="1000"/>
              </a:lnSpc>
            </a:pPr>
            <a:r>
              <a:rPr lang="en-US" sz="1100" dirty="0"/>
              <a:t>The 2 most common reasons for not getting exams:</a:t>
            </a:r>
          </a:p>
          <a:p>
            <a:pPr marL="168244" indent="-168244">
              <a:lnSpc>
                <a:spcPts val="1000"/>
              </a:lnSpc>
              <a:buFont typeface="Arial" panose="020B0604020202020204" pitchFamily="34" charset="0"/>
              <a:buChar char="•"/>
            </a:pPr>
            <a:r>
              <a:rPr lang="en-US" sz="1100" dirty="0"/>
              <a:t>Not seeing a need for it</a:t>
            </a:r>
          </a:p>
          <a:p>
            <a:pPr marL="616894" lvl="1" indent="-168244">
              <a:lnSpc>
                <a:spcPts val="1000"/>
              </a:lnSpc>
              <a:buFont typeface="Arial" panose="020B0604020202020204" pitchFamily="34" charset="0"/>
              <a:buChar char="•"/>
            </a:pPr>
            <a:r>
              <a:rPr lang="en-US" sz="1100" dirty="0"/>
              <a:t>“No need” consisted of “have not thought of it” and “no reason to go” </a:t>
            </a:r>
          </a:p>
          <a:p>
            <a:pPr marL="1065545" lvl="2" indent="-168244">
              <a:lnSpc>
                <a:spcPts val="1000"/>
              </a:lnSpc>
              <a:buFont typeface="Arial" panose="020B0604020202020204" pitchFamily="34" charset="0"/>
              <a:buChar char="•"/>
            </a:pPr>
            <a:r>
              <a:rPr lang="en-US" sz="1100" dirty="0"/>
              <a:t>Those who reported “no need” as a barrier were most likely to be aged ≥65 years</a:t>
            </a:r>
          </a:p>
          <a:p>
            <a:pPr marL="1065545" lvl="2" indent="-168244">
              <a:lnSpc>
                <a:spcPts val="1000"/>
              </a:lnSpc>
              <a:buFont typeface="Arial" panose="020B0604020202020204" pitchFamily="34" charset="0"/>
              <a:buChar char="•"/>
            </a:pPr>
            <a:r>
              <a:rPr lang="en-US" sz="1100" dirty="0"/>
              <a:t>Older adults might not be aware of their vision impairment, because symptoms progress slowly or they might consider vision impairment to be a normal part of aging</a:t>
            </a:r>
          </a:p>
          <a:p>
            <a:pPr marL="1065545" lvl="2" indent="-168244">
              <a:lnSpc>
                <a:spcPts val="1000"/>
              </a:lnSpc>
              <a:buFont typeface="Arial" panose="020B0604020202020204" pitchFamily="34" charset="0"/>
              <a:buChar char="•"/>
            </a:pPr>
            <a:r>
              <a:rPr lang="en-US" sz="1100" dirty="0"/>
              <a:t>Men were more likely than women to report “no need” to seek eye care</a:t>
            </a:r>
          </a:p>
          <a:p>
            <a:pPr marL="1065545" lvl="2" indent="-168244">
              <a:lnSpc>
                <a:spcPts val="1000"/>
              </a:lnSpc>
              <a:buFont typeface="Arial" panose="020B0604020202020204" pitchFamily="34" charset="0"/>
              <a:buChar char="•"/>
            </a:pPr>
            <a:endParaRPr lang="en-US" sz="1100" dirty="0"/>
          </a:p>
          <a:p>
            <a:pPr marL="1065545" lvl="2" indent="-168244">
              <a:lnSpc>
                <a:spcPts val="1000"/>
              </a:lnSpc>
              <a:buFont typeface="Arial" panose="020B0604020202020204" pitchFamily="34" charset="0"/>
              <a:buChar char="•"/>
            </a:pPr>
            <a:r>
              <a:rPr lang="en-US" sz="1100" dirty="0"/>
              <a:t>Those with visual impairment were more likely to report “cost or lack of insurance” as a barrier and less likely to report “no need”</a:t>
            </a:r>
          </a:p>
          <a:p>
            <a:pPr lvl="0">
              <a:lnSpc>
                <a:spcPts val="1000"/>
              </a:lnSpc>
            </a:pPr>
            <a:r>
              <a:rPr lang="en-US" sz="1100" dirty="0"/>
              <a:t>Given that “no need” was the most commonly cited reason for not seeking eye care, diabetes eye health education programs or interventions that increase the awareness of the need for eye care among people with diabetes may be important in preventing vision loss.</a:t>
            </a:r>
          </a:p>
          <a:p>
            <a:pPr marL="168244" indent="-168244">
              <a:lnSpc>
                <a:spcPts val="1000"/>
              </a:lnSpc>
              <a:buFont typeface="Arial" panose="020B0604020202020204" pitchFamily="34" charset="0"/>
              <a:buChar char="•"/>
            </a:pPr>
            <a:endParaRPr lang="en-US" sz="1100" dirty="0"/>
          </a:p>
          <a:p>
            <a:pPr marL="168244" indent="-168244">
              <a:lnSpc>
                <a:spcPts val="1000"/>
              </a:lnSpc>
              <a:buFont typeface="Arial" panose="020B0604020202020204" pitchFamily="34" charset="0"/>
              <a:buChar char="•"/>
            </a:pPr>
            <a:endParaRPr lang="en-US" sz="1100" dirty="0"/>
          </a:p>
          <a:p>
            <a:pPr marL="168244" indent="-168244">
              <a:lnSpc>
                <a:spcPts val="1000"/>
              </a:lnSpc>
              <a:buFont typeface="Arial" panose="020B0604020202020204" pitchFamily="34" charset="0"/>
              <a:buChar char="•"/>
            </a:pPr>
            <a:r>
              <a:rPr lang="en-US" sz="1100" dirty="0"/>
              <a:t>The cost of exams or a lack of health insurance</a:t>
            </a:r>
          </a:p>
          <a:p>
            <a:pPr>
              <a:lnSpc>
                <a:spcPts val="1000"/>
              </a:lnSpc>
            </a:pPr>
            <a:r>
              <a:rPr lang="en-US" sz="1100" dirty="0"/>
              <a:t> </a:t>
            </a:r>
          </a:p>
          <a:p>
            <a:pPr>
              <a:lnSpc>
                <a:spcPts val="1000"/>
              </a:lnSpc>
            </a:pPr>
            <a:r>
              <a:rPr lang="en-US" sz="1100" dirty="0"/>
              <a:t>Other reasons:</a:t>
            </a:r>
          </a:p>
          <a:p>
            <a:pPr marL="168244" indent="-168244">
              <a:lnSpc>
                <a:spcPts val="1000"/>
              </a:lnSpc>
              <a:buFont typeface="Arial" panose="020B0604020202020204" pitchFamily="34" charset="0"/>
              <a:buChar char="•"/>
            </a:pPr>
            <a:r>
              <a:rPr lang="en-US" sz="1100" dirty="0"/>
              <a:t>Not having an eye doctor</a:t>
            </a:r>
          </a:p>
          <a:p>
            <a:pPr marL="168244" indent="-168244">
              <a:lnSpc>
                <a:spcPts val="1000"/>
              </a:lnSpc>
              <a:buFont typeface="Arial" panose="020B0604020202020204" pitchFamily="34" charset="0"/>
              <a:buChar char="•"/>
            </a:pPr>
            <a:r>
              <a:rPr lang="en-US" sz="1100" dirty="0"/>
              <a:t>Not being able to make an appointment with a doctor</a:t>
            </a:r>
          </a:p>
          <a:p>
            <a:pPr marL="168244" indent="-168244">
              <a:lnSpc>
                <a:spcPts val="1000"/>
              </a:lnSpc>
              <a:buFont typeface="Arial" panose="020B0604020202020204" pitchFamily="34" charset="0"/>
              <a:buChar char="•"/>
            </a:pPr>
            <a:r>
              <a:rPr lang="en-US" sz="1100" dirty="0"/>
              <a:t>Not having transportation to an appointment</a:t>
            </a:r>
          </a:p>
          <a:p>
            <a:pPr>
              <a:lnSpc>
                <a:spcPts val="1000"/>
              </a:lnSpc>
            </a:pPr>
            <a:r>
              <a:rPr lang="en-US" sz="1100" dirty="0"/>
              <a:t> </a:t>
            </a:r>
          </a:p>
          <a:p>
            <a:pPr>
              <a:lnSpc>
                <a:spcPts val="1000"/>
              </a:lnSpc>
            </a:pPr>
            <a:r>
              <a:rPr lang="en-US" sz="1100" dirty="0"/>
              <a:t>People aged ≥65 years were more likely to report “no need” as their main reason for being noncompliant, whereas those aged 40-64 years and women were more likely to report “cost or lack of insurance” as their main reason. </a:t>
            </a:r>
          </a:p>
          <a:p>
            <a:pPr>
              <a:lnSpc>
                <a:spcPts val="1000"/>
              </a:lnSpc>
            </a:pPr>
            <a:endParaRPr lang="en-US" sz="1100" dirty="0"/>
          </a:p>
          <a:p>
            <a:pPr>
              <a:lnSpc>
                <a:spcPts val="1000"/>
              </a:lnSpc>
            </a:pPr>
            <a:r>
              <a:rPr lang="en-US" sz="900" b="1" dirty="0"/>
              <a:t>Reference</a:t>
            </a:r>
            <a:endParaRPr lang="en-US" sz="900" dirty="0"/>
          </a:p>
          <a:p>
            <a:pPr marL="0" marR="0" indent="0" algn="l" defTabSz="914400" rtl="0" eaLnBrk="1" fontAlgn="auto" latinLnBrk="0" hangingPunct="1">
              <a:lnSpc>
                <a:spcPts val="1000"/>
              </a:lnSpc>
              <a:spcBef>
                <a:spcPts val="0"/>
              </a:spcBef>
              <a:spcAft>
                <a:spcPts val="0"/>
              </a:spcAft>
              <a:buClrTx/>
              <a:buSzTx/>
              <a:buFontTx/>
              <a:buNone/>
              <a:tabLst/>
              <a:defRPr/>
            </a:pPr>
            <a:r>
              <a:rPr lang="en-US" sz="900" dirty="0"/>
              <a:t>Chou CF, </a:t>
            </a:r>
            <a:r>
              <a:rPr lang="en-US" sz="1200" kern="1200" dirty="0">
                <a:solidFill>
                  <a:schemeClr val="tx1"/>
                </a:solidFill>
                <a:effectLst/>
                <a:latin typeface="+mn-lt"/>
                <a:ea typeface="+mn-ea"/>
                <a:cs typeface="+mn-cs"/>
              </a:rPr>
              <a:t>Sherrod CE, Zhang X, </a:t>
            </a:r>
            <a:r>
              <a:rPr lang="en-US" sz="900" dirty="0"/>
              <a:t>et al. Barriers to eye care among people aged 40 years and older with diagnosed diabetes, 2006-2010. </a:t>
            </a:r>
            <a:r>
              <a:rPr lang="en-US" sz="900" i="1" dirty="0"/>
              <a:t>Diabetes Care.</a:t>
            </a:r>
            <a:r>
              <a:rPr lang="en-US" sz="900" dirty="0"/>
              <a:t> 2014;37:180-188.</a:t>
            </a:r>
          </a:p>
        </p:txBody>
      </p:sp>
      <p:sp>
        <p:nvSpPr>
          <p:cNvPr id="4" name="Slide Number Placeholder 3"/>
          <p:cNvSpPr>
            <a:spLocks noGrp="1"/>
          </p:cNvSpPr>
          <p:nvPr>
            <p:ph type="sldNum" sz="quarter" idx="10"/>
          </p:nvPr>
        </p:nvSpPr>
        <p:spPr/>
        <p:txBody>
          <a:bodyPr/>
          <a:lstStyle/>
          <a:p>
            <a:fld id="{3160574D-3BD5-4CEE-8842-193AF6F63E01}" type="slidenum">
              <a:rPr lang="en-US" smtClean="0"/>
              <a:t>46</a:t>
            </a:fld>
            <a:endParaRPr lang="en-US" dirty="0"/>
          </a:p>
        </p:txBody>
      </p:sp>
    </p:spTree>
    <p:extLst>
      <p:ext uri="{BB962C8B-B14F-4D97-AF65-F5344CB8AC3E}">
        <p14:creationId xmlns:p14="http://schemas.microsoft.com/office/powerpoint/2010/main" val="2942673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3590925"/>
            <a:ext cx="5532120" cy="5372322"/>
          </a:xfrm>
          <a:prstGeom prst="rect">
            <a:avLst/>
          </a:prstGeom>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Arial"/>
              <a:buNone/>
            </a:pPr>
            <a:r>
              <a:rPr lang="de-DE" sz="1000" b="1" i="0" u="none" strike="noStrike" cap="none" dirty="0">
                <a:solidFill>
                  <a:schemeClr val="tx1"/>
                </a:solidFill>
                <a:sym typeface="Arial"/>
              </a:rPr>
              <a:t>Speaker Guide</a:t>
            </a:r>
            <a:endParaRPr lang="de-DE" dirty="0">
              <a:solidFill>
                <a:schemeClr val="tx1"/>
              </a:solidFill>
            </a:endParaRPr>
          </a:p>
          <a:p>
            <a:pPr marL="171450" marR="0" lvl="0" indent="-171450" algn="l" rtl="0">
              <a:spcBef>
                <a:spcPts val="0"/>
              </a:spcBef>
              <a:spcAft>
                <a:spcPts val="0"/>
              </a:spcAft>
              <a:buClr>
                <a:schemeClr val="dk1"/>
              </a:buClr>
              <a:buSzPts val="1000"/>
              <a:buFont typeface="Arial"/>
              <a:buChar char="•"/>
            </a:pPr>
            <a:r>
              <a:rPr lang="de-DE" sz="1000" b="0" i="0" u="none" strike="noStrike" cap="none" dirty="0">
                <a:solidFill>
                  <a:schemeClr val="tx1"/>
                </a:solidFill>
                <a:latin typeface="Arial"/>
                <a:ea typeface="Arial"/>
                <a:cs typeface="Arial"/>
                <a:sym typeface="Arial"/>
              </a:rPr>
              <a:t>In the United</a:t>
            </a:r>
            <a:r>
              <a:rPr lang="de-DE" sz="1000" b="0" i="0" u="none" strike="noStrike" cap="none" baseline="0" dirty="0">
                <a:solidFill>
                  <a:schemeClr val="tx1"/>
                </a:solidFill>
                <a:latin typeface="Arial"/>
                <a:ea typeface="Arial"/>
                <a:cs typeface="Arial"/>
                <a:sym typeface="Arial"/>
              </a:rPr>
              <a:t> States, there </a:t>
            </a:r>
            <a:r>
              <a:rPr lang="de-DE" sz="1000" b="0" i="0" u="none" strike="noStrike" cap="none" baseline="0" dirty="0" err="1">
                <a:solidFill>
                  <a:schemeClr val="tx1"/>
                </a:solidFill>
                <a:latin typeface="Arial"/>
                <a:ea typeface="Arial"/>
                <a:cs typeface="Arial"/>
                <a:sym typeface="Arial"/>
              </a:rPr>
              <a:t>are</a:t>
            </a:r>
            <a:r>
              <a:rPr lang="de-DE" sz="1000" b="0" i="0" u="none" strike="noStrike" cap="none" baseline="0" dirty="0">
                <a:solidFill>
                  <a:schemeClr val="tx1"/>
                </a:solidFill>
                <a:latin typeface="Arial"/>
                <a:ea typeface="Arial"/>
                <a:cs typeface="Arial"/>
                <a:sym typeface="Arial"/>
              </a:rPr>
              <a:t> </a:t>
            </a:r>
            <a:r>
              <a:rPr lang="de-DE" sz="1000" b="0" i="0" u="none" strike="noStrike" cap="none" baseline="0" dirty="0" err="1">
                <a:solidFill>
                  <a:schemeClr val="tx1"/>
                </a:solidFill>
                <a:latin typeface="Arial"/>
                <a:ea typeface="Arial"/>
                <a:cs typeface="Arial"/>
                <a:sym typeface="Arial"/>
              </a:rPr>
              <a:t>approximately</a:t>
            </a:r>
            <a:r>
              <a:rPr lang="de-DE" sz="1000" b="0" i="0" u="none" strike="noStrike" cap="none" baseline="0" dirty="0">
                <a:solidFill>
                  <a:schemeClr val="tx1"/>
                </a:solidFill>
                <a:latin typeface="Arial"/>
                <a:ea typeface="Arial"/>
                <a:cs typeface="Arial"/>
                <a:sym typeface="Arial"/>
              </a:rPr>
              <a:t> 84 </a:t>
            </a:r>
            <a:r>
              <a:rPr lang="de-DE" sz="1000" b="0" i="0" u="none" strike="noStrike" cap="none" baseline="0" dirty="0" err="1">
                <a:solidFill>
                  <a:schemeClr val="tx1"/>
                </a:solidFill>
                <a:latin typeface="Arial"/>
                <a:ea typeface="Arial"/>
                <a:cs typeface="Arial"/>
                <a:sym typeface="Arial"/>
              </a:rPr>
              <a:t>million</a:t>
            </a:r>
            <a:r>
              <a:rPr lang="de-DE" sz="1000" b="0" i="0" u="none" strike="noStrike" cap="none" baseline="0" dirty="0">
                <a:solidFill>
                  <a:schemeClr val="tx1"/>
                </a:solidFill>
                <a:latin typeface="Arial"/>
                <a:ea typeface="Arial"/>
                <a:cs typeface="Arial"/>
                <a:sym typeface="Arial"/>
              </a:rPr>
              <a:t> Americans with </a:t>
            </a:r>
            <a:r>
              <a:rPr lang="de-DE" sz="1000" b="0" i="0" u="none" strike="noStrike" cap="none" baseline="0" dirty="0" err="1">
                <a:solidFill>
                  <a:schemeClr val="tx1"/>
                </a:solidFill>
                <a:latin typeface="Arial"/>
                <a:ea typeface="Arial"/>
                <a:cs typeface="Arial"/>
                <a:sym typeface="Arial"/>
              </a:rPr>
              <a:t>prediabetes</a:t>
            </a:r>
            <a:r>
              <a:rPr lang="de-DE" sz="1000" b="0" i="0" u="none" strike="noStrike" cap="none" baseline="0" dirty="0">
                <a:solidFill>
                  <a:schemeClr val="tx1"/>
                </a:solidFill>
                <a:latin typeface="Arial"/>
                <a:ea typeface="Arial"/>
                <a:cs typeface="Arial"/>
                <a:sym typeface="Arial"/>
              </a:rPr>
              <a:t> and </a:t>
            </a:r>
            <a:r>
              <a:rPr lang="de-DE" sz="1000" b="0" i="0" u="none" strike="noStrike" cap="none" baseline="0" dirty="0" err="1">
                <a:solidFill>
                  <a:schemeClr val="tx1"/>
                </a:solidFill>
                <a:latin typeface="Arial"/>
                <a:ea typeface="Arial"/>
                <a:cs typeface="Arial"/>
                <a:sym typeface="Arial"/>
              </a:rPr>
              <a:t>over</a:t>
            </a:r>
            <a:r>
              <a:rPr lang="de-DE" sz="1000" b="0" i="0" u="none" strike="noStrike" cap="none" baseline="0" dirty="0">
                <a:solidFill>
                  <a:schemeClr val="tx1"/>
                </a:solidFill>
                <a:latin typeface="Arial"/>
                <a:ea typeface="Arial"/>
                <a:cs typeface="Arial"/>
                <a:sym typeface="Arial"/>
              </a:rPr>
              <a:t> 30 </a:t>
            </a:r>
            <a:r>
              <a:rPr lang="de-DE" sz="1000" b="0" i="0" u="none" strike="noStrike" cap="none" baseline="0" dirty="0" err="1">
                <a:solidFill>
                  <a:schemeClr val="tx1"/>
                </a:solidFill>
                <a:latin typeface="Arial"/>
                <a:ea typeface="Arial"/>
                <a:cs typeface="Arial"/>
                <a:sym typeface="Arial"/>
              </a:rPr>
              <a:t>million</a:t>
            </a:r>
            <a:r>
              <a:rPr lang="de-DE" sz="1000" b="0" i="0" u="none" strike="noStrike" cap="none" baseline="0" dirty="0">
                <a:solidFill>
                  <a:schemeClr val="tx1"/>
                </a:solidFill>
                <a:latin typeface="Arial"/>
                <a:ea typeface="Arial"/>
                <a:cs typeface="Arial"/>
                <a:sym typeface="Arial"/>
              </a:rPr>
              <a:t> with diabetes</a:t>
            </a:r>
            <a:r>
              <a:rPr lang="de-DE" sz="1000" b="0" i="0" u="none" strike="noStrike" cap="none" baseline="30000" dirty="0">
                <a:solidFill>
                  <a:schemeClr val="tx1"/>
                </a:solidFill>
                <a:latin typeface="Arial"/>
                <a:ea typeface="Arial"/>
                <a:cs typeface="Arial"/>
                <a:sym typeface="Arial"/>
              </a:rPr>
              <a:t>1</a:t>
            </a:r>
            <a:endParaRPr lang="de-DE" sz="1000" b="0" i="0" u="none" strike="noStrike" cap="none" baseline="0" dirty="0">
              <a:solidFill>
                <a:schemeClr val="tx1"/>
              </a:solidFill>
              <a:latin typeface="Arial"/>
              <a:ea typeface="Arial"/>
              <a:cs typeface="Arial"/>
              <a:sym typeface="Arial"/>
            </a:endParaRPr>
          </a:p>
          <a:p>
            <a:pPr marL="171450" marR="0" lvl="0" indent="-171450" algn="l" rtl="0">
              <a:spcBef>
                <a:spcPts val="0"/>
              </a:spcBef>
              <a:spcAft>
                <a:spcPts val="0"/>
              </a:spcAft>
              <a:buClr>
                <a:schemeClr val="dk1"/>
              </a:buClr>
              <a:buSzPts val="1000"/>
              <a:buFont typeface="Arial"/>
              <a:buChar char="•"/>
            </a:pPr>
            <a:r>
              <a:rPr lang="de-DE" sz="1000" b="0" i="0" u="none" strike="noStrike" cap="none" baseline="0" dirty="0">
                <a:solidFill>
                  <a:schemeClr val="tx1"/>
                </a:solidFill>
                <a:latin typeface="Arial"/>
                <a:ea typeface="Arial"/>
                <a:cs typeface="Arial"/>
                <a:sym typeface="Arial"/>
              </a:rPr>
              <a:t>About 7.7 million of those diabetics have diabetic retinopathy but only 2 million are actually diagnosed, and then only about 620 thousand are treated</a:t>
            </a:r>
            <a:r>
              <a:rPr lang="de-DE" sz="1000" b="0" i="0" u="none" strike="noStrike" cap="none" baseline="30000" dirty="0">
                <a:solidFill>
                  <a:schemeClr val="tx1"/>
                </a:solidFill>
                <a:latin typeface="Arial"/>
                <a:ea typeface="Arial"/>
                <a:cs typeface="Arial"/>
                <a:sym typeface="Arial"/>
              </a:rPr>
              <a:t>2-4</a:t>
            </a:r>
          </a:p>
          <a:p>
            <a:pPr marL="171450" marR="0" lvl="0" indent="-171450" algn="l" rtl="0">
              <a:spcBef>
                <a:spcPts val="0"/>
              </a:spcBef>
              <a:spcAft>
                <a:spcPts val="0"/>
              </a:spcAft>
              <a:buClr>
                <a:schemeClr val="dk1"/>
              </a:buClr>
              <a:buSzPts val="1000"/>
              <a:buFont typeface="Arial"/>
              <a:buChar char="•"/>
            </a:pPr>
            <a:endParaRPr lang="de-DE" sz="1000" b="0" i="0" u="none" strike="noStrike" cap="none" baseline="30000" dirty="0">
              <a:solidFill>
                <a:schemeClr val="tx1"/>
              </a:solidFill>
              <a:latin typeface="Arial"/>
              <a:ea typeface="Arial"/>
              <a:cs typeface="Arial"/>
              <a:sym typeface="Arial"/>
            </a:endParaRPr>
          </a:p>
          <a:p>
            <a:pPr marL="0" marR="0" lvl="0" indent="0" algn="l" rtl="0">
              <a:spcBef>
                <a:spcPts val="0"/>
              </a:spcBef>
              <a:spcAft>
                <a:spcPts val="0"/>
              </a:spcAft>
              <a:buNone/>
            </a:pPr>
            <a:r>
              <a:rPr lang="de-DE" sz="1000" b="1" i="0" u="none" strike="noStrike" cap="none" dirty="0" err="1">
                <a:solidFill>
                  <a:schemeClr val="tx1"/>
                </a:solidFill>
                <a:latin typeface="Arial"/>
                <a:ea typeface="Arial"/>
                <a:cs typeface="Arial"/>
                <a:sym typeface="Arial"/>
              </a:rPr>
              <a:t>Discussion</a:t>
            </a:r>
            <a:r>
              <a:rPr lang="de-DE" sz="1000" b="1" i="0" u="none" strike="noStrike" cap="none" dirty="0">
                <a:solidFill>
                  <a:schemeClr val="tx1"/>
                </a:solidFill>
                <a:latin typeface="Arial"/>
                <a:ea typeface="Arial"/>
                <a:cs typeface="Arial"/>
                <a:sym typeface="Arial"/>
              </a:rPr>
              <a:t> </a:t>
            </a:r>
            <a:r>
              <a:rPr lang="de-DE" sz="1000" b="1" i="0" u="none" strike="noStrike" cap="none" dirty="0" err="1">
                <a:solidFill>
                  <a:schemeClr val="tx1"/>
                </a:solidFill>
                <a:latin typeface="Arial"/>
                <a:ea typeface="Arial"/>
                <a:cs typeface="Arial"/>
                <a:sym typeface="Arial"/>
              </a:rPr>
              <a:t>Questions</a:t>
            </a:r>
            <a:endParaRPr lang="de-DE" sz="1000" b="1" i="0" u="none" strike="noStrike" cap="none" dirty="0">
              <a:solidFill>
                <a:schemeClr val="tx1"/>
              </a:solidFill>
              <a:latin typeface="Arial"/>
              <a:ea typeface="Arial"/>
              <a:cs typeface="Arial"/>
              <a:sym typeface="Arial"/>
            </a:endParaRPr>
          </a:p>
          <a:p>
            <a:pPr marL="171450" marR="0" lvl="0" indent="-171450" algn="l" rtl="0">
              <a:spcBef>
                <a:spcPts val="0"/>
              </a:spcBef>
              <a:spcAft>
                <a:spcPts val="0"/>
              </a:spcAft>
              <a:buFont typeface="Arial" charset="0"/>
              <a:buChar char="•"/>
            </a:pPr>
            <a:r>
              <a:rPr lang="de-DE" sz="1000" b="0" i="0" u="none" strike="noStrike" cap="none" dirty="0" err="1">
                <a:solidFill>
                  <a:schemeClr val="tx1"/>
                </a:solidFill>
                <a:latin typeface="Arial"/>
                <a:ea typeface="Arial"/>
                <a:cs typeface="Arial"/>
                <a:sym typeface="Arial"/>
              </a:rPr>
              <a:t>Why</a:t>
            </a:r>
            <a:r>
              <a:rPr lang="de-DE" sz="1000" b="0" i="0" u="none" strike="noStrike" cap="none" dirty="0">
                <a:solidFill>
                  <a:schemeClr val="tx1"/>
                </a:solidFill>
                <a:latin typeface="Arial"/>
                <a:ea typeface="Arial"/>
                <a:cs typeface="Arial"/>
                <a:sym typeface="Arial"/>
              </a:rPr>
              <a:t> do </a:t>
            </a:r>
            <a:r>
              <a:rPr lang="de-DE" sz="1000" b="0" i="0" u="none" strike="noStrike" cap="none" dirty="0" err="1">
                <a:solidFill>
                  <a:schemeClr val="tx1"/>
                </a:solidFill>
                <a:latin typeface="Arial"/>
                <a:ea typeface="Arial"/>
                <a:cs typeface="Arial"/>
                <a:sym typeface="Arial"/>
              </a:rPr>
              <a:t>you</a:t>
            </a:r>
            <a:r>
              <a:rPr lang="de-DE" sz="1000" b="0" i="0" u="none" strike="noStrike" cap="none" dirty="0">
                <a:solidFill>
                  <a:schemeClr val="tx1"/>
                </a:solidFill>
                <a:latin typeface="Arial"/>
                <a:ea typeface="Arial"/>
                <a:cs typeface="Arial"/>
                <a:sym typeface="Arial"/>
              </a:rPr>
              <a:t> </a:t>
            </a:r>
            <a:r>
              <a:rPr lang="de-DE" sz="1000" b="0" i="0" u="none" strike="noStrike" cap="none" dirty="0" err="1">
                <a:solidFill>
                  <a:schemeClr val="tx1"/>
                </a:solidFill>
                <a:latin typeface="Arial"/>
                <a:ea typeface="Arial"/>
                <a:cs typeface="Arial"/>
                <a:sym typeface="Arial"/>
              </a:rPr>
              <a:t>think</a:t>
            </a:r>
            <a:r>
              <a:rPr lang="de-DE" sz="1000" b="0" i="0" u="none" strike="noStrike" cap="none" dirty="0">
                <a:solidFill>
                  <a:schemeClr val="tx1"/>
                </a:solidFill>
                <a:latin typeface="Arial"/>
                <a:ea typeface="Arial"/>
                <a:cs typeface="Arial"/>
                <a:sym typeface="Arial"/>
              </a:rPr>
              <a:t> only</a:t>
            </a:r>
            <a:r>
              <a:rPr lang="de-DE" sz="1000" b="0" i="0" u="none" strike="noStrike" cap="none" baseline="0" dirty="0">
                <a:solidFill>
                  <a:schemeClr val="tx1"/>
                </a:solidFill>
                <a:latin typeface="Arial"/>
                <a:ea typeface="Arial"/>
                <a:cs typeface="Arial"/>
                <a:sym typeface="Arial"/>
              </a:rPr>
              <a:t> a </a:t>
            </a:r>
            <a:r>
              <a:rPr lang="de-DE" sz="1000" b="0" i="0" u="none" strike="noStrike" cap="none" baseline="0" dirty="0" err="1">
                <a:solidFill>
                  <a:schemeClr val="tx1"/>
                </a:solidFill>
                <a:latin typeface="Arial"/>
                <a:ea typeface="Arial"/>
                <a:cs typeface="Arial"/>
                <a:sym typeface="Arial"/>
              </a:rPr>
              <a:t>fraction</a:t>
            </a:r>
            <a:r>
              <a:rPr lang="de-DE" sz="1000" b="0" i="0" u="none" strike="noStrike" cap="none" baseline="0" dirty="0">
                <a:solidFill>
                  <a:schemeClr val="tx1"/>
                </a:solidFill>
                <a:latin typeface="Arial"/>
                <a:ea typeface="Arial"/>
                <a:cs typeface="Arial"/>
                <a:sym typeface="Arial"/>
              </a:rPr>
              <a:t> of </a:t>
            </a:r>
            <a:r>
              <a:rPr lang="de-DE" sz="1000" b="0" i="0" u="none" strike="noStrike" cap="none" baseline="0" dirty="0" err="1">
                <a:solidFill>
                  <a:schemeClr val="tx1"/>
                </a:solidFill>
                <a:latin typeface="Arial"/>
                <a:ea typeface="Arial"/>
                <a:cs typeface="Arial"/>
                <a:sym typeface="Arial"/>
              </a:rPr>
              <a:t>patients</a:t>
            </a:r>
            <a:r>
              <a:rPr lang="de-DE" sz="1000" b="0" i="0" u="none" strike="noStrike" cap="none" baseline="0" dirty="0">
                <a:solidFill>
                  <a:schemeClr val="tx1"/>
                </a:solidFill>
                <a:latin typeface="Arial"/>
                <a:ea typeface="Arial"/>
                <a:cs typeface="Arial"/>
                <a:sym typeface="Arial"/>
              </a:rPr>
              <a:t> </a:t>
            </a:r>
            <a:r>
              <a:rPr lang="de-DE" sz="1000" b="0" i="0" u="none" strike="noStrike" cap="none" baseline="0" dirty="0" err="1">
                <a:solidFill>
                  <a:schemeClr val="tx1"/>
                </a:solidFill>
                <a:latin typeface="Arial"/>
                <a:ea typeface="Arial"/>
                <a:cs typeface="Arial"/>
                <a:sym typeface="Arial"/>
              </a:rPr>
              <a:t>receive</a:t>
            </a:r>
            <a:r>
              <a:rPr lang="de-DE" sz="1000" b="0" i="0" u="none" strike="noStrike" cap="none" baseline="0" dirty="0">
                <a:solidFill>
                  <a:schemeClr val="tx1"/>
                </a:solidFill>
                <a:latin typeface="Arial"/>
                <a:ea typeface="Arial"/>
                <a:cs typeface="Arial"/>
                <a:sym typeface="Arial"/>
              </a:rPr>
              <a:t> </a:t>
            </a:r>
            <a:r>
              <a:rPr lang="de-DE" sz="1000" b="0" i="0" u="none" strike="noStrike" cap="none" baseline="0" dirty="0" err="1">
                <a:solidFill>
                  <a:schemeClr val="tx1"/>
                </a:solidFill>
                <a:latin typeface="Arial"/>
                <a:ea typeface="Arial"/>
                <a:cs typeface="Arial"/>
                <a:sym typeface="Arial"/>
              </a:rPr>
              <a:t>treatment</a:t>
            </a:r>
            <a:r>
              <a:rPr lang="de-DE" sz="1000" b="0" i="0" u="none" strike="noStrike" cap="none" baseline="0" dirty="0">
                <a:solidFill>
                  <a:schemeClr val="tx1"/>
                </a:solidFill>
                <a:latin typeface="Arial"/>
                <a:ea typeface="Arial"/>
                <a:cs typeface="Arial"/>
                <a:sym typeface="Arial"/>
              </a:rPr>
              <a:t>?</a:t>
            </a:r>
          </a:p>
          <a:p>
            <a:pPr marL="171450" marR="0" lvl="0" indent="-171450" algn="l" rtl="0">
              <a:spcBef>
                <a:spcPts val="0"/>
              </a:spcBef>
              <a:spcAft>
                <a:spcPts val="0"/>
              </a:spcAft>
              <a:buFont typeface="Arial" charset="0"/>
              <a:buChar char="•"/>
            </a:pPr>
            <a:r>
              <a:rPr lang="de-DE" sz="1000" b="0" i="0" u="none" strike="noStrike" cap="none" baseline="0" dirty="0" err="1">
                <a:solidFill>
                  <a:schemeClr val="tx1"/>
                </a:solidFill>
                <a:latin typeface="Arial"/>
                <a:ea typeface="Arial"/>
                <a:cs typeface="Arial"/>
                <a:sym typeface="Arial"/>
              </a:rPr>
              <a:t>What</a:t>
            </a:r>
            <a:r>
              <a:rPr lang="de-DE" sz="1000" b="0" i="0" u="none" strike="noStrike" cap="none" baseline="0" dirty="0">
                <a:solidFill>
                  <a:schemeClr val="tx1"/>
                </a:solidFill>
                <a:latin typeface="Arial"/>
                <a:ea typeface="Arial"/>
                <a:cs typeface="Arial"/>
                <a:sym typeface="Arial"/>
              </a:rPr>
              <a:t> </a:t>
            </a:r>
            <a:r>
              <a:rPr lang="de-DE" sz="1000" b="0" i="0" u="none" strike="noStrike" cap="none" baseline="0" dirty="0" err="1">
                <a:solidFill>
                  <a:schemeClr val="tx1"/>
                </a:solidFill>
                <a:latin typeface="Arial"/>
                <a:ea typeface="Arial"/>
                <a:cs typeface="Arial"/>
                <a:sym typeface="Arial"/>
              </a:rPr>
              <a:t>are</a:t>
            </a:r>
            <a:r>
              <a:rPr lang="de-DE" sz="1000" b="0" i="0" u="none" strike="noStrike" cap="none" baseline="0" dirty="0">
                <a:solidFill>
                  <a:schemeClr val="tx1"/>
                </a:solidFill>
                <a:latin typeface="Arial"/>
                <a:ea typeface="Arial"/>
                <a:cs typeface="Arial"/>
                <a:sym typeface="Arial"/>
              </a:rPr>
              <a:t> </a:t>
            </a:r>
            <a:r>
              <a:rPr lang="de-DE" sz="1000" b="0" i="0" u="none" strike="noStrike" cap="none" baseline="0" dirty="0" err="1">
                <a:solidFill>
                  <a:schemeClr val="tx1"/>
                </a:solidFill>
                <a:latin typeface="Arial"/>
                <a:ea typeface="Arial"/>
                <a:cs typeface="Arial"/>
                <a:sym typeface="Arial"/>
              </a:rPr>
              <a:t>some</a:t>
            </a:r>
            <a:r>
              <a:rPr lang="de-DE" sz="1000" b="0" i="0" u="none" strike="noStrike" cap="none" baseline="0" dirty="0">
                <a:solidFill>
                  <a:schemeClr val="tx1"/>
                </a:solidFill>
                <a:latin typeface="Arial"/>
                <a:ea typeface="Arial"/>
                <a:cs typeface="Arial"/>
                <a:sym typeface="Arial"/>
              </a:rPr>
              <a:t> of the </a:t>
            </a:r>
            <a:r>
              <a:rPr lang="de-DE" sz="1000" b="0" i="0" u="none" strike="noStrike" cap="none" baseline="0" dirty="0" err="1">
                <a:solidFill>
                  <a:schemeClr val="tx1"/>
                </a:solidFill>
                <a:latin typeface="Arial"/>
                <a:ea typeface="Arial"/>
                <a:cs typeface="Arial"/>
                <a:sym typeface="Arial"/>
              </a:rPr>
              <a:t>barriers</a:t>
            </a:r>
            <a:r>
              <a:rPr lang="de-DE" sz="1000" b="0" i="0" u="none" strike="noStrike" cap="none" baseline="0" dirty="0">
                <a:solidFill>
                  <a:schemeClr val="tx1"/>
                </a:solidFill>
                <a:latin typeface="Arial"/>
                <a:ea typeface="Arial"/>
                <a:cs typeface="Arial"/>
                <a:sym typeface="Arial"/>
              </a:rPr>
              <a:t> to </a:t>
            </a:r>
            <a:r>
              <a:rPr lang="de-DE" sz="1000" b="0" i="0" u="none" strike="noStrike" cap="none" baseline="0" dirty="0" err="1">
                <a:solidFill>
                  <a:schemeClr val="tx1"/>
                </a:solidFill>
                <a:latin typeface="Arial"/>
                <a:ea typeface="Arial"/>
                <a:cs typeface="Arial"/>
                <a:sym typeface="Arial"/>
              </a:rPr>
              <a:t>treatment</a:t>
            </a:r>
            <a:r>
              <a:rPr lang="de-DE" sz="1000" b="0" i="0" u="none" strike="noStrike" cap="none" baseline="0" dirty="0">
                <a:solidFill>
                  <a:schemeClr val="tx1"/>
                </a:solidFill>
                <a:latin typeface="Arial"/>
                <a:ea typeface="Arial"/>
                <a:cs typeface="Arial"/>
                <a:sym typeface="Arial"/>
              </a:rPr>
              <a:t>?</a:t>
            </a:r>
            <a:endParaRPr lang="de-DE" sz="1000" b="0" i="0" u="none" strike="noStrike" cap="none" dirty="0">
              <a:solidFill>
                <a:schemeClr val="tx1"/>
              </a:solidFill>
              <a:latin typeface="Arial"/>
              <a:ea typeface="Arial"/>
              <a:cs typeface="Arial"/>
              <a:sym typeface="Arial"/>
            </a:endParaRPr>
          </a:p>
          <a:p>
            <a:pPr marL="171450" marR="0" lvl="0" indent="-171450" algn="l" rtl="0">
              <a:spcBef>
                <a:spcPts val="0"/>
              </a:spcBef>
              <a:spcAft>
                <a:spcPts val="0"/>
              </a:spcAft>
              <a:buFont typeface="Arial" charset="0"/>
              <a:buChar char="•"/>
            </a:pPr>
            <a:endParaRPr lang="de-DE" sz="1000" b="0" i="0" u="none" strike="noStrike" cap="none" dirty="0">
              <a:solidFill>
                <a:schemeClr val="tx1"/>
              </a:solidFill>
              <a:latin typeface="Arial"/>
              <a:ea typeface="Arial"/>
              <a:cs typeface="Arial"/>
              <a:sym typeface="Arial"/>
            </a:endParaRPr>
          </a:p>
          <a:p>
            <a:pPr marL="0" marR="0" lvl="0" indent="0" algn="l" rtl="0">
              <a:spcBef>
                <a:spcPts val="0"/>
              </a:spcBef>
              <a:spcAft>
                <a:spcPts val="0"/>
              </a:spcAft>
              <a:buNone/>
            </a:pPr>
            <a:r>
              <a:rPr lang="de-DE" sz="1000" b="1" i="0" u="none" strike="noStrike" cap="none" dirty="0">
                <a:solidFill>
                  <a:schemeClr val="tx1"/>
                </a:solidFill>
                <a:sym typeface="Arial"/>
              </a:rPr>
              <a:t>References</a:t>
            </a:r>
            <a:endParaRPr lang="de-DE" dirty="0">
              <a:solidFill>
                <a:schemeClr val="tx1"/>
              </a:solidFill>
            </a:endParaRPr>
          </a:p>
          <a:p>
            <a:pPr marL="233363" marR="0" lvl="1" indent="-233363" algn="l" rtl="0">
              <a:spcBef>
                <a:spcPts val="300"/>
              </a:spcBef>
              <a:spcAft>
                <a:spcPts val="0"/>
              </a:spcAft>
              <a:buClr>
                <a:schemeClr val="dk1"/>
              </a:buClr>
              <a:buSzPts val="1000"/>
              <a:buFont typeface="Arial"/>
              <a:buAutoNum type="arabicPeriod"/>
            </a:pPr>
            <a:r>
              <a:rPr lang="de-DE" sz="1000" b="0" i="0" u="none" strike="noStrike" cap="none" dirty="0">
                <a:solidFill>
                  <a:schemeClr val="tx1"/>
                </a:solidFill>
                <a:latin typeface="Arial"/>
                <a:ea typeface="Arial"/>
                <a:cs typeface="Arial"/>
                <a:sym typeface="Arial"/>
              </a:rPr>
              <a:t>Centers for </a:t>
            </a:r>
            <a:r>
              <a:rPr lang="de-DE" sz="1000" b="0" i="0" u="none" strike="noStrike" cap="none" dirty="0" err="1">
                <a:solidFill>
                  <a:schemeClr val="tx1"/>
                </a:solidFill>
                <a:latin typeface="Arial"/>
                <a:ea typeface="Arial"/>
                <a:cs typeface="Arial"/>
                <a:sym typeface="Arial"/>
              </a:rPr>
              <a:t>Disease</a:t>
            </a:r>
            <a:r>
              <a:rPr lang="de-DE" sz="1000" b="0" i="0" u="none" strike="noStrike" cap="none" dirty="0">
                <a:solidFill>
                  <a:schemeClr val="tx1"/>
                </a:solidFill>
                <a:latin typeface="Arial"/>
                <a:ea typeface="Arial"/>
                <a:cs typeface="Arial"/>
                <a:sym typeface="Arial"/>
              </a:rPr>
              <a:t> Control and </a:t>
            </a:r>
            <a:r>
              <a:rPr lang="de-DE" sz="1000" b="0" i="0" u="none" strike="noStrike" cap="none" dirty="0" err="1">
                <a:solidFill>
                  <a:schemeClr val="tx1"/>
                </a:solidFill>
                <a:latin typeface="Arial"/>
                <a:ea typeface="Arial"/>
                <a:cs typeface="Arial"/>
                <a:sym typeface="Arial"/>
              </a:rPr>
              <a:t>Prevention</a:t>
            </a:r>
            <a:r>
              <a:rPr lang="de-DE" sz="1000" b="0" i="0" u="none" strike="noStrike" cap="none" dirty="0">
                <a:solidFill>
                  <a:schemeClr val="tx1"/>
                </a:solidFill>
                <a:latin typeface="Arial"/>
                <a:ea typeface="Arial"/>
                <a:cs typeface="Arial"/>
                <a:sym typeface="Arial"/>
              </a:rPr>
              <a:t>. National Diabetes </a:t>
            </a:r>
            <a:r>
              <a:rPr lang="de-DE" sz="1000" b="0" i="0" u="none" strike="noStrike" cap="none" dirty="0" err="1">
                <a:solidFill>
                  <a:schemeClr val="tx1"/>
                </a:solidFill>
                <a:latin typeface="Arial"/>
                <a:ea typeface="Arial"/>
                <a:cs typeface="Arial"/>
                <a:sym typeface="Arial"/>
              </a:rPr>
              <a:t>Statistics</a:t>
            </a:r>
            <a:r>
              <a:rPr lang="de-DE" sz="1000" b="0" i="0" u="none" strike="noStrike" cap="none" dirty="0">
                <a:solidFill>
                  <a:schemeClr val="tx1"/>
                </a:solidFill>
                <a:latin typeface="Arial"/>
                <a:ea typeface="Arial"/>
                <a:cs typeface="Arial"/>
                <a:sym typeface="Arial"/>
              </a:rPr>
              <a:t> Report. 2017. </a:t>
            </a:r>
          </a:p>
          <a:p>
            <a:pPr marL="233363" marR="0" lvl="1" indent="-233363" algn="l" rtl="0">
              <a:spcBef>
                <a:spcPts val="300"/>
              </a:spcBef>
              <a:spcAft>
                <a:spcPts val="0"/>
              </a:spcAft>
              <a:buClr>
                <a:schemeClr val="dk1"/>
              </a:buClr>
              <a:buSzPts val="1000"/>
              <a:buFont typeface="Arial"/>
              <a:buAutoNum type="arabicPeriod"/>
            </a:pPr>
            <a:r>
              <a:rPr lang="de-DE" sz="1000" b="0" i="0" u="none" strike="noStrike" cap="none" dirty="0">
                <a:solidFill>
                  <a:schemeClr val="tx1"/>
                </a:solidFill>
                <a:latin typeface="Arial"/>
                <a:ea typeface="Arial"/>
                <a:cs typeface="Arial"/>
                <a:sym typeface="Arial"/>
              </a:rPr>
              <a:t>National Eye Institute. </a:t>
            </a:r>
            <a:r>
              <a:rPr lang="de-DE" sz="1000" b="0" i="0" u="none" strike="noStrike" cap="none" dirty="0" err="1">
                <a:solidFill>
                  <a:schemeClr val="tx1"/>
                </a:solidFill>
                <a:latin typeface="Arial"/>
                <a:ea typeface="Arial"/>
                <a:cs typeface="Arial"/>
                <a:sym typeface="Arial"/>
              </a:rPr>
              <a:t>www.nei.nih.gov</a:t>
            </a:r>
            <a:r>
              <a:rPr lang="de-DE" sz="1000" b="0" i="0" u="none" strike="noStrike" cap="none" dirty="0">
                <a:solidFill>
                  <a:schemeClr val="tx1"/>
                </a:solidFill>
                <a:latin typeface="Arial"/>
                <a:ea typeface="Arial"/>
                <a:cs typeface="Arial"/>
                <a:sym typeface="Arial"/>
              </a:rPr>
              <a:t>/</a:t>
            </a:r>
            <a:r>
              <a:rPr lang="de-DE" sz="1000" b="0" i="0" u="none" strike="noStrike" cap="none" dirty="0" err="1">
                <a:solidFill>
                  <a:schemeClr val="tx1"/>
                </a:solidFill>
                <a:latin typeface="Arial"/>
                <a:ea typeface="Arial"/>
                <a:cs typeface="Arial"/>
                <a:sym typeface="Arial"/>
              </a:rPr>
              <a:t>eyedata</a:t>
            </a:r>
            <a:r>
              <a:rPr lang="de-DE" sz="1000" b="0" i="0" u="none" strike="noStrike" cap="none" dirty="0">
                <a:solidFill>
                  <a:schemeClr val="tx1"/>
                </a:solidFill>
                <a:latin typeface="Arial"/>
                <a:ea typeface="Arial"/>
                <a:cs typeface="Arial"/>
                <a:sym typeface="Arial"/>
              </a:rPr>
              <a:t>/diabetic/</a:t>
            </a:r>
            <a:r>
              <a:rPr lang="de-DE" sz="1000" b="0" i="0" u="none" strike="noStrike" cap="none" dirty="0" err="1">
                <a:solidFill>
                  <a:schemeClr val="tx1"/>
                </a:solidFill>
                <a:latin typeface="Arial"/>
                <a:ea typeface="Arial"/>
                <a:cs typeface="Arial"/>
                <a:sym typeface="Arial"/>
              </a:rPr>
              <a:t>tables</a:t>
            </a:r>
            <a:r>
              <a:rPr lang="de-DE" sz="1000" b="0" i="0" u="none" strike="noStrike" cap="none" dirty="0">
                <a:solidFill>
                  <a:schemeClr val="tx1"/>
                </a:solidFill>
                <a:latin typeface="Arial"/>
                <a:ea typeface="Arial"/>
                <a:cs typeface="Arial"/>
                <a:sym typeface="Arial"/>
              </a:rPr>
              <a:t>. </a:t>
            </a:r>
            <a:r>
              <a:rPr lang="de-DE" sz="1000" b="0" i="0" u="none" strike="noStrike" cap="none" dirty="0" err="1">
                <a:solidFill>
                  <a:schemeClr val="tx1"/>
                </a:solidFill>
                <a:latin typeface="Arial"/>
                <a:ea typeface="Arial"/>
                <a:cs typeface="Arial"/>
                <a:sym typeface="Arial"/>
              </a:rPr>
              <a:t>Accessed</a:t>
            </a:r>
            <a:r>
              <a:rPr lang="de-DE" sz="1000" b="0" i="0" u="none" strike="noStrike" cap="none" dirty="0">
                <a:solidFill>
                  <a:schemeClr val="tx1"/>
                </a:solidFill>
                <a:latin typeface="Arial"/>
                <a:ea typeface="Arial"/>
                <a:cs typeface="Arial"/>
                <a:sym typeface="Arial"/>
              </a:rPr>
              <a:t> June 11, 2018. </a:t>
            </a:r>
          </a:p>
          <a:p>
            <a:pPr marL="233363" lvl="1" indent="-233363">
              <a:buFont typeface="Arial"/>
              <a:buAutoNum type="arabicPeriod"/>
            </a:pPr>
            <a:r>
              <a:rPr lang="de-DE" dirty="0" err="1">
                <a:solidFill>
                  <a:schemeClr val="tx1"/>
                </a:solidFill>
              </a:rPr>
              <a:t>Bresler</a:t>
            </a:r>
            <a:r>
              <a:rPr lang="de-DE" dirty="0">
                <a:solidFill>
                  <a:schemeClr val="tx1"/>
                </a:solidFill>
              </a:rPr>
              <a:t> et al. </a:t>
            </a:r>
            <a:r>
              <a:rPr lang="de-DE" i="1" dirty="0">
                <a:solidFill>
                  <a:schemeClr val="tx1"/>
                </a:solidFill>
              </a:rPr>
              <a:t>JAMA </a:t>
            </a:r>
            <a:r>
              <a:rPr lang="de-DE" i="1" dirty="0" err="1">
                <a:solidFill>
                  <a:schemeClr val="tx1"/>
                </a:solidFill>
              </a:rPr>
              <a:t>Opthalmol</a:t>
            </a:r>
            <a:r>
              <a:rPr lang="de-DE" i="1" dirty="0">
                <a:solidFill>
                  <a:schemeClr val="tx1"/>
                </a:solidFill>
              </a:rPr>
              <a:t>. </a:t>
            </a:r>
            <a:r>
              <a:rPr lang="de-DE" dirty="0">
                <a:solidFill>
                  <a:schemeClr val="tx1"/>
                </a:solidFill>
              </a:rPr>
              <a:t>2014;132:168. </a:t>
            </a:r>
          </a:p>
          <a:p>
            <a:pPr marL="228600" lvl="1" indent="-228600">
              <a:buFont typeface="+mj-lt"/>
              <a:buAutoNum type="arabicPeriod"/>
            </a:pPr>
            <a:r>
              <a:rPr lang="en-US" kern="1200" dirty="0">
                <a:solidFill>
                  <a:schemeClr val="tx1"/>
                </a:solidFill>
                <a:latin typeface="Arial" panose="020B0604020202020204" pitchFamily="34" charset="0"/>
                <a:cs typeface="Arial" panose="020B0604020202020204" pitchFamily="34" charset="0"/>
              </a:rPr>
              <a:t>Data on file. Genentech, Inc. South San Francisco, CA.</a:t>
            </a:r>
          </a:p>
        </p:txBody>
      </p:sp>
      <p:sp>
        <p:nvSpPr>
          <p:cNvPr id="136" name="Shape 136"/>
          <p:cNvSpPr>
            <a:spLocks noGrp="1" noRot="1" noChangeAspect="1"/>
          </p:cNvSpPr>
          <p:nvPr>
            <p:ph type="sldImg" idx="2"/>
          </p:nvPr>
        </p:nvSpPr>
        <p:spPr>
          <a:xfrm>
            <a:off x="685800" y="409575"/>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grpSp>
        <p:nvGrpSpPr>
          <p:cNvPr id="4" name="Group 3"/>
          <p:cNvGrpSpPr/>
          <p:nvPr/>
        </p:nvGrpSpPr>
        <p:grpSpPr>
          <a:xfrm>
            <a:off x="0" y="120330"/>
            <a:ext cx="5953760" cy="3937320"/>
            <a:chOff x="504362" y="94101"/>
            <a:chExt cx="5953760" cy="3543314"/>
          </a:xfrm>
        </p:grpSpPr>
        <p:sp>
          <p:nvSpPr>
            <p:cNvPr id="5" name="Rectangle 4"/>
            <p:cNvSpPr/>
            <p:nvPr/>
          </p:nvSpPr>
          <p:spPr>
            <a:xfrm>
              <a:off x="2739562" y="1046435"/>
              <a:ext cx="2346960" cy="6958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a typeface="Arial" charset="0"/>
                <a:cs typeface="Arial" charset="0"/>
              </a:endParaRPr>
            </a:p>
          </p:txBody>
        </p:sp>
        <p:sp>
          <p:nvSpPr>
            <p:cNvPr id="6" name="TextBox 5"/>
            <p:cNvSpPr txBox="1"/>
            <p:nvPr/>
          </p:nvSpPr>
          <p:spPr>
            <a:xfrm>
              <a:off x="504362" y="94101"/>
              <a:ext cx="1238295" cy="193885"/>
            </a:xfrm>
            <a:prstGeom prst="rect">
              <a:avLst/>
            </a:prstGeom>
            <a:solidFill>
              <a:schemeClr val="bg1"/>
            </a:solidFill>
            <a:ln>
              <a:solidFill>
                <a:srgbClr val="FF0000"/>
              </a:solidFill>
            </a:ln>
          </p:spPr>
          <p:txBody>
            <a:bodyPr wrap="square" rtlCol="0">
              <a:spAutoFit/>
            </a:bodyPr>
            <a:lstStyle/>
            <a:p>
              <a:r>
                <a:rPr lang="en-US" sz="800" dirty="0">
                  <a:latin typeface="Arial" charset="0"/>
                  <a:ea typeface="Arial" charset="0"/>
                  <a:cs typeface="Arial" charset="0"/>
                </a:rPr>
                <a:t>CDC/2017/p2/A; p7/A</a:t>
              </a:r>
            </a:p>
          </p:txBody>
        </p:sp>
        <p:cxnSp>
          <p:nvCxnSpPr>
            <p:cNvPr id="7" name="Straight Connector 6"/>
            <p:cNvCxnSpPr>
              <a:stCxn id="6" idx="2"/>
              <a:endCxn id="5" idx="0"/>
            </p:cNvCxnSpPr>
            <p:nvPr/>
          </p:nvCxnSpPr>
          <p:spPr>
            <a:xfrm>
              <a:off x="1123510" y="287986"/>
              <a:ext cx="2789532" cy="758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344796" y="3405404"/>
              <a:ext cx="5113326" cy="23201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a typeface="Arial" charset="0"/>
                <a:cs typeface="Arial" charset="0"/>
              </a:endParaRPr>
            </a:p>
          </p:txBody>
        </p:sp>
        <p:cxnSp>
          <p:nvCxnSpPr>
            <p:cNvPr id="17" name="Straight Connector 16"/>
            <p:cNvCxnSpPr>
              <a:stCxn id="6" idx="2"/>
            </p:cNvCxnSpPr>
            <p:nvPr/>
          </p:nvCxnSpPr>
          <p:spPr>
            <a:xfrm>
              <a:off x="1123510" y="287986"/>
              <a:ext cx="221286" cy="32637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906118" y="2047000"/>
            <a:ext cx="5886938" cy="4920230"/>
            <a:chOff x="-3795765" y="926896"/>
            <a:chExt cx="5886938" cy="4427871"/>
          </a:xfrm>
        </p:grpSpPr>
        <p:sp>
          <p:nvSpPr>
            <p:cNvPr id="11" name="Rectangle 10"/>
            <p:cNvSpPr/>
            <p:nvPr/>
          </p:nvSpPr>
          <p:spPr>
            <a:xfrm>
              <a:off x="-2825583" y="926896"/>
              <a:ext cx="3051959" cy="103263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a typeface="Arial" charset="0"/>
                <a:cs typeface="Arial" charset="0"/>
              </a:endParaRPr>
            </a:p>
          </p:txBody>
        </p:sp>
        <p:sp>
          <p:nvSpPr>
            <p:cNvPr id="12" name="TextBox 11"/>
            <p:cNvSpPr txBox="1"/>
            <p:nvPr/>
          </p:nvSpPr>
          <p:spPr>
            <a:xfrm>
              <a:off x="-3246785" y="4606926"/>
              <a:ext cx="5337958" cy="747841"/>
            </a:xfrm>
            <a:prstGeom prst="rect">
              <a:avLst/>
            </a:prstGeom>
            <a:solidFill>
              <a:schemeClr val="bg1"/>
            </a:solidFill>
            <a:ln>
              <a:solidFill>
                <a:srgbClr val="FF0000"/>
              </a:solidFill>
            </a:ln>
          </p:spPr>
          <p:txBody>
            <a:bodyPr wrap="square" rtlCol="0">
              <a:spAutoFit/>
            </a:bodyPr>
            <a:lstStyle/>
            <a:p>
              <a:r>
                <a:rPr lang="en-US" sz="800" dirty="0">
                  <a:latin typeface="Arial" charset="0"/>
                  <a:ea typeface="Arial" charset="0"/>
                  <a:cs typeface="Arial" charset="0"/>
                </a:rPr>
                <a:t>NEI/2010/p3/A</a:t>
              </a:r>
            </a:p>
            <a:p>
              <a:r>
                <a:rPr lang="en-US" sz="800" dirty="0" err="1">
                  <a:latin typeface="Arial" charset="0"/>
                  <a:ea typeface="Arial" charset="0"/>
                  <a:cs typeface="Arial" charset="0"/>
                </a:rPr>
                <a:t>Bressler</a:t>
              </a:r>
              <a:r>
                <a:rPr lang="en-US" sz="800" dirty="0">
                  <a:latin typeface="Arial" charset="0"/>
                  <a:ea typeface="Arial" charset="0"/>
                  <a:cs typeface="Arial" charset="0"/>
                </a:rPr>
                <a:t>/2014/p170/A</a:t>
              </a:r>
            </a:p>
            <a:p>
              <a:endParaRPr lang="en-US" sz="800" dirty="0">
                <a:latin typeface="Arial" charset="0"/>
                <a:ea typeface="Arial" charset="0"/>
                <a:cs typeface="Arial" charset="0"/>
              </a:endParaRPr>
            </a:p>
            <a:p>
              <a:r>
                <a:rPr lang="en-US" sz="800" dirty="0">
                  <a:latin typeface="Arial" charset="0"/>
                  <a:ea typeface="Arial" charset="0"/>
                  <a:cs typeface="Arial" charset="0"/>
                </a:rPr>
                <a:t>2 million diagnosed calculated from 7,686,000 * 26.1% (% of diabetes patients diagnosed with DR without DME)</a:t>
              </a:r>
            </a:p>
            <a:p>
              <a:endParaRPr lang="en-US" sz="800" dirty="0">
                <a:latin typeface="Arial" charset="0"/>
                <a:ea typeface="Arial" charset="0"/>
                <a:cs typeface="Arial" charset="0"/>
              </a:endParaRPr>
            </a:p>
            <a:p>
              <a:r>
                <a:rPr lang="en-US" sz="800" dirty="0">
                  <a:latin typeface="Arial" charset="0"/>
                  <a:ea typeface="Arial" charset="0"/>
                  <a:cs typeface="Arial" charset="0"/>
                </a:rPr>
                <a:t>Number treated are based on 2017 Genentech Internal claims analysis</a:t>
              </a:r>
            </a:p>
          </p:txBody>
        </p:sp>
        <p:cxnSp>
          <p:nvCxnSpPr>
            <p:cNvPr id="13" name="Straight Connector 12"/>
            <p:cNvCxnSpPr>
              <a:stCxn id="11" idx="3"/>
            </p:cNvCxnSpPr>
            <p:nvPr/>
          </p:nvCxnSpPr>
          <p:spPr>
            <a:xfrm flipV="1">
              <a:off x="226376" y="1435871"/>
              <a:ext cx="1448790" cy="73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795765" y="2794911"/>
              <a:ext cx="5138422" cy="36172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a typeface="Arial" charset="0"/>
                <a:cs typeface="Arial" charset="0"/>
              </a:endParaRPr>
            </a:p>
          </p:txBody>
        </p:sp>
        <p:cxnSp>
          <p:nvCxnSpPr>
            <p:cNvPr id="23" name="Straight Connector 22"/>
            <p:cNvCxnSpPr/>
            <p:nvPr/>
          </p:nvCxnSpPr>
          <p:spPr>
            <a:xfrm>
              <a:off x="1342657" y="3156635"/>
              <a:ext cx="748516" cy="14502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675167" y="1443216"/>
              <a:ext cx="416006" cy="31637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1001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 y="419100"/>
            <a:ext cx="7023100" cy="3951288"/>
          </a:xfrm>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In the United States, approximately 21% of people with diabetes, or 8 million individuals, have DR.</a:t>
            </a:r>
            <a:r>
              <a:rPr lang="en-US" baseline="30000" dirty="0"/>
              <a:t>1</a:t>
            </a:r>
            <a:r>
              <a:rPr lang="en-US" dirty="0"/>
              <a:t> Only about 5.8 million of these are diagnosed</a:t>
            </a:r>
            <a:r>
              <a:rPr lang="en-US" baseline="30000" dirty="0"/>
              <a:t>1-3</a:t>
            </a:r>
            <a:endParaRPr lang="en-US" dirty="0"/>
          </a:p>
          <a:p>
            <a:pPr marL="168244" indent="-168244">
              <a:buFont typeface="Arial" panose="020B0604020202020204" pitchFamily="34" charset="0"/>
              <a:buChar char="•"/>
            </a:pPr>
            <a:r>
              <a:rPr lang="en-US" dirty="0"/>
              <a:t>Of these 8 million people, about 2.3 million have DME, 1.5 million are diagnosed, and 750,000 have clinically significant macular edema (CSME)</a:t>
            </a:r>
            <a:r>
              <a:rPr lang="en-US" baseline="30000" dirty="0"/>
              <a:t>1,3</a:t>
            </a:r>
            <a:endParaRPr lang="en-US" dirty="0"/>
          </a:p>
          <a:p>
            <a:pPr marL="168244" indent="-168244">
              <a:buFont typeface="Arial" panose="020B0604020202020204" pitchFamily="34" charset="0"/>
              <a:buChar char="•"/>
            </a:pPr>
            <a:r>
              <a:rPr lang="en-US" dirty="0"/>
              <a:t>Of these, only about 400,000 are receiving treatment for DME, and only about 240,000 are being treated with anti-VEGF therapies.</a:t>
            </a:r>
            <a:r>
              <a:rPr lang="en-US" baseline="30000" dirty="0"/>
              <a:t>4</a:t>
            </a:r>
            <a:r>
              <a:rPr lang="en-US" dirty="0"/>
              <a:t> This represents an important gap in our treatment of DME</a:t>
            </a:r>
          </a:p>
          <a:p>
            <a:r>
              <a:rPr lang="en-US" dirty="0"/>
              <a:t> </a:t>
            </a:r>
          </a:p>
          <a:p>
            <a:endParaRPr lang="en-US" sz="1000" b="1" dirty="0"/>
          </a:p>
          <a:p>
            <a:endParaRPr lang="en-US" sz="1000" b="1" dirty="0"/>
          </a:p>
          <a:p>
            <a:endParaRPr lang="en-US" sz="1000" b="1" dirty="0"/>
          </a:p>
          <a:p>
            <a:endParaRPr lang="en-US" sz="1000" b="1" dirty="0"/>
          </a:p>
          <a:p>
            <a:endParaRPr lang="en-US" sz="1000" b="1" dirty="0"/>
          </a:p>
          <a:p>
            <a:r>
              <a:rPr lang="en-US" sz="1000" b="1" dirty="0"/>
              <a:t>References</a:t>
            </a:r>
            <a:endParaRPr lang="en-US" sz="1000" dirty="0"/>
          </a:p>
          <a:p>
            <a:pPr marL="224325" indent="-224325">
              <a:buFont typeface="+mj-lt"/>
              <a:buAutoNum type="arabicPeriod"/>
            </a:pPr>
            <a:r>
              <a:rPr lang="en-US" sz="1000" dirty="0"/>
              <a:t>NHANES 2005-2008, projected to 2012 US population.</a:t>
            </a:r>
          </a:p>
          <a:p>
            <a:pPr marL="224325" indent="-224325">
              <a:buFont typeface="+mj-lt"/>
              <a:buAutoNum type="arabicPeriod"/>
            </a:pPr>
            <a:r>
              <a:rPr lang="en-US" sz="1000" dirty="0"/>
              <a:t>Centers for Disease Control and Prevention. www.cdc.gov. Accessed June 9, 2014. Saaddine JB, et al. </a:t>
            </a:r>
            <a:r>
              <a:rPr lang="en-US" sz="1000" i="1" dirty="0"/>
              <a:t>Arch Ophthalmol</a:t>
            </a:r>
            <a:r>
              <a:rPr lang="en-US" sz="1000" dirty="0"/>
              <a:t>. 2008;126(12):1740–1747.</a:t>
            </a:r>
          </a:p>
          <a:p>
            <a:pPr marL="224325" indent="-224325">
              <a:buFont typeface="+mj-lt"/>
              <a:buAutoNum type="arabicPeriod"/>
            </a:pPr>
            <a:r>
              <a:rPr lang="en-US" sz="1000" dirty="0"/>
              <a:t>BioTrends Research Group. TreatmentTrends</a:t>
            </a:r>
            <a:r>
              <a:rPr lang="en-US" sz="1000" baseline="30000" dirty="0"/>
              <a:t>®</a:t>
            </a:r>
            <a:r>
              <a:rPr lang="en-US" sz="1000" dirty="0"/>
              <a:t>: Diabetic Retinopathy/Diabetic Macular Edema (US) 2013.</a:t>
            </a:r>
          </a:p>
          <a:p>
            <a:pPr marL="224325" indent="-224325">
              <a:buFont typeface="+mj-lt"/>
              <a:buAutoNum type="arabicPeriod"/>
            </a:pPr>
            <a:r>
              <a:rPr lang="en-US" sz="1000" dirty="0"/>
              <a:t>Proprietary Quantitative Market Research (n=103 retina specialists, n=23,994 DME eyes with central involvement); fielded November 2013.</a:t>
            </a:r>
          </a:p>
        </p:txBody>
      </p:sp>
      <p:sp>
        <p:nvSpPr>
          <p:cNvPr id="4" name="Slide Number Placeholder 3"/>
          <p:cNvSpPr>
            <a:spLocks noGrp="1"/>
          </p:cNvSpPr>
          <p:nvPr>
            <p:ph type="sldNum" sz="quarter" idx="10"/>
          </p:nvPr>
        </p:nvSpPr>
        <p:spPr/>
        <p:txBody>
          <a:bodyPr/>
          <a:lstStyle/>
          <a:p>
            <a:fld id="{3160574D-3BD5-4CEE-8842-193AF6F63E01}" type="slidenum">
              <a:rPr lang="en-US" smtClean="0"/>
              <a:t>48</a:t>
            </a:fld>
            <a:endParaRPr lang="en-US" dirty="0"/>
          </a:p>
        </p:txBody>
      </p:sp>
    </p:spTree>
    <p:extLst>
      <p:ext uri="{BB962C8B-B14F-4D97-AF65-F5344CB8AC3E}">
        <p14:creationId xmlns:p14="http://schemas.microsoft.com/office/powerpoint/2010/main" val="2350677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4325" indent="-224325" defTabSz="448650">
              <a:spcBef>
                <a:spcPts val="589"/>
              </a:spcBef>
              <a:buClr>
                <a:srgbClr val="FB8332"/>
              </a:buClr>
              <a:buFont typeface="Lucida Grande"/>
              <a:buChar char="–"/>
            </a:pPr>
            <a:r>
              <a:rPr lang="en-US" sz="1400" dirty="0">
                <a:solidFill>
                  <a:srgbClr val="00233E"/>
                </a:solidFill>
                <a:latin typeface="Arial" pitchFamily="34" charset="0"/>
                <a:cs typeface="Arial" pitchFamily="34" charset="0"/>
              </a:rPr>
              <a:t>DR leading cause of new cases of blindness in US adults ages 20-74</a:t>
            </a:r>
            <a:r>
              <a:rPr lang="en-US" sz="1400" baseline="30000" dirty="0">
                <a:solidFill>
                  <a:srgbClr val="00233E"/>
                </a:solidFill>
                <a:latin typeface="Arial" pitchFamily="34" charset="0"/>
                <a:cs typeface="Arial" pitchFamily="34" charset="0"/>
              </a:rPr>
              <a:t>1</a:t>
            </a:r>
          </a:p>
          <a:p>
            <a:pPr marL="224325" indent="-224325" defTabSz="448650">
              <a:spcBef>
                <a:spcPts val="589"/>
              </a:spcBef>
              <a:buClr>
                <a:srgbClr val="FB8332"/>
              </a:buClr>
              <a:buFont typeface="Lucida Grande"/>
              <a:buChar char="–"/>
              <a:tabLst>
                <a:tab pos="1905207" algn="l"/>
              </a:tabLst>
            </a:pPr>
            <a:r>
              <a:rPr lang="en-US" sz="1400" dirty="0">
                <a:solidFill>
                  <a:srgbClr val="00233E"/>
                </a:solidFill>
                <a:latin typeface="Arial" pitchFamily="34" charset="0"/>
                <a:cs typeface="Arial" pitchFamily="34" charset="0"/>
              </a:rPr>
              <a:t>DME is the most common cause of vision loss among patients with diabetes</a:t>
            </a:r>
            <a:r>
              <a:rPr lang="en-US" sz="1400" baseline="30000" dirty="0">
                <a:solidFill>
                  <a:srgbClr val="00233E"/>
                </a:solidFill>
                <a:latin typeface="Arial" pitchFamily="34" charset="0"/>
                <a:cs typeface="Arial" pitchFamily="34" charset="0"/>
              </a:rPr>
              <a:t>2</a:t>
            </a:r>
          </a:p>
          <a:p>
            <a:pPr>
              <a:defRPr/>
            </a:pPr>
            <a:endParaRPr lang="en-US" sz="1000" dirty="0"/>
          </a:p>
        </p:txBody>
      </p:sp>
      <p:sp>
        <p:nvSpPr>
          <p:cNvPr id="4" name="Slide Number Placeholder 3"/>
          <p:cNvSpPr>
            <a:spLocks noGrp="1"/>
          </p:cNvSpPr>
          <p:nvPr>
            <p:ph type="sldNum" sz="quarter" idx="5"/>
          </p:nvPr>
        </p:nvSpPr>
        <p:spPr/>
        <p:txBody>
          <a:bodyPr/>
          <a:lstStyle/>
          <a:p>
            <a:pPr>
              <a:defRPr/>
            </a:pPr>
            <a:fld id="{07541CFF-09C1-4F5F-B0A2-6683D3622ED3}" type="slidenum">
              <a:rPr lang="en-US" smtClean="0">
                <a:solidFill>
                  <a:prstClr val="black"/>
                </a:solidFill>
              </a:rPr>
              <a:pPr>
                <a:defRPr/>
              </a:pPr>
              <a:t>49</a:t>
            </a:fld>
            <a:endParaRPr lang="en-US" dirty="0">
              <a:solidFill>
                <a:prstClr val="black"/>
              </a:solidFill>
            </a:endParaRPr>
          </a:p>
        </p:txBody>
      </p:sp>
      <p:sp>
        <p:nvSpPr>
          <p:cNvPr id="5" name="TextBox 4"/>
          <p:cNvSpPr txBox="1"/>
          <p:nvPr/>
        </p:nvSpPr>
        <p:spPr>
          <a:xfrm>
            <a:off x="717550" y="7277100"/>
            <a:ext cx="5721350" cy="1323439"/>
          </a:xfrm>
          <a:prstGeom prst="rect">
            <a:avLst/>
          </a:prstGeom>
          <a:noFill/>
        </p:spPr>
        <p:txBody>
          <a:bodyPr wrap="square" rtlCol="0">
            <a:spAutoFit/>
          </a:bodyPr>
          <a:lstStyle/>
          <a:p>
            <a:r>
              <a:rPr lang="en-US" sz="1000" b="1" dirty="0"/>
              <a:t>References</a:t>
            </a:r>
          </a:p>
          <a:p>
            <a:pPr marL="224325" indent="-224325">
              <a:buFont typeface="+mj-lt"/>
              <a:buAutoNum type="arabicPeriod"/>
            </a:pPr>
            <a:r>
              <a:rPr lang="en-US" sz="1000" dirty="0"/>
              <a:t>Centers for Disease Control and Prevention. National diabetes fact sheet: national estimates and general information on diabetes and prediabetes in the United States, 2011. Atlanta, GA: US Department of Health and Human Services, Centers for Disease Control and Prevention, 2011. http://www.cdc.gov/diabetes/pubs/pdf/ndfs_2011.pdf. Accessed March 25, 2014.</a:t>
            </a:r>
          </a:p>
          <a:p>
            <a:pPr marL="224325" indent="-224325">
              <a:buFont typeface="+mj-lt"/>
              <a:buAutoNum type="arabicPeriod"/>
            </a:pPr>
            <a:r>
              <a:rPr lang="en-US" sz="1000" dirty="0"/>
              <a:t>Danis RP. Diabetic macular edema. In: Albert DM, Miller JW, Azar DT, Blodi BA, eds. </a:t>
            </a:r>
            <a:r>
              <a:rPr lang="en-US" sz="1000" i="1" dirty="0"/>
              <a:t>Albert &amp; Jakobiec's Principles and Practice of Ophthalmology</a:t>
            </a:r>
            <a:r>
              <a:rPr lang="en-US" sz="1000" dirty="0"/>
              <a:t>. 3rd ed. Philadelphia, PA: WB Saunders; 2008:1793-1806.</a:t>
            </a:r>
          </a:p>
        </p:txBody>
      </p:sp>
    </p:spTree>
    <p:extLst>
      <p:ext uri="{BB962C8B-B14F-4D97-AF65-F5344CB8AC3E}">
        <p14:creationId xmlns:p14="http://schemas.microsoft.com/office/powerpoint/2010/main" val="2751829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50</a:t>
            </a:fld>
            <a:endParaRPr lang="en-US"/>
          </a:p>
        </p:txBody>
      </p:sp>
    </p:spTree>
    <p:extLst>
      <p:ext uri="{BB962C8B-B14F-4D97-AF65-F5344CB8AC3E}">
        <p14:creationId xmlns:p14="http://schemas.microsoft.com/office/powerpoint/2010/main" val="213584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baseline="0" noProof="0" dirty="0">
                <a:solidFill>
                  <a:schemeClr val="tx1"/>
                </a:solidFill>
                <a:latin typeface="Imago" pitchFamily="2" charset="0"/>
                <a:ea typeface="+mn-ea"/>
                <a:cs typeface="+mn-cs"/>
              </a:rPr>
              <a:t>As the primary cause of vision loss in adults between the ages of 20 and 74 years, diabetic retinopathy poses a substantial worldwide public health burden.</a:t>
            </a:r>
          </a:p>
          <a:p>
            <a:pPr marL="171450" indent="-171450">
              <a:buFont typeface="Arial" panose="020B0604020202020204" pitchFamily="34" charset="0"/>
              <a:buChar char="•"/>
            </a:pPr>
            <a:endParaRPr lang="en-US" sz="1200" b="1" i="0" u="none" strike="noStrike" kern="1200" baseline="0" noProof="0" dirty="0">
              <a:solidFill>
                <a:schemeClr val="tx1"/>
              </a:solidFill>
              <a:latin typeface="Imago" pitchFamily="2" charset="0"/>
              <a:ea typeface="+mn-ea"/>
              <a:cs typeface="+mn-cs"/>
            </a:endParaRPr>
          </a:p>
          <a:p>
            <a:pPr marL="171450" indent="-171450">
              <a:buFont typeface="Arial" panose="020B0604020202020204" pitchFamily="34" charset="0"/>
              <a:buChar char="•"/>
            </a:pPr>
            <a:r>
              <a:rPr lang="en-US" sz="1200" b="0" i="0" u="none" strike="noStrike" kern="1200" baseline="0" noProof="0" dirty="0">
                <a:solidFill>
                  <a:schemeClr val="tx1"/>
                </a:solidFill>
                <a:latin typeface="Imago" pitchFamily="2" charset="0"/>
                <a:ea typeface="+mn-ea"/>
                <a:cs typeface="+mn-cs"/>
              </a:rPr>
              <a:t>This slide provides a global estimate of the prevalence of </a:t>
            </a:r>
            <a:r>
              <a:rPr lang="en-US" sz="1200" b="1" i="0" u="none" strike="noStrike" kern="1200" baseline="0" noProof="0" dirty="0">
                <a:solidFill>
                  <a:schemeClr val="tx1"/>
                </a:solidFill>
                <a:latin typeface="Imago" pitchFamily="2" charset="0"/>
                <a:ea typeface="+mn-ea"/>
                <a:cs typeface="+mn-cs"/>
              </a:rPr>
              <a:t>diabetic retinopathy </a:t>
            </a:r>
            <a:r>
              <a:rPr lang="en-US" sz="1200" b="0" i="0" u="none" strike="noStrike" kern="1200" baseline="0" noProof="0" dirty="0">
                <a:solidFill>
                  <a:schemeClr val="tx1"/>
                </a:solidFill>
                <a:latin typeface="Imago" pitchFamily="2" charset="0"/>
                <a:ea typeface="+mn-ea"/>
                <a:cs typeface="+mn-cs"/>
              </a:rPr>
              <a:t>and </a:t>
            </a:r>
            <a:r>
              <a:rPr lang="en-US" sz="1200" b="1" i="0" u="none" strike="noStrike" kern="1200" baseline="0" noProof="0" dirty="0">
                <a:solidFill>
                  <a:schemeClr val="tx1"/>
                </a:solidFill>
                <a:latin typeface="Imago" pitchFamily="2" charset="0"/>
                <a:ea typeface="+mn-ea"/>
                <a:cs typeface="+mn-cs"/>
              </a:rPr>
              <a:t>vision-threatening stages</a:t>
            </a:r>
            <a:r>
              <a:rPr lang="en-US" sz="1200" b="0" i="0" u="none" strike="noStrike" kern="1200" baseline="0" noProof="0" dirty="0">
                <a:solidFill>
                  <a:schemeClr val="tx1"/>
                </a:solidFill>
                <a:latin typeface="Imago" pitchFamily="2" charset="0"/>
                <a:ea typeface="+mn-ea"/>
                <a:cs typeface="+mn-cs"/>
              </a:rPr>
              <a:t> of diabetic retinopathy using individual-level data. These numbers are expected to rise as the prevalence of diabetes increases.</a:t>
            </a:r>
          </a:p>
          <a:p>
            <a:endParaRPr lang="en-US" sz="1200" b="0" i="0" u="none" strike="noStrike" kern="1200" baseline="0" noProof="0" dirty="0">
              <a:solidFill>
                <a:schemeClr val="tx1"/>
              </a:solidFill>
              <a:latin typeface="Imago" pitchFamily="2" charset="0"/>
              <a:ea typeface="+mn-ea"/>
              <a:cs typeface="+mn-cs"/>
            </a:endParaRPr>
          </a:p>
          <a:p>
            <a:r>
              <a:rPr lang="en-US" sz="1200" b="0" i="0" u="none" strike="noStrike" kern="1200" baseline="0" noProof="0" dirty="0">
                <a:solidFill>
                  <a:schemeClr val="tx1"/>
                </a:solidFill>
                <a:latin typeface="Imago" pitchFamily="2" charset="0"/>
                <a:ea typeface="+mn-ea"/>
                <a:cs typeface="+mn-cs"/>
              </a:rPr>
              <a:t>---</a:t>
            </a:r>
          </a:p>
          <a:p>
            <a:r>
              <a:rPr lang="en-US" sz="1200" b="0" i="0" u="none" strike="noStrike" kern="1200" baseline="0" noProof="0" dirty="0">
                <a:solidFill>
                  <a:schemeClr val="tx1"/>
                </a:solidFill>
                <a:latin typeface="Imago" pitchFamily="2" charset="0"/>
                <a:ea typeface="+mn-ea"/>
                <a:cs typeface="+mn-cs"/>
              </a:rPr>
              <a:t>Background notes:</a:t>
            </a:r>
          </a:p>
          <a:p>
            <a:endParaRPr lang="en-US" sz="1200" b="0" i="0" u="none" strike="noStrike" kern="1200" baseline="0" noProof="0" dirty="0">
              <a:solidFill>
                <a:schemeClr val="tx1"/>
              </a:solidFill>
              <a:latin typeface="Imago" pitchFamily="2" charset="0"/>
              <a:ea typeface="+mn-ea"/>
              <a:cs typeface="+mn-cs"/>
            </a:endParaRPr>
          </a:p>
          <a:p>
            <a:r>
              <a:rPr lang="en-US" sz="1200" b="0" i="1" u="none" strike="noStrike" kern="1200" baseline="0" noProof="0" dirty="0">
                <a:solidFill>
                  <a:schemeClr val="tx1"/>
                </a:solidFill>
                <a:latin typeface="Imago" pitchFamily="2" charset="0"/>
                <a:ea typeface="+mn-ea"/>
                <a:cs typeface="+mn-cs"/>
              </a:rPr>
              <a:t>Note: the absolute values from the literature vary a bit depending on which year they reflect (e.g., 2010 vs 2015)</a:t>
            </a:r>
          </a:p>
          <a:p>
            <a:endParaRPr lang="en-US" sz="1200" b="0" i="0" u="none" strike="noStrike" kern="1200" baseline="0" noProof="0" dirty="0">
              <a:solidFill>
                <a:schemeClr val="tx1"/>
              </a:solidFill>
              <a:latin typeface="Imago" pitchFamily="2" charset="0"/>
              <a:ea typeface="+mn-ea"/>
              <a:cs typeface="+mn-cs"/>
            </a:endParaRPr>
          </a:p>
          <a:p>
            <a:pPr marL="171450" indent="-171450">
              <a:buFont typeface="Arial" panose="020B0604020202020204" pitchFamily="34" charset="0"/>
              <a:buChar char="•"/>
            </a:pPr>
            <a:r>
              <a:rPr lang="en-US" sz="1200" b="0" i="0" u="none" strike="noStrike" kern="1200" baseline="0" noProof="0" dirty="0">
                <a:solidFill>
                  <a:schemeClr val="tx1"/>
                </a:solidFill>
                <a:latin typeface="Imago" pitchFamily="2" charset="0"/>
                <a:ea typeface="+mn-ea"/>
                <a:cs typeface="+mn-cs"/>
              </a:rPr>
              <a:t>IABP estimate of approximately 422 million people with diabetes is for 2014; 145 million with DR in 2015</a:t>
            </a:r>
          </a:p>
          <a:p>
            <a:pPr marL="171450" indent="-171450">
              <a:buFont typeface="Arial" panose="020B0604020202020204" pitchFamily="34" charset="0"/>
              <a:buChar char="•"/>
            </a:pPr>
            <a:r>
              <a:rPr lang="en-US" sz="1200" b="0" i="0" u="none" strike="noStrike" kern="1200" baseline="0" noProof="0" dirty="0">
                <a:solidFill>
                  <a:schemeClr val="tx1"/>
                </a:solidFill>
                <a:latin typeface="Imago" pitchFamily="2" charset="0"/>
                <a:ea typeface="+mn-ea"/>
                <a:cs typeface="+mn-cs"/>
              </a:rPr>
              <a:t>Yau et al. found that the prevalence estimates of any DR and VTDR were similar in men and women and were highest in African American populations and lowest in Asian populations [</a:t>
            </a:r>
            <a:r>
              <a:rPr lang="en-US" sz="1200" b="0" i="0" u="none" strike="noStrike" kern="1200" baseline="0" noProof="0" dirty="0" err="1">
                <a:solidFill>
                  <a:schemeClr val="tx1"/>
                </a:solidFill>
                <a:latin typeface="Imago" pitchFamily="2" charset="0"/>
                <a:ea typeface="+mn-ea"/>
                <a:cs typeface="+mn-cs"/>
              </a:rPr>
              <a:t>Yau</a:t>
            </a:r>
            <a:r>
              <a:rPr lang="en-US" sz="1200" b="0" i="0" u="none" strike="noStrike" kern="1200" baseline="0" noProof="0" dirty="0">
                <a:solidFill>
                  <a:schemeClr val="tx1"/>
                </a:solidFill>
                <a:latin typeface="Imago" pitchFamily="2" charset="0"/>
                <a:ea typeface="+mn-ea"/>
                <a:cs typeface="+mn-cs"/>
              </a:rPr>
              <a:t> 2012] </a:t>
            </a:r>
          </a:p>
          <a:p>
            <a:pPr marL="171450" indent="-171450">
              <a:buFont typeface="Arial" panose="020B0604020202020204" pitchFamily="34" charset="0"/>
              <a:buChar char="•"/>
            </a:pPr>
            <a:r>
              <a:rPr lang="en-US" sz="1200" b="0" i="0" u="none" strike="noStrike" kern="0" baseline="0" noProof="0" dirty="0">
                <a:solidFill>
                  <a:schemeClr val="tx1"/>
                </a:solidFill>
                <a:latin typeface="Imago" pitchFamily="2" charset="0"/>
                <a:ea typeface="+mn-ea"/>
                <a:cs typeface="+mn-cs"/>
              </a:rPr>
              <a:t>United States estimates are from analyses of the </a:t>
            </a:r>
            <a:r>
              <a:rPr lang="en-US" sz="1200" b="0" i="0" kern="1200" dirty="0">
                <a:solidFill>
                  <a:schemeClr val="tx1"/>
                </a:solidFill>
                <a:effectLst/>
                <a:latin typeface="+mn-lt"/>
                <a:ea typeface="+mn-ea"/>
                <a:cs typeface="+mn-cs"/>
              </a:rPr>
              <a:t>2005 to 2008 National Health and Nutrition Examination Survey [</a:t>
            </a:r>
            <a:r>
              <a:rPr lang="en-US" altLang="en-US" dirty="0"/>
              <a:t>CDC Diabetic Retinopathy factsheet;</a:t>
            </a:r>
            <a:r>
              <a:rPr lang="en-US" altLang="en-US" baseline="0" dirty="0"/>
              <a:t> </a:t>
            </a:r>
            <a:r>
              <a:rPr lang="en-US" altLang="en-US" dirty="0"/>
              <a:t>Varma </a:t>
            </a:r>
            <a:r>
              <a:rPr lang="en-GB" dirty="0"/>
              <a:t>2014]</a:t>
            </a:r>
            <a:endParaRPr lang="en-US" sz="1200" b="0" i="0" u="none" strike="noStrike" kern="1200" baseline="0" noProof="0" dirty="0">
              <a:solidFill>
                <a:schemeClr val="tx1"/>
              </a:solidFill>
              <a:latin typeface="Imago" pitchFamily="2" charset="0"/>
              <a:ea typeface="+mn-ea"/>
              <a:cs typeface="+mn-cs"/>
            </a:endParaRPr>
          </a:p>
        </p:txBody>
      </p:sp>
    </p:spTree>
    <p:extLst>
      <p:ext uri="{BB962C8B-B14F-4D97-AF65-F5344CB8AC3E}">
        <p14:creationId xmlns:p14="http://schemas.microsoft.com/office/powerpoint/2010/main" val="2120955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VEGF</a:t>
            </a:r>
            <a:r>
              <a:rPr lang="en-GB" baseline="0" dirty="0"/>
              <a:t> plays a key role in angiogenesis, driving pathological neovascularization and diabetic blood-retina barrier breakdown [Ferrari 2016]</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The </a:t>
            </a:r>
            <a:r>
              <a:rPr lang="en-GB" b="1" dirty="0"/>
              <a:t>anti-VEGF</a:t>
            </a:r>
            <a:r>
              <a:rPr lang="en-GB" b="1" baseline="0" dirty="0"/>
              <a:t> therapies</a:t>
            </a:r>
            <a:r>
              <a:rPr lang="en-GB" baseline="0" dirty="0"/>
              <a:t>, ranibizumab and aflibercept, are currently the </a:t>
            </a:r>
            <a:r>
              <a:rPr lang="en-GB" b="1" baseline="0" dirty="0"/>
              <a:t>standard of care for DME</a:t>
            </a:r>
            <a:r>
              <a:rPr lang="en-GB" baseline="0" dirty="0"/>
              <a:t>, and can provide rapid and sustained </a:t>
            </a:r>
            <a:r>
              <a:rPr lang="en-GB" b="1" baseline="0" dirty="0"/>
              <a:t>improvements in vision</a:t>
            </a:r>
            <a:r>
              <a:rPr lang="en-GB"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However, </a:t>
            </a:r>
            <a:r>
              <a:rPr lang="en-US" sz="1200" b="1" dirty="0"/>
              <a:t>DME</a:t>
            </a:r>
            <a:r>
              <a:rPr lang="en-US" sz="1200" dirty="0"/>
              <a:t> is a </a:t>
            </a:r>
            <a:r>
              <a:rPr lang="en-US" sz="1200" b="1" dirty="0"/>
              <a:t>multifactorial disease </a:t>
            </a:r>
            <a:r>
              <a:rPr lang="en-US" sz="1200" dirty="0"/>
              <a:t>with an </a:t>
            </a:r>
            <a:r>
              <a:rPr lang="en-US" sz="1200" b="1" dirty="0"/>
              <a:t>inflammatory component </a:t>
            </a:r>
            <a:r>
              <a:rPr lang="en-US" sz="1200" dirty="0"/>
              <a:t>that anti-VEGF treatments do not completely address.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t>Note: Bevacizumab not included</a:t>
            </a:r>
            <a:r>
              <a:rPr lang="en-US" sz="1200" i="1" baseline="0" dirty="0"/>
              <a:t> above as an anti-VEGF treatment as it is not FDA approved and used off-label for the treatment of DME. </a:t>
            </a:r>
            <a:r>
              <a:rPr lang="da-DK" i="1" dirty="0"/>
              <a:t>Ranibizumab and aflibercept are FDA-approved for the treatment of DME.</a:t>
            </a:r>
            <a:endParaRPr lang="en-US" sz="120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1467C-11B1-4337-9010-AD03F888B5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96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52</a:t>
            </a:fld>
            <a:endParaRPr lang="en-US"/>
          </a:p>
        </p:txBody>
      </p:sp>
    </p:spTree>
    <p:extLst>
      <p:ext uri="{BB962C8B-B14F-4D97-AF65-F5344CB8AC3E}">
        <p14:creationId xmlns:p14="http://schemas.microsoft.com/office/powerpoint/2010/main" val="897286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53</a:t>
            </a:fld>
            <a:endParaRPr lang="en-US"/>
          </a:p>
        </p:txBody>
      </p:sp>
    </p:spTree>
    <p:extLst>
      <p:ext uri="{BB962C8B-B14F-4D97-AF65-F5344CB8AC3E}">
        <p14:creationId xmlns:p14="http://schemas.microsoft.com/office/powerpoint/2010/main" val="3336748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rgbClr val="DECEA2"/>
                </a:solidFill>
                <a:latin typeface="Arial" charset="0"/>
                <a:ea typeface="ＭＳ Ｐゴシック" charset="0"/>
                <a:cs typeface="ＭＳ Ｐゴシック" charset="0"/>
              </a:defRPr>
            </a:lvl1pPr>
            <a:lvl2pPr marL="742950" indent="-285750" eaLnBrk="0" hangingPunct="0">
              <a:defRPr sz="2000">
                <a:solidFill>
                  <a:srgbClr val="DECEA2"/>
                </a:solidFill>
                <a:latin typeface="Arial" charset="0"/>
                <a:ea typeface="ＭＳ Ｐゴシック" charset="0"/>
              </a:defRPr>
            </a:lvl2pPr>
            <a:lvl3pPr marL="1143000" indent="-228600" eaLnBrk="0" hangingPunct="0">
              <a:defRPr sz="2000">
                <a:solidFill>
                  <a:srgbClr val="DECEA2"/>
                </a:solidFill>
                <a:latin typeface="Arial" charset="0"/>
                <a:ea typeface="ＭＳ Ｐゴシック" charset="0"/>
              </a:defRPr>
            </a:lvl3pPr>
            <a:lvl4pPr marL="1600200" indent="-228600" eaLnBrk="0" hangingPunct="0">
              <a:defRPr sz="2000">
                <a:solidFill>
                  <a:srgbClr val="DECEA2"/>
                </a:solidFill>
                <a:latin typeface="Arial" charset="0"/>
                <a:ea typeface="ＭＳ Ｐゴシック" charset="0"/>
              </a:defRPr>
            </a:lvl4pPr>
            <a:lvl5pPr marL="2057400" indent="-228600" eaLnBrk="0" hangingPunct="0">
              <a:defRPr sz="2000">
                <a:solidFill>
                  <a:srgbClr val="DECEA2"/>
                </a:solidFill>
                <a:latin typeface="Arial" charset="0"/>
                <a:ea typeface="ＭＳ Ｐゴシック" charset="0"/>
              </a:defRPr>
            </a:lvl5pPr>
            <a:lvl6pPr marL="2514600" indent="-228600" algn="r" eaLnBrk="0" fontAlgn="base" hangingPunct="0">
              <a:spcBef>
                <a:spcPct val="20000"/>
              </a:spcBef>
              <a:spcAft>
                <a:spcPct val="0"/>
              </a:spcAft>
              <a:buClr>
                <a:srgbClr val="DECEA2"/>
              </a:buClr>
              <a:buSzPct val="85000"/>
              <a:defRPr sz="2000">
                <a:solidFill>
                  <a:srgbClr val="DECEA2"/>
                </a:solidFill>
                <a:latin typeface="Arial" charset="0"/>
                <a:ea typeface="ＭＳ Ｐゴシック" charset="0"/>
              </a:defRPr>
            </a:lvl6pPr>
            <a:lvl7pPr marL="2971800" indent="-228600" algn="r" eaLnBrk="0" fontAlgn="base" hangingPunct="0">
              <a:spcBef>
                <a:spcPct val="20000"/>
              </a:spcBef>
              <a:spcAft>
                <a:spcPct val="0"/>
              </a:spcAft>
              <a:buClr>
                <a:srgbClr val="DECEA2"/>
              </a:buClr>
              <a:buSzPct val="85000"/>
              <a:defRPr sz="2000">
                <a:solidFill>
                  <a:srgbClr val="DECEA2"/>
                </a:solidFill>
                <a:latin typeface="Arial" charset="0"/>
                <a:ea typeface="ＭＳ Ｐゴシック" charset="0"/>
              </a:defRPr>
            </a:lvl7pPr>
            <a:lvl8pPr marL="3429000" indent="-228600" algn="r" eaLnBrk="0" fontAlgn="base" hangingPunct="0">
              <a:spcBef>
                <a:spcPct val="20000"/>
              </a:spcBef>
              <a:spcAft>
                <a:spcPct val="0"/>
              </a:spcAft>
              <a:buClr>
                <a:srgbClr val="DECEA2"/>
              </a:buClr>
              <a:buSzPct val="85000"/>
              <a:defRPr sz="2000">
                <a:solidFill>
                  <a:srgbClr val="DECEA2"/>
                </a:solidFill>
                <a:latin typeface="Arial" charset="0"/>
                <a:ea typeface="ＭＳ Ｐゴシック" charset="0"/>
              </a:defRPr>
            </a:lvl8pPr>
            <a:lvl9pPr marL="3886200" indent="-228600" algn="r" eaLnBrk="0" fontAlgn="base" hangingPunct="0">
              <a:spcBef>
                <a:spcPct val="20000"/>
              </a:spcBef>
              <a:spcAft>
                <a:spcPct val="0"/>
              </a:spcAft>
              <a:buClr>
                <a:srgbClr val="DECEA2"/>
              </a:buClr>
              <a:buSzPct val="85000"/>
              <a:defRPr sz="2000">
                <a:solidFill>
                  <a:srgbClr val="DECEA2"/>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7F83E8-FA5B-594E-A8F7-D15A96E605A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962" name="Rectangle 2"/>
          <p:cNvSpPr>
            <a:spLocks noGrp="1" noRot="1" noChangeAspect="1" noChangeArrowheads="1"/>
          </p:cNvSpPr>
          <p:nvPr>
            <p:ph type="sldImg"/>
          </p:nvPr>
        </p:nvSpPr>
        <p:spPr>
          <a:xfrm>
            <a:off x="393700" y="692150"/>
            <a:ext cx="6072188" cy="3416300"/>
          </a:xfrm>
          <a:solidFill>
            <a:srgbClr val="FFFFFF"/>
          </a:solidFill>
          <a:ln/>
        </p:spPr>
      </p:sp>
      <p:sp>
        <p:nvSpPr>
          <p:cNvPr id="40963" name="Rectangle 3"/>
          <p:cNvSpPr>
            <a:spLocks noGrp="1" noChangeArrowheads="1"/>
          </p:cNvSpPr>
          <p:nvPr>
            <p:ph type="body" idx="1"/>
          </p:nvPr>
        </p:nvSpPr>
        <p:spPr>
          <a:xfrm>
            <a:off x="914400" y="4341813"/>
            <a:ext cx="5029200" cy="411638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09516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55</a:t>
            </a:fld>
            <a:endParaRPr lang="en-US"/>
          </a:p>
        </p:txBody>
      </p:sp>
    </p:spTree>
    <p:extLst>
      <p:ext uri="{BB962C8B-B14F-4D97-AF65-F5344CB8AC3E}">
        <p14:creationId xmlns:p14="http://schemas.microsoft.com/office/powerpoint/2010/main" val="874101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56</a:t>
            </a:fld>
            <a:endParaRPr lang="en-US"/>
          </a:p>
        </p:txBody>
      </p:sp>
    </p:spTree>
    <p:extLst>
      <p:ext uri="{BB962C8B-B14F-4D97-AF65-F5344CB8AC3E}">
        <p14:creationId xmlns:p14="http://schemas.microsoft.com/office/powerpoint/2010/main" val="35251232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57</a:t>
            </a:fld>
            <a:endParaRPr lang="en-US"/>
          </a:p>
        </p:txBody>
      </p:sp>
    </p:spTree>
    <p:extLst>
      <p:ext uri="{BB962C8B-B14F-4D97-AF65-F5344CB8AC3E}">
        <p14:creationId xmlns:p14="http://schemas.microsoft.com/office/powerpoint/2010/main" val="11939273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58</a:t>
            </a:fld>
            <a:endParaRPr lang="en-US"/>
          </a:p>
        </p:txBody>
      </p:sp>
    </p:spTree>
    <p:extLst>
      <p:ext uri="{BB962C8B-B14F-4D97-AF65-F5344CB8AC3E}">
        <p14:creationId xmlns:p14="http://schemas.microsoft.com/office/powerpoint/2010/main" val="1842411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59</a:t>
            </a:fld>
            <a:endParaRPr lang="en-US"/>
          </a:p>
        </p:txBody>
      </p:sp>
    </p:spTree>
    <p:extLst>
      <p:ext uri="{BB962C8B-B14F-4D97-AF65-F5344CB8AC3E}">
        <p14:creationId xmlns:p14="http://schemas.microsoft.com/office/powerpoint/2010/main" val="39830564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60</a:t>
            </a:fld>
            <a:endParaRPr lang="en-US"/>
          </a:p>
        </p:txBody>
      </p:sp>
    </p:spTree>
    <p:extLst>
      <p:ext uri="{BB962C8B-B14F-4D97-AF65-F5344CB8AC3E}">
        <p14:creationId xmlns:p14="http://schemas.microsoft.com/office/powerpoint/2010/main" val="9882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6</a:t>
            </a:fld>
            <a:endParaRPr lang="en-US"/>
          </a:p>
        </p:txBody>
      </p:sp>
    </p:spTree>
    <p:extLst>
      <p:ext uri="{BB962C8B-B14F-4D97-AF65-F5344CB8AC3E}">
        <p14:creationId xmlns:p14="http://schemas.microsoft.com/office/powerpoint/2010/main" val="1429088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3765E-EEAB-0A47-A29C-7B5E14E7F118}" type="slidenum">
              <a:rPr lang="en-US" smtClean="0"/>
              <a:pPr/>
              <a:t>61</a:t>
            </a:fld>
            <a:endParaRPr lang="en-US"/>
          </a:p>
        </p:txBody>
      </p:sp>
    </p:spTree>
    <p:extLst>
      <p:ext uri="{BB962C8B-B14F-4D97-AF65-F5344CB8AC3E}">
        <p14:creationId xmlns:p14="http://schemas.microsoft.com/office/powerpoint/2010/main" val="15545548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EB4A8B9B-C4BE-4098-967A-6E0DB23F783E}" type="slidenum">
              <a:rPr lang="en-US" smtClean="0">
                <a:solidFill>
                  <a:prstClr val="black"/>
                </a:solidFill>
              </a:rPr>
              <a:pPr defTabSz="457200">
                <a:defRPr/>
              </a:pPr>
              <a:t>62</a:t>
            </a:fld>
            <a:endParaRPr lang="en-US" dirty="0">
              <a:solidFill>
                <a:prstClr val="black"/>
              </a:solidFill>
            </a:endParaRPr>
          </a:p>
        </p:txBody>
      </p:sp>
    </p:spTree>
    <p:extLst>
      <p:ext uri="{BB962C8B-B14F-4D97-AF65-F5344CB8AC3E}">
        <p14:creationId xmlns:p14="http://schemas.microsoft.com/office/powerpoint/2010/main" val="3114798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1"/>
            <a:r>
              <a:rPr lang="en-US" b="1" dirty="0"/>
              <a:t>THIS SLIDE</a:t>
            </a:r>
            <a:r>
              <a:rPr lang="en-US" b="1" baseline="0" dirty="0"/>
              <a:t> CONTAINS AN ANIMATION</a:t>
            </a:r>
            <a:endParaRPr lang="en-US" b="1" dirty="0"/>
          </a:p>
          <a:p>
            <a:pPr lvl="1"/>
            <a:endParaRPr lang="en-US" dirty="0"/>
          </a:p>
          <a:p>
            <a:pPr lvl="1"/>
            <a:r>
              <a:rPr lang="en-US" dirty="0"/>
              <a:t>* Used to determine step change in the diabetic retinopathy severity score</a:t>
            </a:r>
          </a:p>
          <a:p>
            <a:pPr lvl="1"/>
            <a:r>
              <a:rPr lang="en-US" dirty="0"/>
              <a:t>DR: diabetic retinopathy; ETDRS: Early Treatment Diabetic Retinopathy Study; NPDR: nonproliferative diabetic retinopathy; PDR: proliferative diabetic retinopathy</a:t>
            </a:r>
          </a:p>
          <a:p>
            <a:pPr lvl="1"/>
            <a:r>
              <a:rPr lang="en-US" dirty="0"/>
              <a:t>The Diabetes Control and Complications Trial. Arch Ophthalmol. 1995, Aiello. Am J Ophthalmol. 2003, Jonas. ETDRS report number 10. Ophthalmology. 1991</a:t>
            </a:r>
          </a:p>
          <a:p>
            <a:pPr lvl="1"/>
            <a:endParaRPr lang="en-US" baseline="0" dirty="0"/>
          </a:p>
        </p:txBody>
      </p:sp>
      <p:sp>
        <p:nvSpPr>
          <p:cNvPr id="4" name="Slide Number Placeholder 3"/>
          <p:cNvSpPr>
            <a:spLocks noGrp="1"/>
          </p:cNvSpPr>
          <p:nvPr>
            <p:ph type="sldNum" sz="quarter" idx="10"/>
          </p:nvPr>
        </p:nvSpPr>
        <p:spPr/>
        <p:txBody>
          <a:bodyPr/>
          <a:lstStyle/>
          <a:p>
            <a:fld id="{91352564-9FC5-4103-A0D5-89E16AAB25B6}"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29423791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64</a:t>
            </a:fld>
            <a:endParaRPr lang="en-US"/>
          </a:p>
        </p:txBody>
      </p:sp>
    </p:spTree>
    <p:extLst>
      <p:ext uri="{BB962C8B-B14F-4D97-AF65-F5344CB8AC3E}">
        <p14:creationId xmlns:p14="http://schemas.microsoft.com/office/powerpoint/2010/main" val="34803887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65</a:t>
            </a:fld>
            <a:endParaRPr lang="en-US"/>
          </a:p>
        </p:txBody>
      </p:sp>
    </p:spTree>
    <p:extLst>
      <p:ext uri="{BB962C8B-B14F-4D97-AF65-F5344CB8AC3E}">
        <p14:creationId xmlns:p14="http://schemas.microsoft.com/office/powerpoint/2010/main" val="33879006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Shape 1172"/>
          <p:cNvSpPr>
            <a:spLocks noGrp="1" noRot="1" noChangeAspect="1"/>
          </p:cNvSpPr>
          <p:nvPr>
            <p:ph type="sldImg" idx="2"/>
          </p:nvPr>
        </p:nvSpPr>
        <p:spPr>
          <a:xfrm>
            <a:off x="685800" y="409575"/>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Shape 1173"/>
          <p:cNvSpPr txBox="1">
            <a:spLocks noGrp="1"/>
          </p:cNvSpPr>
          <p:nvPr>
            <p:ph type="body" idx="1"/>
          </p:nvPr>
        </p:nvSpPr>
        <p:spPr>
          <a:xfrm>
            <a:off x="685800" y="3590925"/>
            <a:ext cx="5532120" cy="537232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Speaker Guide</a:t>
            </a:r>
          </a:p>
          <a:p>
            <a:pPr marL="114300" marR="0" lvl="1"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The post hoc analysis included 746 patients (LUCENTIS 0.3 mg, n=245; LUCENTIS 0.5 mg, n=247; sham, n=254) who had DR with DME and were randomized for treatment in RISE &amp; RIDE</a:t>
            </a:r>
          </a:p>
          <a:p>
            <a:pPr marL="114300" marR="0" lvl="1"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DR outcomes with LUCENTIS were evaluated in patients along the spectrum of the severity scale (baseline ETDRS levels 10–75)</a:t>
            </a:r>
          </a:p>
          <a:p>
            <a:pPr marL="114300" marR="0" lvl="1"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Patients with prior PRP were not included in this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Reference</a:t>
            </a:r>
          </a:p>
          <a:p>
            <a:pPr marL="228600" marR="0" lvl="1" indent="-228600" algn="l" defTabSz="914400" rtl="0" eaLnBrk="1" fontAlgn="auto" latinLnBrk="0" hangingPunct="1">
              <a:lnSpc>
                <a:spcPct val="100000"/>
              </a:lnSpc>
              <a:spcBef>
                <a:spcPts val="30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Wykoff</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Ophthalmology Retina</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2018.</a:t>
            </a:r>
          </a:p>
          <a:p>
            <a:pPr marL="0" marR="0" lvl="0" indent="0" algn="l" rtl="0">
              <a:spcBef>
                <a:spcPts val="0"/>
              </a:spcBef>
              <a:spcAft>
                <a:spcPts val="0"/>
              </a:spcAft>
              <a:buNone/>
            </a:pPr>
            <a:endParaRPr lang="en-US" sz="1000" b="1" i="0" u="none" strike="noStrike" cap="none" noProof="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79709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Shape 1172"/>
          <p:cNvSpPr>
            <a:spLocks noGrp="1" noRot="1" noChangeAspect="1"/>
          </p:cNvSpPr>
          <p:nvPr>
            <p:ph type="sldImg" idx="2"/>
          </p:nvPr>
        </p:nvSpPr>
        <p:spPr>
          <a:xfrm>
            <a:off x="685800" y="409575"/>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Shape 1173"/>
          <p:cNvSpPr txBox="1">
            <a:spLocks noGrp="1"/>
          </p:cNvSpPr>
          <p:nvPr>
            <p:ph type="body" idx="1"/>
          </p:nvPr>
        </p:nvSpPr>
        <p:spPr>
          <a:xfrm>
            <a:off x="685800" y="3590925"/>
            <a:ext cx="5532120" cy="537232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Speaker Guide</a:t>
            </a:r>
          </a:p>
          <a:p>
            <a:pPr marL="114300" marR="0" lvl="1"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For mild or moderate NPDR, 10% of patients treated with LUCENTIS experienced a ≥2-step regression in DR at 2 years. 1% of patients receiving sham experienced a ≥2-step regression in DR at 2 years </a:t>
            </a:r>
          </a:p>
          <a:p>
            <a:pPr marL="114300" marR="0" lvl="1"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For moderately severe or severe NPDR, 78% of patients treated with LUCENTIS experienced a ≥2-step regression in DR at 2 years. 12% of patients receiving sham experienced a ≥2-step regression in DR at 2 years </a:t>
            </a:r>
          </a:p>
          <a:p>
            <a:pPr marL="114300" marR="0" lvl="1"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For mild, moderate, or high-risk PDR, 31% of patients treated with LUCENTIS experienced a ≥2-step regression in DR at 2 years. 7% of patients receiving sham experienced a ≥2-step regression in DR at 2 years </a:t>
            </a:r>
          </a:p>
          <a:p>
            <a:pPr marL="114300" marR="0" lvl="1"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Limitations of this analysis included that it is post hoc (</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ie</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not </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prespecified</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in protocols). The statistical significance of these results cannot be determined, and the clinical significance of these results is unknown. Results between groups should not be compared</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Reference</a:t>
            </a:r>
          </a:p>
          <a:p>
            <a:pPr marL="228600" marR="0" lvl="1" indent="-228600" algn="l" defTabSz="914400" rtl="0" eaLnBrk="1" fontAlgn="auto" latinLnBrk="0" hangingPunct="1">
              <a:lnSpc>
                <a:spcPct val="100000"/>
              </a:lnSpc>
              <a:spcBef>
                <a:spcPts val="30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Wykoff</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Ophthalmology Retina</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2018.</a:t>
            </a:r>
          </a:p>
          <a:p>
            <a:pPr marL="0" marR="0" lvl="0" indent="0" algn="l" rtl="0">
              <a:spcBef>
                <a:spcPts val="0"/>
              </a:spcBef>
              <a:spcAft>
                <a:spcPts val="0"/>
              </a:spcAft>
              <a:buNone/>
            </a:pPr>
            <a:endParaRPr lang="en-US" sz="1000" b="1" i="0" u="none" strike="noStrike" cap="none" noProof="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32729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68</a:t>
            </a:fld>
            <a:endParaRPr lang="en-US"/>
          </a:p>
        </p:txBody>
      </p:sp>
    </p:spTree>
    <p:extLst>
      <p:ext uri="{BB962C8B-B14F-4D97-AF65-F5344CB8AC3E}">
        <p14:creationId xmlns:p14="http://schemas.microsoft.com/office/powerpoint/2010/main" val="24403097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651059-8DB8-5044-97F1-F934F7FC73CC}" type="slidenum">
              <a:rPr lang="en-US" smtClean="0"/>
              <a:pPr>
                <a:defRPr/>
              </a:pPr>
              <a:t>69</a:t>
            </a:fld>
            <a:endParaRPr lang="en-US" dirty="0"/>
          </a:p>
        </p:txBody>
      </p:sp>
    </p:spTree>
    <p:extLst>
      <p:ext uri="{BB962C8B-B14F-4D97-AF65-F5344CB8AC3E}">
        <p14:creationId xmlns:p14="http://schemas.microsoft.com/office/powerpoint/2010/main" val="14530135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70</a:t>
            </a:fld>
            <a:endParaRPr lang="en-US"/>
          </a:p>
        </p:txBody>
      </p:sp>
    </p:spTree>
    <p:extLst>
      <p:ext uri="{BB962C8B-B14F-4D97-AF65-F5344CB8AC3E}">
        <p14:creationId xmlns:p14="http://schemas.microsoft.com/office/powerpoint/2010/main" val="330810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27408" y="4487985"/>
            <a:ext cx="5885147" cy="4341587"/>
          </a:xfrm>
        </p:spPr>
        <p:txBody>
          <a:bodyPr>
            <a:normAutofit fontScale="92500"/>
          </a:bodyPr>
          <a:lstStyle/>
          <a:p>
            <a:pPr marL="109047" indent="-109047">
              <a:buFont typeface="Arial" panose="020B0604020202020204" pitchFamily="34" charset="0"/>
              <a:buChar char="•"/>
            </a:pPr>
            <a:r>
              <a:rPr lang="en-US" dirty="0"/>
              <a:t>Diabetes affects 9.3% of the US population (29.1 million people), and is the seventh leading cause of death in the United States</a:t>
            </a:r>
            <a:r>
              <a:rPr lang="en-US" baseline="30000" dirty="0"/>
              <a:t>1</a:t>
            </a:r>
            <a:r>
              <a:rPr lang="en-US" dirty="0"/>
              <a:t> </a:t>
            </a:r>
          </a:p>
          <a:p>
            <a:pPr marL="109047" indent="-109047">
              <a:buFont typeface="Arial" panose="020B0604020202020204" pitchFamily="34" charset="0"/>
              <a:buChar char="•"/>
            </a:pPr>
            <a:r>
              <a:rPr lang="en-US" dirty="0"/>
              <a:t>An additional 86 million adults have </a:t>
            </a:r>
            <a:r>
              <a:rPr lang="en-US" dirty="0" err="1"/>
              <a:t>prediabetes</a:t>
            </a:r>
            <a:r>
              <a:rPr lang="en-US" dirty="0"/>
              <a:t> and are at risk to develop diabetes</a:t>
            </a:r>
            <a:r>
              <a:rPr lang="en-US" baseline="30000" dirty="0"/>
              <a:t>3</a:t>
            </a:r>
            <a:r>
              <a:rPr lang="en-US" dirty="0"/>
              <a:t> </a:t>
            </a:r>
          </a:p>
          <a:p>
            <a:pPr marL="109047" indent="-109047">
              <a:buFont typeface="Arial" panose="020B0604020202020204" pitchFamily="34" charset="0"/>
              <a:buChar char="•"/>
            </a:pPr>
            <a:r>
              <a:rPr lang="en-US" dirty="0"/>
              <a:t>The prevalence and incidence of diabetes have increased considerably over the past decade, and diabetes is now considered to be an epidemic in the United States</a:t>
            </a:r>
          </a:p>
          <a:p>
            <a:pPr marL="109047" indent="-109047">
              <a:buFont typeface="Arial" panose="020B0604020202020204" pitchFamily="34" charset="0"/>
              <a:buChar char="•"/>
            </a:pPr>
            <a:r>
              <a:rPr lang="en-US" dirty="0"/>
              <a:t>These charts show the change graphically—deeper red colors indicate higher rates of diabetes. In 2000, no state was deep red, while by 2012, large parts of the country were deep red, indicating a diabetes prevalence of 9.0% or higher</a:t>
            </a:r>
            <a:r>
              <a:rPr lang="en-US" baseline="30000" dirty="0"/>
              <a:t>2</a:t>
            </a:r>
          </a:p>
          <a:p>
            <a:pPr marL="109047" indent="-109047">
              <a:buFont typeface="Arial" panose="020B0604020202020204" pitchFamily="34" charset="0"/>
              <a:buChar char="•"/>
            </a:pPr>
            <a:r>
              <a:rPr lang="en-US" dirty="0"/>
              <a:t>The age-adjusted annual incidence of diabetes has also increased, from 6.0 new cases per thousand in 2000 to 7.8 cases per thousand in 2012</a:t>
            </a:r>
            <a:r>
              <a:rPr lang="en-US" baseline="30000" dirty="0"/>
              <a:t>1,3</a:t>
            </a:r>
            <a:r>
              <a:rPr lang="en-US" dirty="0"/>
              <a:t> </a:t>
            </a:r>
          </a:p>
          <a:p>
            <a:pPr marL="109047" indent="-109047">
              <a:buFont typeface="Arial" panose="020B0604020202020204" pitchFamily="34" charset="0"/>
              <a:buChar char="•"/>
            </a:pPr>
            <a:r>
              <a:rPr lang="en-US" dirty="0"/>
              <a:t>One of the major drivers for this increase is obesity, which is a major risk factor for type</a:t>
            </a:r>
            <a:r>
              <a:rPr lang="en-US" baseline="0" dirty="0"/>
              <a:t> </a:t>
            </a:r>
            <a:r>
              <a:rPr lang="en-US" dirty="0"/>
              <a:t>2 diabetes (T2D). Rates of obesity have also increased, from 20.1% in 2000 to 27.6% in 2012, and the increasing prevalence of obesity is probably a driver of the increase in diabetes rates</a:t>
            </a:r>
            <a:r>
              <a:rPr lang="en-US" baseline="30000" dirty="0"/>
              <a:t>4,5</a:t>
            </a:r>
          </a:p>
          <a:p>
            <a:pPr marL="109047" indent="-109047">
              <a:buFont typeface="Arial" panose="020B0604020202020204" pitchFamily="34" charset="0"/>
              <a:buChar char="•"/>
            </a:pPr>
            <a:endParaRPr lang="en-US" dirty="0"/>
          </a:p>
          <a:p>
            <a:r>
              <a:rPr lang="en-US" sz="900" b="1" dirty="0"/>
              <a:t>References</a:t>
            </a:r>
          </a:p>
          <a:p>
            <a:pPr marL="224325" indent="-224325">
              <a:buFont typeface="+mj-lt"/>
              <a:buAutoNum type="arabicPeriod"/>
            </a:pPr>
            <a:r>
              <a:rPr lang="en-US" sz="900" dirty="0"/>
              <a:t>Centers for Disease Control and Prevention. National diabetes statistics report, 2014. Atlanta, GA: US Department of Health and Human Services, Centers for Disease Control and Prevention, 2014. http://www.cdc.gov/diabetes/pubs/ statsreport14/national-diabetes-report-web.pdf. Accessed June 30, 2014. </a:t>
            </a:r>
          </a:p>
          <a:p>
            <a:pPr marL="224325" indent="-224325">
              <a:buFont typeface="+mj-lt"/>
              <a:buAutoNum type="arabicPeriod"/>
            </a:pPr>
            <a:r>
              <a:rPr lang="en-US" sz="900" dirty="0"/>
              <a:t>Centers for Disease Control and Prevention. Diabetes interactive atlas. CDC Web site. http://www.cdc.gov/diabetes/atlas/obesityrisk/atlas.html. Accessed July 25, 2014. </a:t>
            </a:r>
          </a:p>
          <a:p>
            <a:pPr marL="224325" indent="-224325">
              <a:buFont typeface="+mj-lt"/>
              <a:buAutoNum type="arabicPeriod"/>
            </a:pPr>
            <a:r>
              <a:rPr lang="en-US" sz="900" dirty="0"/>
              <a:t>Centers for Disease Control and Prevention. Crude and age-adjusted incidence of diagnosed diabetes per 1,000 population aged 18–79 years, United States, 1980–2011. CDC Web site. http://www.cdc.gov/diabetes/statistics/incidence/fig2.htm. Accessed February 28, 2014. </a:t>
            </a:r>
          </a:p>
          <a:p>
            <a:pPr marL="224325" indent="-224325">
              <a:buFont typeface="+mj-lt"/>
              <a:buAutoNum type="arabicPeriod"/>
            </a:pPr>
            <a:r>
              <a:rPr lang="en-US" sz="900" dirty="0"/>
              <a:t>Centers for Disease Control and Prevention. Prevalence and trends data overweight and obesity (BMI)—2010. CDC Web site. http://apps.nccd.cdc.gov/brfss/list.asp?cat=OB&amp;yr=2000&amp;qkey=4409&amp;state=All. Accessed February 28, 2014  </a:t>
            </a:r>
          </a:p>
          <a:p>
            <a:pPr marL="224325" indent="-224325">
              <a:buFont typeface="+mj-lt"/>
              <a:buAutoNum type="arabicPeriod"/>
            </a:pPr>
            <a:r>
              <a:rPr lang="en-US" sz="900" dirty="0"/>
              <a:t>Centers for Disease Control and Prevention. Prevalence and trends data overweight and obesity (BMI)—2012. CDC Web site. http://apps.nccd.cdc.gov/brfss/list.asp?cat=OB&amp;yr=2012&amp;qkey=8261&amp;state=All. Accessed February 28, 2014. </a:t>
            </a:r>
          </a:p>
          <a:p>
            <a:pPr marL="109047" indent="-10904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160574D-3BD5-4CEE-8842-193AF6F63E01}" type="slidenum">
              <a:rPr lang="en-US" smtClean="0"/>
              <a:pPr/>
              <a:t>7</a:t>
            </a:fld>
            <a:endParaRPr lang="en-US"/>
          </a:p>
        </p:txBody>
      </p:sp>
      <p:sp>
        <p:nvSpPr>
          <p:cNvPr id="7" name="Slide Image Placeholder 6"/>
          <p:cNvSpPr>
            <a:spLocks noGrp="1" noRot="1" noChangeAspect="1"/>
          </p:cNvSpPr>
          <p:nvPr>
            <p:ph type="sldImg"/>
          </p:nvPr>
        </p:nvSpPr>
        <p:spPr>
          <a:xfrm>
            <a:off x="-31750" y="419100"/>
            <a:ext cx="7023100" cy="3951288"/>
          </a:xfrm>
        </p:spPr>
      </p:sp>
    </p:spTree>
    <p:extLst>
      <p:ext uri="{BB962C8B-B14F-4D97-AF65-F5344CB8AC3E}">
        <p14:creationId xmlns:p14="http://schemas.microsoft.com/office/powerpoint/2010/main" val="24997094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71</a:t>
            </a:fld>
            <a:endParaRPr lang="en-US"/>
          </a:p>
        </p:txBody>
      </p:sp>
    </p:spTree>
    <p:extLst>
      <p:ext uri="{BB962C8B-B14F-4D97-AF65-F5344CB8AC3E}">
        <p14:creationId xmlns:p14="http://schemas.microsoft.com/office/powerpoint/2010/main" val="4746506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72</a:t>
            </a:fld>
            <a:endParaRPr lang="en-US"/>
          </a:p>
        </p:txBody>
      </p:sp>
    </p:spTree>
    <p:extLst>
      <p:ext uri="{BB962C8B-B14F-4D97-AF65-F5344CB8AC3E}">
        <p14:creationId xmlns:p14="http://schemas.microsoft.com/office/powerpoint/2010/main" val="4841513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73</a:t>
            </a:fld>
            <a:endParaRPr lang="en-US"/>
          </a:p>
        </p:txBody>
      </p:sp>
    </p:spTree>
    <p:extLst>
      <p:ext uri="{BB962C8B-B14F-4D97-AF65-F5344CB8AC3E}">
        <p14:creationId xmlns:p14="http://schemas.microsoft.com/office/powerpoint/2010/main" val="12238616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968604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75</a:t>
            </a:fld>
            <a:endParaRPr lang="en-US"/>
          </a:p>
        </p:txBody>
      </p:sp>
    </p:spTree>
    <p:extLst>
      <p:ext uri="{BB962C8B-B14F-4D97-AF65-F5344CB8AC3E}">
        <p14:creationId xmlns:p14="http://schemas.microsoft.com/office/powerpoint/2010/main" val="34391369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76</a:t>
            </a:fld>
            <a:endParaRPr lang="en-US"/>
          </a:p>
        </p:txBody>
      </p:sp>
    </p:spTree>
    <p:extLst>
      <p:ext uri="{BB962C8B-B14F-4D97-AF65-F5344CB8AC3E}">
        <p14:creationId xmlns:p14="http://schemas.microsoft.com/office/powerpoint/2010/main" val="30065270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Changed animation to Fade</a:t>
            </a:r>
          </a:p>
          <a:p>
            <a:endParaRPr lang="en-US" baseline="0" dirty="0"/>
          </a:p>
          <a:p>
            <a:r>
              <a:rPr lang="en-US" baseline="0" dirty="0"/>
              <a:t>Primary Analysis: Markov chain Monte Carlo method of multiple imputation (100 imputations) used to estimate missing 1 year change in visual acuity</a:t>
            </a:r>
          </a:p>
        </p:txBody>
      </p:sp>
      <p:sp>
        <p:nvSpPr>
          <p:cNvPr id="4" name="Slide Number Placeholder 3"/>
          <p:cNvSpPr>
            <a:spLocks noGrp="1"/>
          </p:cNvSpPr>
          <p:nvPr>
            <p:ph type="sldNum" sz="quarter" idx="10"/>
          </p:nvPr>
        </p:nvSpPr>
        <p:spPr/>
        <p:txBody>
          <a:bodyPr/>
          <a:lstStyle/>
          <a:p>
            <a:pPr>
              <a:defRPr/>
            </a:pPr>
            <a:fld id="{1B2F9F09-BFE5-46B0-8586-4175C58051E0}" type="slidenum">
              <a:rPr lang="en-US" smtClean="0">
                <a:solidFill>
                  <a:srgbClr val="000000"/>
                </a:solidFill>
              </a:rPr>
              <a:pPr>
                <a:defRPr/>
              </a:pPr>
              <a:t>77</a:t>
            </a:fld>
            <a:endParaRPr lang="en-US" dirty="0">
              <a:solidFill>
                <a:srgbClr val="000000"/>
              </a:solidFill>
            </a:endParaRPr>
          </a:p>
        </p:txBody>
      </p:sp>
    </p:spTree>
    <p:extLst>
      <p:ext uri="{BB962C8B-B14F-4D97-AF65-F5344CB8AC3E}">
        <p14:creationId xmlns:p14="http://schemas.microsoft.com/office/powerpoint/2010/main" val="4065112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78</a:t>
            </a:fld>
            <a:endParaRPr lang="en-US"/>
          </a:p>
        </p:txBody>
      </p:sp>
    </p:spTree>
    <p:extLst>
      <p:ext uri="{BB962C8B-B14F-4D97-AF65-F5344CB8AC3E}">
        <p14:creationId xmlns:p14="http://schemas.microsoft.com/office/powerpoint/2010/main" val="12983682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Capitalized</a:t>
            </a:r>
            <a:r>
              <a:rPr lang="en-US" baseline="0" dirty="0"/>
              <a:t> </a:t>
            </a:r>
            <a:r>
              <a:rPr lang="en-US" i="1" baseline="0" dirty="0"/>
              <a:t>P</a:t>
            </a:r>
          </a:p>
          <a:p>
            <a:endParaRPr lang="en-US" i="1" baseline="0" dirty="0"/>
          </a:p>
          <a:p>
            <a:r>
              <a:rPr lang="en-US" i="1" baseline="0" dirty="0"/>
              <a:t>No space after P for &lt;</a:t>
            </a:r>
          </a:p>
          <a:p>
            <a:endParaRPr lang="en-US" i="1" baseline="0" dirty="0"/>
          </a:p>
          <a:p>
            <a:r>
              <a:rPr lang="en-US" i="1" baseline="0" dirty="0"/>
              <a:t>Made fade</a:t>
            </a:r>
            <a:endParaRPr lang="en-US" dirty="0"/>
          </a:p>
        </p:txBody>
      </p:sp>
      <p:sp>
        <p:nvSpPr>
          <p:cNvPr id="4" name="Slide Number Placeholder 3"/>
          <p:cNvSpPr>
            <a:spLocks noGrp="1"/>
          </p:cNvSpPr>
          <p:nvPr>
            <p:ph type="sldNum" sz="quarter" idx="10"/>
          </p:nvPr>
        </p:nvSpPr>
        <p:spPr/>
        <p:txBody>
          <a:bodyPr/>
          <a:lstStyle/>
          <a:p>
            <a:pPr>
              <a:defRPr/>
            </a:pPr>
            <a:fld id="{1B2F9F09-BFE5-46B0-8586-4175C58051E0}" type="slidenum">
              <a:rPr lang="en-US" smtClean="0"/>
              <a:pPr>
                <a:defRPr/>
              </a:pPr>
              <a:t>79</a:t>
            </a:fld>
            <a:endParaRPr lang="en-US" dirty="0"/>
          </a:p>
        </p:txBody>
      </p:sp>
    </p:spTree>
    <p:extLst>
      <p:ext uri="{BB962C8B-B14F-4D97-AF65-F5344CB8AC3E}">
        <p14:creationId xmlns:p14="http://schemas.microsoft.com/office/powerpoint/2010/main" val="4820140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1B2F9F09-BFE5-46B0-8586-4175C58051E0}" type="slidenum">
              <a:rPr lang="en-US" smtClean="0">
                <a:solidFill>
                  <a:srgbClr val="000000"/>
                </a:solidFill>
              </a:rPr>
              <a:pPr>
                <a:defRPr/>
              </a:pPr>
              <a:t>80</a:t>
            </a:fld>
            <a:endParaRPr lang="en-US" dirty="0">
              <a:solidFill>
                <a:srgbClr val="000000"/>
              </a:solidFill>
            </a:endParaRPr>
          </a:p>
        </p:txBody>
      </p:sp>
    </p:spTree>
    <p:extLst>
      <p:ext uri="{BB962C8B-B14F-4D97-AF65-F5344CB8AC3E}">
        <p14:creationId xmlns:p14="http://schemas.microsoft.com/office/powerpoint/2010/main" val="163053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 y="419100"/>
            <a:ext cx="7023100" cy="3951288"/>
          </a:xfrm>
        </p:spPr>
      </p:sp>
      <p:sp>
        <p:nvSpPr>
          <p:cNvPr id="3" name="Notes Placeholder 2"/>
          <p:cNvSpPr>
            <a:spLocks noGrp="1"/>
          </p:cNvSpPr>
          <p:nvPr>
            <p:ph type="body" idx="1"/>
          </p:nvPr>
        </p:nvSpPr>
        <p:spPr>
          <a:xfrm>
            <a:off x="627408" y="4462585"/>
            <a:ext cx="5885147" cy="3935756"/>
          </a:xfrm>
        </p:spPr>
        <p:txBody>
          <a:bodyPr>
            <a:normAutofit fontScale="32500" lnSpcReduction="20000"/>
          </a:bodyPr>
          <a:lstStyle/>
          <a:p>
            <a:pPr marL="168244" indent="-168244">
              <a:lnSpc>
                <a:spcPts val="1178"/>
              </a:lnSpc>
              <a:buFont typeface="Arial" panose="020B0604020202020204" pitchFamily="34" charset="0"/>
              <a:buChar char="•"/>
            </a:pPr>
            <a:r>
              <a:rPr lang="en-US" sz="2500" dirty="0"/>
              <a:t>Diabetes causes macrovascular and microvascular complications</a:t>
            </a:r>
            <a:r>
              <a:rPr lang="en-US" sz="2500" baseline="30000" dirty="0"/>
              <a:t>1</a:t>
            </a:r>
          </a:p>
          <a:p>
            <a:pPr marL="168244" indent="-168244">
              <a:lnSpc>
                <a:spcPts val="1178"/>
              </a:lnSpc>
              <a:buFont typeface="Arial" panose="020B0604020202020204" pitchFamily="34" charset="0"/>
              <a:buChar char="•"/>
            </a:pPr>
            <a:r>
              <a:rPr lang="en-US" sz="2500" dirty="0"/>
              <a:t>The major macrovascular complications—meaning those resulting from damage to large blood vessels—include cardiovascular disease, stroke, and diabetic foot</a:t>
            </a:r>
            <a:r>
              <a:rPr lang="en-US" sz="2500" baseline="30000" dirty="0"/>
              <a:t>1</a:t>
            </a:r>
            <a:r>
              <a:rPr lang="en-US" sz="2500" dirty="0"/>
              <a:t> </a:t>
            </a:r>
          </a:p>
          <a:p>
            <a:pPr marL="168244" indent="-168244">
              <a:lnSpc>
                <a:spcPts val="1178"/>
              </a:lnSpc>
              <a:buFont typeface="Arial" panose="020B0604020202020204" pitchFamily="34" charset="0"/>
              <a:buChar char="•"/>
            </a:pPr>
            <a:r>
              <a:rPr lang="en-US" sz="2500" dirty="0"/>
              <a:t>Cardiovascular disease and stroke are major complications for patients with diabetes. Diabetes is associated with high risks of stroke and death due to cardiovascular disease, with rates approximately 1.5 and 1.7 times higher, respectively, among patients with diagnosed diabetes than among those without diabetes</a:t>
            </a:r>
            <a:r>
              <a:rPr lang="en-US" sz="2500" baseline="30000" dirty="0"/>
              <a:t>1</a:t>
            </a:r>
          </a:p>
          <a:p>
            <a:pPr marL="168244" indent="-168244">
              <a:lnSpc>
                <a:spcPts val="1178"/>
              </a:lnSpc>
              <a:buFont typeface="Arial" panose="020B0604020202020204" pitchFamily="34" charset="0"/>
              <a:buChar char="•"/>
            </a:pPr>
            <a:r>
              <a:rPr lang="en-US" sz="2500" dirty="0"/>
              <a:t>Patients with diabetes may develop diabetic foot disease. About 60% of nontraumatic lower-limb amputations occur in people with diabetes, and 73,000 individuals with diabetes underwent nontraumatic lower-limb amputations in 20101 </a:t>
            </a:r>
          </a:p>
          <a:p>
            <a:pPr marL="168244" indent="-168244">
              <a:lnSpc>
                <a:spcPts val="1178"/>
              </a:lnSpc>
              <a:buFont typeface="Arial" panose="020B0604020202020204" pitchFamily="34" charset="0"/>
              <a:buChar char="•"/>
            </a:pPr>
            <a:r>
              <a:rPr lang="en-US" sz="2500" dirty="0"/>
              <a:t>The major microvascular complications—meaning complications resulting from damage to microscopic blood vessels—are diabetic nephropathy, diabetic neuropathy, and diabetic retinopathy (DR)</a:t>
            </a:r>
            <a:r>
              <a:rPr lang="en-US" sz="2500" baseline="30000" dirty="0"/>
              <a:t>1</a:t>
            </a:r>
          </a:p>
          <a:p>
            <a:pPr marL="299100" lvl="1" indent="-124625">
              <a:lnSpc>
                <a:spcPts val="1178"/>
              </a:lnSpc>
              <a:buFont typeface="Arial" panose="020B0604020202020204" pitchFamily="34" charset="0"/>
              <a:buChar char="̶"/>
            </a:pPr>
            <a:r>
              <a:rPr lang="en-US" sz="2500" dirty="0"/>
              <a:t>Diabetic nephropathy develops in up to 40% of patients with diabetes,</a:t>
            </a:r>
            <a:r>
              <a:rPr lang="en-US" sz="2500" baseline="30000" dirty="0"/>
              <a:t>2</a:t>
            </a:r>
            <a:r>
              <a:rPr lang="en-US" sz="2500" dirty="0"/>
              <a:t> and was listed as the primary cause of kidney failure in ≈44% of all cases in 2011</a:t>
            </a:r>
            <a:r>
              <a:rPr lang="en-US" sz="2500" baseline="30000" dirty="0"/>
              <a:t>1</a:t>
            </a:r>
            <a:r>
              <a:rPr lang="en-US" sz="2500" dirty="0"/>
              <a:t> </a:t>
            </a:r>
          </a:p>
          <a:p>
            <a:pPr marL="299100" lvl="1" indent="-124625">
              <a:lnSpc>
                <a:spcPts val="1178"/>
              </a:lnSpc>
              <a:buFont typeface="Arial" panose="020B0604020202020204" pitchFamily="34" charset="0"/>
              <a:buChar char="̶"/>
            </a:pPr>
            <a:r>
              <a:rPr lang="en-US" sz="2500" dirty="0"/>
              <a:t>Diabetic neuropathy affects 60% to 70% of patients with diabetes and causes pain in 10%</a:t>
            </a:r>
            <a:r>
              <a:rPr lang="en-US" sz="2500" baseline="30000" dirty="0"/>
              <a:t>2,3</a:t>
            </a:r>
            <a:r>
              <a:rPr lang="en-US" sz="2500" dirty="0"/>
              <a:t> </a:t>
            </a:r>
          </a:p>
          <a:p>
            <a:pPr marL="299100" lvl="1" indent="-124625">
              <a:lnSpc>
                <a:spcPts val="1178"/>
              </a:lnSpc>
              <a:buFont typeface="Arial" panose="020B0604020202020204" pitchFamily="34" charset="0"/>
              <a:buChar char="̶"/>
            </a:pPr>
            <a:r>
              <a:rPr lang="en-US" sz="2500" dirty="0"/>
              <a:t>Diabetic retinopathy is present in approximately 21% of patients with diabetes</a:t>
            </a:r>
            <a:r>
              <a:rPr lang="en-US" sz="2500" baseline="30000" dirty="0"/>
              <a:t>4</a:t>
            </a:r>
            <a:r>
              <a:rPr lang="en-US" sz="2500" dirty="0"/>
              <a:t> and is severe—putting patients at risk for severe vision loss—in about 4.4%.</a:t>
            </a:r>
            <a:r>
              <a:rPr lang="en-US" sz="2500" baseline="30000" dirty="0"/>
              <a:t>1</a:t>
            </a:r>
            <a:r>
              <a:rPr lang="en-US" sz="2500" dirty="0"/>
              <a:t> We’ll discuss DR later in this program</a:t>
            </a:r>
          </a:p>
          <a:p>
            <a:pPr marL="299100" lvl="1" indent="-124625">
              <a:lnSpc>
                <a:spcPts val="1178"/>
              </a:lnSpc>
              <a:buFont typeface="Arial" panose="020B0604020202020204" pitchFamily="34" charset="0"/>
              <a:buChar char="̶"/>
            </a:pPr>
            <a:endParaRPr lang="en-US" sz="1000" dirty="0"/>
          </a:p>
          <a:p>
            <a:pPr>
              <a:lnSpc>
                <a:spcPts val="981"/>
              </a:lnSpc>
            </a:pPr>
            <a:r>
              <a:rPr lang="en-US" sz="1800" b="1" dirty="0"/>
              <a:t>References</a:t>
            </a:r>
            <a:endParaRPr lang="en-US" sz="1800" dirty="0"/>
          </a:p>
          <a:p>
            <a:pPr marL="224325" indent="-224325">
              <a:lnSpc>
                <a:spcPts val="981"/>
              </a:lnSpc>
              <a:buFont typeface="+mj-lt"/>
              <a:buAutoNum type="arabicPeriod"/>
            </a:pPr>
            <a:r>
              <a:rPr lang="en-US" sz="1800" dirty="0"/>
              <a:t>Centers for Disease Control and Prevention. National diabetes statistics report: Estimates of diabetes and its burden in the United States, 2014. Atlanta, GA: US Department of Health and Human Services, Centers for Disease Control and Prevention, 2014. http://www.cdc.gov/diabetes/pubs/ statsreport14/national-diabetes-report-web.pdf. Accessed June 30, 2014.</a:t>
            </a:r>
          </a:p>
          <a:p>
            <a:pPr marL="224325" indent="-224325">
              <a:lnSpc>
                <a:spcPts val="981"/>
              </a:lnSpc>
              <a:buFont typeface="+mj-lt"/>
              <a:buAutoNum type="arabicPeriod"/>
            </a:pPr>
            <a:r>
              <a:rPr lang="en-US" sz="1800" dirty="0"/>
              <a:t>Brownlee M, Aiello LP, Cooper ME, Vinik AI, Nesto RW, Boulton AJM. Complications of diabetes mellitus. In: Melmed S, Polonsky KS, Larsen PR, Kronenberg HM, eds. </a:t>
            </a:r>
            <a:r>
              <a:rPr lang="en-US" sz="1800" i="1" dirty="0"/>
              <a:t>Williams Textbook of Endocrinology. </a:t>
            </a:r>
            <a:r>
              <a:rPr lang="en-US" sz="1800" dirty="0"/>
              <a:t>12th ed. Philadelphia, PA: Elsevier Saunders; 2011;1462-1551.</a:t>
            </a:r>
          </a:p>
          <a:p>
            <a:pPr marL="224325" indent="-224325">
              <a:lnSpc>
                <a:spcPts val="981"/>
              </a:lnSpc>
              <a:buFont typeface="+mj-lt"/>
              <a:buAutoNum type="arabicPeriod"/>
            </a:pPr>
            <a:r>
              <a:rPr lang="en-US" sz="1800" dirty="0"/>
              <a:t>Centers for Disease Control and Prevention. National diabetes fact sheet: national estimates and general information on diabetes and prediabetes in the United States, 2011. Atlanta, GA: US Department of Health and Human Services, Centers for Disease Control and Prevention, 2011. http://www.cdc.gov/diabetes/pubs/pdf/ndfs_2011.pdf. Accessed March 25, 2014.</a:t>
            </a:r>
          </a:p>
          <a:p>
            <a:pPr marL="224325" indent="-224325">
              <a:lnSpc>
                <a:spcPts val="981"/>
              </a:lnSpc>
              <a:buFont typeface="+mj-lt"/>
              <a:buAutoNum type="arabicPeriod"/>
            </a:pPr>
            <a:r>
              <a:rPr lang="en-US" sz="1800" dirty="0"/>
              <a:t>NHANES 2005-2008, projected to 2012 US population.</a:t>
            </a:r>
          </a:p>
        </p:txBody>
      </p:sp>
      <p:sp>
        <p:nvSpPr>
          <p:cNvPr id="4" name="Slide Number Placeholder 3"/>
          <p:cNvSpPr>
            <a:spLocks noGrp="1"/>
          </p:cNvSpPr>
          <p:nvPr>
            <p:ph type="sldNum" sz="quarter" idx="10"/>
          </p:nvPr>
        </p:nvSpPr>
        <p:spPr/>
        <p:txBody>
          <a:bodyPr/>
          <a:lstStyle/>
          <a:p>
            <a:fld id="{3160574D-3BD5-4CEE-8842-193AF6F63E01}" type="slidenum">
              <a:rPr lang="en-US" smtClean="0"/>
              <a:t>8</a:t>
            </a:fld>
            <a:endParaRPr lang="en-US" dirty="0"/>
          </a:p>
        </p:txBody>
      </p:sp>
    </p:spTree>
    <p:extLst>
      <p:ext uri="{BB962C8B-B14F-4D97-AF65-F5344CB8AC3E}">
        <p14:creationId xmlns:p14="http://schemas.microsoft.com/office/powerpoint/2010/main" val="25938483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1B2F9F09-BFE5-46B0-8586-4175C58051E0}" type="slidenum">
              <a:rPr lang="en-US" smtClean="0">
                <a:solidFill>
                  <a:srgbClr val="000000"/>
                </a:solidFill>
              </a:rPr>
              <a:pPr>
                <a:defRPr/>
              </a:pPr>
              <a:t>81</a:t>
            </a:fld>
            <a:endParaRPr lang="en-US" dirty="0">
              <a:solidFill>
                <a:srgbClr val="000000"/>
              </a:solidFill>
            </a:endParaRPr>
          </a:p>
        </p:txBody>
      </p:sp>
    </p:spTree>
    <p:extLst>
      <p:ext uri="{BB962C8B-B14F-4D97-AF65-F5344CB8AC3E}">
        <p14:creationId xmlns:p14="http://schemas.microsoft.com/office/powerpoint/2010/main" val="9401639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82</a:t>
            </a:fld>
            <a:endParaRPr lang="en-US"/>
          </a:p>
        </p:txBody>
      </p:sp>
    </p:spTree>
    <p:extLst>
      <p:ext uri="{BB962C8B-B14F-4D97-AF65-F5344CB8AC3E}">
        <p14:creationId xmlns:p14="http://schemas.microsoft.com/office/powerpoint/2010/main" val="39616392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83</a:t>
            </a:fld>
            <a:endParaRPr lang="en-US"/>
          </a:p>
        </p:txBody>
      </p:sp>
    </p:spTree>
    <p:extLst>
      <p:ext uri="{BB962C8B-B14F-4D97-AF65-F5344CB8AC3E}">
        <p14:creationId xmlns:p14="http://schemas.microsoft.com/office/powerpoint/2010/main" val="4374828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solidFill>
                  <a:prstClr val="black"/>
                </a:solidFill>
              </a:rPr>
              <a:pPr>
                <a:defRPr/>
              </a:pPr>
              <a:t>84</a:t>
            </a:fld>
            <a:endParaRPr lang="en-US" altLang="en-US">
              <a:solidFill>
                <a:prstClr val="black"/>
              </a:solidFill>
            </a:endParaRPr>
          </a:p>
        </p:txBody>
      </p:sp>
    </p:spTree>
    <p:extLst>
      <p:ext uri="{BB962C8B-B14F-4D97-AF65-F5344CB8AC3E}">
        <p14:creationId xmlns:p14="http://schemas.microsoft.com/office/powerpoint/2010/main" val="20272472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28C455-870D-459D-9747-FE0C2F324109}" type="slidenum">
              <a:rPr lang="en-US" altLang="en-US" smtClean="0">
                <a:solidFill>
                  <a:prstClr val="black"/>
                </a:solidFill>
              </a:rPr>
              <a:pPr>
                <a:spcBef>
                  <a:spcPct val="0"/>
                </a:spcBef>
              </a:pPr>
              <a:t>85</a:t>
            </a:fld>
            <a:endParaRPr lang="en-US" altLang="en-US">
              <a:solidFill>
                <a:prstClr val="black"/>
              </a:solidFill>
            </a:endParaRPr>
          </a:p>
        </p:txBody>
      </p:sp>
    </p:spTree>
    <p:extLst>
      <p:ext uri="{BB962C8B-B14F-4D97-AF65-F5344CB8AC3E}">
        <p14:creationId xmlns:p14="http://schemas.microsoft.com/office/powerpoint/2010/main" val="38677011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45045AF-57D5-449C-A9BA-CE2C416A8718}" type="slidenum">
              <a:rPr lang="en-US" altLang="en-US" smtClean="0">
                <a:solidFill>
                  <a:prstClr val="black"/>
                </a:solidFill>
              </a:rPr>
              <a:pPr>
                <a:defRPr/>
              </a:pPr>
              <a:t>86</a:t>
            </a:fld>
            <a:endParaRPr lang="en-US" altLang="en-US" dirty="0">
              <a:solidFill>
                <a:prstClr val="black"/>
              </a:solidFill>
            </a:endParaRPr>
          </a:p>
        </p:txBody>
      </p:sp>
    </p:spTree>
    <p:extLst>
      <p:ext uri="{BB962C8B-B14F-4D97-AF65-F5344CB8AC3E}">
        <p14:creationId xmlns:p14="http://schemas.microsoft.com/office/powerpoint/2010/main" val="4360210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87</a:t>
            </a:fld>
            <a:endParaRPr lang="en-US"/>
          </a:p>
        </p:txBody>
      </p:sp>
    </p:spTree>
    <p:extLst>
      <p:ext uri="{BB962C8B-B14F-4D97-AF65-F5344CB8AC3E}">
        <p14:creationId xmlns:p14="http://schemas.microsoft.com/office/powerpoint/2010/main" val="679297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88</a:t>
            </a:fld>
            <a:endParaRPr lang="en-US"/>
          </a:p>
        </p:txBody>
      </p:sp>
    </p:spTree>
    <p:extLst>
      <p:ext uri="{BB962C8B-B14F-4D97-AF65-F5344CB8AC3E}">
        <p14:creationId xmlns:p14="http://schemas.microsoft.com/office/powerpoint/2010/main" val="38440272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89</a:t>
            </a:fld>
            <a:endParaRPr lang="en-US"/>
          </a:p>
        </p:txBody>
      </p:sp>
    </p:spTree>
    <p:extLst>
      <p:ext uri="{BB962C8B-B14F-4D97-AF65-F5344CB8AC3E}">
        <p14:creationId xmlns:p14="http://schemas.microsoft.com/office/powerpoint/2010/main" val="14242366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90</a:t>
            </a:fld>
            <a:endParaRPr lang="en-US"/>
          </a:p>
        </p:txBody>
      </p:sp>
    </p:spTree>
    <p:extLst>
      <p:ext uri="{BB962C8B-B14F-4D97-AF65-F5344CB8AC3E}">
        <p14:creationId xmlns:p14="http://schemas.microsoft.com/office/powerpoint/2010/main" val="222432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a:t>
            </a:fld>
            <a:endParaRPr lang="en-US"/>
          </a:p>
        </p:txBody>
      </p:sp>
    </p:spTree>
    <p:extLst>
      <p:ext uri="{BB962C8B-B14F-4D97-AF65-F5344CB8AC3E}">
        <p14:creationId xmlns:p14="http://schemas.microsoft.com/office/powerpoint/2010/main" val="40744850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91</a:t>
            </a:fld>
            <a:endParaRPr lang="en-US"/>
          </a:p>
        </p:txBody>
      </p:sp>
    </p:spTree>
    <p:extLst>
      <p:ext uri="{BB962C8B-B14F-4D97-AF65-F5344CB8AC3E}">
        <p14:creationId xmlns:p14="http://schemas.microsoft.com/office/powerpoint/2010/main" val="2912238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92</a:t>
            </a:fld>
            <a:endParaRPr lang="en-US"/>
          </a:p>
        </p:txBody>
      </p:sp>
    </p:spTree>
    <p:extLst>
      <p:ext uri="{BB962C8B-B14F-4D97-AF65-F5344CB8AC3E}">
        <p14:creationId xmlns:p14="http://schemas.microsoft.com/office/powerpoint/2010/main" val="14232628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93</a:t>
            </a:fld>
            <a:endParaRPr lang="en-US"/>
          </a:p>
        </p:txBody>
      </p:sp>
    </p:spTree>
    <p:extLst>
      <p:ext uri="{BB962C8B-B14F-4D97-AF65-F5344CB8AC3E}">
        <p14:creationId xmlns:p14="http://schemas.microsoft.com/office/powerpoint/2010/main" val="6420083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94</a:t>
            </a:fld>
            <a:endParaRPr lang="en-US"/>
          </a:p>
        </p:txBody>
      </p:sp>
    </p:spTree>
    <p:extLst>
      <p:ext uri="{BB962C8B-B14F-4D97-AF65-F5344CB8AC3E}">
        <p14:creationId xmlns:p14="http://schemas.microsoft.com/office/powerpoint/2010/main" val="42793551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95</a:t>
            </a:fld>
            <a:endParaRPr lang="en-US"/>
          </a:p>
        </p:txBody>
      </p:sp>
    </p:spTree>
    <p:extLst>
      <p:ext uri="{BB962C8B-B14F-4D97-AF65-F5344CB8AC3E}">
        <p14:creationId xmlns:p14="http://schemas.microsoft.com/office/powerpoint/2010/main" val="39446722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96</a:t>
            </a:fld>
            <a:endParaRPr lang="en-US"/>
          </a:p>
        </p:txBody>
      </p:sp>
    </p:spTree>
    <p:extLst>
      <p:ext uri="{BB962C8B-B14F-4D97-AF65-F5344CB8AC3E}">
        <p14:creationId xmlns:p14="http://schemas.microsoft.com/office/powerpoint/2010/main" val="39530707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E3765E-EEAB-0A47-A29C-7B5E14E7F118}" type="slidenum">
              <a:rPr lang="en-US" smtClean="0"/>
              <a:pPr/>
              <a:t>97</a:t>
            </a:fld>
            <a:endParaRPr lang="en-US"/>
          </a:p>
        </p:txBody>
      </p:sp>
    </p:spTree>
    <p:extLst>
      <p:ext uri="{BB962C8B-B14F-4D97-AF65-F5344CB8AC3E}">
        <p14:creationId xmlns:p14="http://schemas.microsoft.com/office/powerpoint/2010/main" val="377153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9540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4290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133601" y="6408739"/>
            <a:ext cx="1553633" cy="365125"/>
          </a:xfrm>
          <a:prstGeom prst="rect">
            <a:avLst/>
          </a:prstGeom>
        </p:spPr>
        <p:txBody>
          <a:bodyPr/>
          <a:lstStyle>
            <a:lvl1pPr>
              <a:defRPr/>
            </a:lvl1pPr>
          </a:lstStyle>
          <a:p>
            <a:fld id="{C41EE166-797F-E64B-9204-100624D55D78}" type="datetimeFigureOut">
              <a:rPr lang="en-US"/>
              <a:pPr/>
              <a:t>4/12/2021</a:t>
            </a:fld>
            <a:endParaRPr lang="en-US"/>
          </a:p>
        </p:txBody>
      </p:sp>
      <p:sp>
        <p:nvSpPr>
          <p:cNvPr id="5" name="Footer Placeholder 4"/>
          <p:cNvSpPr>
            <a:spLocks noGrp="1"/>
          </p:cNvSpPr>
          <p:nvPr>
            <p:ph type="ftr" sz="quarter" idx="11"/>
          </p:nvPr>
        </p:nvSpPr>
        <p:spPr>
          <a:xfrm>
            <a:off x="4165600" y="6408739"/>
            <a:ext cx="38608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940801" y="6419851"/>
            <a:ext cx="571500" cy="365125"/>
          </a:xfrm>
          <a:prstGeom prst="rect">
            <a:avLst/>
          </a:prstGeom>
        </p:spPr>
        <p:txBody>
          <a:bodyPr/>
          <a:lstStyle>
            <a:lvl1pPr>
              <a:defRPr/>
            </a:lvl1pPr>
          </a:lstStyle>
          <a:p>
            <a:fld id="{4778471E-0C06-B345-BA38-3AF23C9FDB0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133601" y="6408739"/>
            <a:ext cx="1553633" cy="365125"/>
          </a:xfrm>
          <a:prstGeom prst="rect">
            <a:avLst/>
          </a:prstGeom>
        </p:spPr>
        <p:txBody>
          <a:bodyPr/>
          <a:lstStyle>
            <a:lvl1pPr>
              <a:defRPr/>
            </a:lvl1pPr>
          </a:lstStyle>
          <a:p>
            <a:fld id="{93AB3993-F904-F748-9BC1-5B90BAA9898F}" type="datetimeFigureOut">
              <a:rPr lang="en-US"/>
              <a:pPr/>
              <a:t>4/12/2021</a:t>
            </a:fld>
            <a:endParaRPr lang="en-US"/>
          </a:p>
        </p:txBody>
      </p:sp>
      <p:sp>
        <p:nvSpPr>
          <p:cNvPr id="5" name="Footer Placeholder 4"/>
          <p:cNvSpPr>
            <a:spLocks noGrp="1"/>
          </p:cNvSpPr>
          <p:nvPr>
            <p:ph type="ftr" sz="quarter" idx="11"/>
          </p:nvPr>
        </p:nvSpPr>
        <p:spPr>
          <a:xfrm>
            <a:off x="4165600" y="6408739"/>
            <a:ext cx="38608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940801" y="6419851"/>
            <a:ext cx="571500" cy="365125"/>
          </a:xfrm>
          <a:prstGeom prst="rect">
            <a:avLst/>
          </a:prstGeom>
        </p:spPr>
        <p:txBody>
          <a:bodyPr/>
          <a:lstStyle>
            <a:lvl1pPr>
              <a:defRPr/>
            </a:lvl1pPr>
          </a:lstStyle>
          <a:p>
            <a:fld id="{E615353A-BD1A-3D4E-BF52-663B948D84F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normAutofit/>
          </a:bodyPr>
          <a:lstStyle>
            <a:lvl1pPr>
              <a:defRPr sz="2700"/>
            </a:lvl1pPr>
          </a:lstStyle>
          <a:p>
            <a:r>
              <a:rPr dirty="0"/>
              <a:t>Title Text</a:t>
            </a:r>
          </a:p>
        </p:txBody>
      </p:sp>
      <p:sp>
        <p:nvSpPr>
          <p:cNvPr id="2" name="Footer Placeholder 1"/>
          <p:cNvSpPr>
            <a:spLocks noGrp="1"/>
          </p:cNvSpPr>
          <p:nvPr>
            <p:ph type="ftr" sz="quarter" idx="10"/>
          </p:nvPr>
        </p:nvSpPr>
        <p:spPr>
          <a:xfrm>
            <a:off x="4165600" y="6356353"/>
            <a:ext cx="3860800" cy="365125"/>
          </a:xfrm>
          <a:prstGeom prst="rect">
            <a:avLst/>
          </a:prstGeom>
        </p:spPr>
        <p:txBody>
          <a:bodyPr/>
          <a:lstStyle/>
          <a:p>
            <a:endParaRPr lang="en-US" dirty="0"/>
          </a:p>
        </p:txBody>
      </p:sp>
    </p:spTree>
    <p:extLst>
      <p:ext uri="{BB962C8B-B14F-4D97-AF65-F5344CB8AC3E}">
        <p14:creationId xmlns:p14="http://schemas.microsoft.com/office/powerpoint/2010/main" val="218004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09601" y="59271"/>
            <a:ext cx="10871203" cy="1358371"/>
          </a:xfrm>
          <a:prstGeom prst="rect">
            <a:avLst/>
          </a:prstGeom>
          <a:noFill/>
          <a:ln>
            <a:noFill/>
          </a:ln>
        </p:spPr>
        <p:txBody>
          <a:bodyPr spcFirstLastPara="1" wrap="square" lIns="0" tIns="45700" rIns="91425" bIns="0" anchor="b" anchorCtr="0"/>
          <a:lstStyle>
            <a:lvl1pPr marR="0" lvl="0" algn="l" rtl="0">
              <a:lnSpc>
                <a:spcPct val="9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3874668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2_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1" y="59271"/>
            <a:ext cx="10871203" cy="1358371"/>
          </a:xfrm>
          <a:prstGeom prst="rect">
            <a:avLst/>
          </a:prstGeom>
          <a:noFill/>
          <a:ln>
            <a:noFill/>
          </a:ln>
        </p:spPr>
        <p:txBody>
          <a:bodyPr spcFirstLastPara="1" wrap="square" lIns="0" tIns="45700" rIns="91425" bIns="0" anchor="b" anchorCtr="0"/>
          <a:lstStyle>
            <a:lvl1pPr marR="0" lvl="0" algn="l" rtl="0">
              <a:lnSpc>
                <a:spcPct val="9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0" name="Shape 40"/>
          <p:cNvSpPr txBox="1">
            <a:spLocks noGrp="1"/>
          </p:cNvSpPr>
          <p:nvPr>
            <p:ph type="body" idx="1"/>
          </p:nvPr>
        </p:nvSpPr>
        <p:spPr>
          <a:xfrm>
            <a:off x="558800" y="6288090"/>
            <a:ext cx="11430000" cy="493713"/>
          </a:xfrm>
          <a:prstGeom prst="rect">
            <a:avLst/>
          </a:prstGeom>
          <a:noFill/>
          <a:ln>
            <a:noFill/>
          </a:ln>
        </p:spPr>
        <p:txBody>
          <a:bodyPr spcFirstLastPara="1" wrap="square" lIns="0" tIns="0" rIns="0" bIns="0" anchor="b" anchorCtr="0"/>
          <a:lstStyle>
            <a:lvl1pPr marL="178594" marR="0" lvl="0" indent="-7144" algn="l" rtl="0">
              <a:lnSpc>
                <a:spcPct val="100000"/>
              </a:lnSpc>
              <a:spcBef>
                <a:spcPts val="600"/>
              </a:spcBef>
              <a:spcAft>
                <a:spcPts val="0"/>
              </a:spcAft>
              <a:buClr>
                <a:srgbClr val="1F497D"/>
              </a:buClr>
              <a:buSzPts val="1000"/>
              <a:buFont typeface="Arial"/>
              <a:buNone/>
              <a:tabLst/>
              <a:defRPr sz="750" b="0" i="0" u="none" strike="noStrike" cap="none">
                <a:solidFill>
                  <a:srgbClr val="1F497D"/>
                </a:solidFill>
                <a:latin typeface="Arial"/>
                <a:ea typeface="Arial"/>
                <a:cs typeface="Arial"/>
                <a:sym typeface="Arial"/>
              </a:defRPr>
            </a:lvl1pPr>
            <a:lvl2pPr marL="685800" marR="0" lvl="1" indent="-257175" algn="l" rtl="0">
              <a:lnSpc>
                <a:spcPct val="100000"/>
              </a:lnSpc>
              <a:spcBef>
                <a:spcPts val="22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2pPr>
            <a:lvl3pPr marL="1028700" marR="0" lvl="2" indent="-247650" algn="l" rtl="0">
              <a:lnSpc>
                <a:spcPct val="100000"/>
              </a:lnSpc>
              <a:spcBef>
                <a:spcPts val="150"/>
              </a:spcBef>
              <a:spcAft>
                <a:spcPts val="0"/>
              </a:spcAft>
              <a:buClr>
                <a:schemeClr val="dk1"/>
              </a:buClr>
              <a:buSzPts val="1600"/>
              <a:buFont typeface="Noto Sans Symbols"/>
              <a:buChar char="▪"/>
              <a:defRPr sz="1200" b="0" i="0" u="none" strike="noStrike" cap="none">
                <a:solidFill>
                  <a:schemeClr val="dk1"/>
                </a:solidFill>
                <a:latin typeface="Arial"/>
                <a:ea typeface="Arial"/>
                <a:cs typeface="Arial"/>
                <a:sym typeface="Arial"/>
              </a:defRPr>
            </a:lvl3pPr>
            <a:lvl4pPr marL="1371600" marR="0" lvl="3" indent="-238125" algn="l" rtl="0">
              <a:lnSpc>
                <a:spcPct val="100000"/>
              </a:lnSpc>
              <a:spcBef>
                <a:spcPts val="21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4pPr>
            <a:lvl5pPr marL="1714500" marR="0" lvl="4" indent="-228600" algn="l" rtl="0">
              <a:lnSpc>
                <a:spcPct val="100000"/>
              </a:lnSpc>
              <a:spcBef>
                <a:spcPts val="180"/>
              </a:spcBef>
              <a:spcAft>
                <a:spcPts val="0"/>
              </a:spcAft>
              <a:buClr>
                <a:schemeClr val="dk1"/>
              </a:buClr>
              <a:buSzPts val="1200"/>
              <a:buFont typeface="Noto Sans Symbols"/>
              <a:buChar char="➢"/>
              <a:defRPr sz="9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13530066"/>
      </p:ext>
    </p:extLst>
  </p:cSld>
  <p:clrMapOvr>
    <a:masterClrMapping/>
  </p:clrMapOvr>
  <p:extLst>
    <p:ext uri="{DCECCB84-F9BA-43D5-87BE-67443E8EF086}">
      <p15:sldGuideLst xmlns:p15="http://schemas.microsoft.com/office/powerpoint/2012/main">
        <p15:guide id="1" pos="352" userDrawn="1">
          <p15:clr>
            <a:srgbClr val="FBAE40"/>
          </p15:clr>
        </p15:guide>
        <p15:guide id="2" pos="7552" userDrawn="1">
          <p15:clr>
            <a:srgbClr val="FBAE40"/>
          </p15:clr>
        </p15:guide>
        <p15:guide id="3" orient="horz" pos="42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 this one" userDrawn="1">
  <p:cSld name="Title only - this one">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1" y="59271"/>
            <a:ext cx="10871203" cy="1358371"/>
          </a:xfrm>
          <a:prstGeom prst="rect">
            <a:avLst/>
          </a:prstGeom>
          <a:noFill/>
          <a:ln>
            <a:noFill/>
          </a:ln>
        </p:spPr>
        <p:txBody>
          <a:bodyPr spcFirstLastPara="1" wrap="square" lIns="0" tIns="45700" rIns="91425" bIns="0" anchor="b" anchorCtr="0"/>
          <a:lstStyle>
            <a:lvl1pPr marR="0" lvl="0" algn="l" rtl="0">
              <a:lnSpc>
                <a:spcPct val="9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lang="en-US" dirty="0"/>
          </a:p>
        </p:txBody>
      </p:sp>
      <p:pic>
        <p:nvPicPr>
          <p:cNvPr id="26" name="Shape 26" descr="TitlePage.png"/>
          <p:cNvPicPr preferRelativeResize="0"/>
          <p:nvPr/>
        </p:nvPicPr>
        <p:blipFill rotWithShape="1">
          <a:blip r:embed="rId2">
            <a:alphaModFix/>
          </a:blip>
          <a:srcRect/>
          <a:stretch/>
        </p:blipFill>
        <p:spPr>
          <a:xfrm>
            <a:off x="9878943" y="509721"/>
            <a:ext cx="1818968" cy="789729"/>
          </a:xfrm>
          <a:prstGeom prst="rect">
            <a:avLst/>
          </a:prstGeom>
          <a:noFill/>
          <a:ln>
            <a:noFill/>
          </a:ln>
        </p:spPr>
      </p:pic>
      <p:sp>
        <p:nvSpPr>
          <p:cNvPr id="4" name="Shape 40"/>
          <p:cNvSpPr txBox="1">
            <a:spLocks noGrp="1"/>
          </p:cNvSpPr>
          <p:nvPr>
            <p:ph type="body" idx="1"/>
          </p:nvPr>
        </p:nvSpPr>
        <p:spPr>
          <a:xfrm>
            <a:off x="558800" y="6288090"/>
            <a:ext cx="11430000" cy="493713"/>
          </a:xfrm>
          <a:prstGeom prst="rect">
            <a:avLst/>
          </a:prstGeom>
          <a:noFill/>
          <a:ln>
            <a:noFill/>
          </a:ln>
        </p:spPr>
        <p:txBody>
          <a:bodyPr spcFirstLastPara="1" wrap="square" lIns="0" tIns="0" rIns="0" bIns="0" anchor="b" anchorCtr="0"/>
          <a:lstStyle>
            <a:lvl1pPr marL="178594" marR="0" lvl="0" indent="-7144" algn="l" rtl="0">
              <a:lnSpc>
                <a:spcPct val="100000"/>
              </a:lnSpc>
              <a:spcBef>
                <a:spcPts val="600"/>
              </a:spcBef>
              <a:spcAft>
                <a:spcPts val="0"/>
              </a:spcAft>
              <a:buClr>
                <a:srgbClr val="1F497D"/>
              </a:buClr>
              <a:buSzPts val="1000"/>
              <a:buFont typeface="Arial"/>
              <a:buNone/>
              <a:tabLst/>
              <a:defRPr sz="750" b="0" i="0" u="none" strike="noStrike" cap="none">
                <a:solidFill>
                  <a:srgbClr val="1F497D"/>
                </a:solidFill>
                <a:latin typeface="Arial"/>
                <a:ea typeface="Arial"/>
                <a:cs typeface="Arial"/>
                <a:sym typeface="Arial"/>
              </a:defRPr>
            </a:lvl1pPr>
            <a:lvl2pPr marL="685800" marR="0" lvl="1" indent="-257175" algn="l" rtl="0">
              <a:lnSpc>
                <a:spcPct val="100000"/>
              </a:lnSpc>
              <a:spcBef>
                <a:spcPts val="22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2pPr>
            <a:lvl3pPr marL="1028700" marR="0" lvl="2" indent="-247650" algn="l" rtl="0">
              <a:lnSpc>
                <a:spcPct val="100000"/>
              </a:lnSpc>
              <a:spcBef>
                <a:spcPts val="150"/>
              </a:spcBef>
              <a:spcAft>
                <a:spcPts val="0"/>
              </a:spcAft>
              <a:buClr>
                <a:schemeClr val="dk1"/>
              </a:buClr>
              <a:buSzPts val="1600"/>
              <a:buFont typeface="Noto Sans Symbols"/>
              <a:buChar char="▪"/>
              <a:defRPr sz="1200" b="0" i="0" u="none" strike="noStrike" cap="none">
                <a:solidFill>
                  <a:schemeClr val="dk1"/>
                </a:solidFill>
                <a:latin typeface="Arial"/>
                <a:ea typeface="Arial"/>
                <a:cs typeface="Arial"/>
                <a:sym typeface="Arial"/>
              </a:defRPr>
            </a:lvl3pPr>
            <a:lvl4pPr marL="1371600" marR="0" lvl="3" indent="-238125" algn="l" rtl="0">
              <a:lnSpc>
                <a:spcPct val="100000"/>
              </a:lnSpc>
              <a:spcBef>
                <a:spcPts val="210"/>
              </a:spcBef>
              <a:spcAft>
                <a:spcPts val="0"/>
              </a:spcAft>
              <a:buClr>
                <a:schemeClr val="dk1"/>
              </a:buClr>
              <a:buSzPts val="1400"/>
              <a:buFont typeface="Arial"/>
              <a:buChar char="»"/>
              <a:defRPr sz="1050" b="0" i="0" u="none" strike="noStrike" cap="none">
                <a:solidFill>
                  <a:schemeClr val="dk1"/>
                </a:solidFill>
                <a:latin typeface="Arial"/>
                <a:ea typeface="Arial"/>
                <a:cs typeface="Arial"/>
                <a:sym typeface="Arial"/>
              </a:defRPr>
            </a:lvl4pPr>
            <a:lvl5pPr marL="1714500" marR="0" lvl="4" indent="-228600" algn="l" rtl="0">
              <a:lnSpc>
                <a:spcPct val="100000"/>
              </a:lnSpc>
              <a:spcBef>
                <a:spcPts val="180"/>
              </a:spcBef>
              <a:spcAft>
                <a:spcPts val="0"/>
              </a:spcAft>
              <a:buClr>
                <a:schemeClr val="dk1"/>
              </a:buClr>
              <a:buSzPts val="1200"/>
              <a:buFont typeface="Noto Sans Symbols"/>
              <a:buChar char="➢"/>
              <a:defRPr sz="9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11702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7" name="Text Placeholder 4"/>
          <p:cNvSpPr>
            <a:spLocks noGrp="1"/>
          </p:cNvSpPr>
          <p:nvPr>
            <p:ph type="body" sz="quarter" idx="14" hasCustomPrompt="1"/>
          </p:nvPr>
        </p:nvSpPr>
        <p:spPr>
          <a:xfrm>
            <a:off x="647701" y="6368957"/>
            <a:ext cx="9167025" cy="489045"/>
          </a:xfrm>
        </p:spPr>
        <p:txBody>
          <a:bodyPr bIns="91440" anchor="ctr" anchorCtr="0">
            <a:noAutofit/>
          </a:bodyPr>
          <a:lstStyle>
            <a:lvl1pPr marL="0" indent="0">
              <a:lnSpc>
                <a:spcPct val="100000"/>
              </a:lnSpc>
              <a:spcBef>
                <a:spcPts val="0"/>
              </a:spcBef>
              <a:spcAft>
                <a:spcPts val="0"/>
              </a:spcAft>
              <a:buNone/>
              <a:defRPr sz="600" baseline="0">
                <a:solidFill>
                  <a:schemeClr val="tx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FOOTNOTE: Sized to accommodate up to 3 lines, middle aligned.</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02514" y="6516095"/>
            <a:ext cx="1944793" cy="170703"/>
          </a:xfrm>
          <a:prstGeom prst="rect">
            <a:avLst/>
          </a:prstGeom>
        </p:spPr>
      </p:pic>
    </p:spTree>
    <p:extLst>
      <p:ext uri="{BB962C8B-B14F-4D97-AF65-F5344CB8AC3E}">
        <p14:creationId xmlns:p14="http://schemas.microsoft.com/office/powerpoint/2010/main" val="3361517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67AC8-F2DE-C14A-B71A-8080037F67B3}"/>
              </a:ext>
            </a:extLst>
          </p:cNvPr>
          <p:cNvSpPr>
            <a:spLocks noGrp="1"/>
          </p:cNvSpPr>
          <p:nvPr>
            <p:ph type="title"/>
          </p:nvPr>
        </p:nvSpPr>
        <p:spPr>
          <a:xfrm>
            <a:off x="647701" y="441325"/>
            <a:ext cx="8288480" cy="402398"/>
          </a:xfrm>
          <a:prstGeom prst="rect">
            <a:avLst/>
          </a:prstGeom>
        </p:spPr>
        <p:txBody>
          <a:bodyPr lIns="0" tIns="0" rIns="0" anchor="t" anchorCtr="0">
            <a:noAutofit/>
          </a:bodyPr>
          <a:lstStyle>
            <a:lvl1pPr algn="l">
              <a:lnSpc>
                <a:spcPts val="1575"/>
              </a:lnSpc>
              <a:defRPr lang="en-US" sz="2100" kern="1200" dirty="0" smtClean="0">
                <a:solidFill>
                  <a:schemeClr val="bg1"/>
                </a:solidFill>
                <a:latin typeface="+mj-lt"/>
                <a:ea typeface="+mn-ea"/>
                <a:cs typeface="+mn-cs"/>
              </a:defRPr>
            </a:lvl1pPr>
          </a:lstStyle>
          <a:p>
            <a:r>
              <a:rPr lang="en-US" dirty="0"/>
              <a:t>Click to edit Master title style</a:t>
            </a:r>
          </a:p>
        </p:txBody>
      </p:sp>
      <p:sp>
        <p:nvSpPr>
          <p:cNvPr id="4" name="Content Placeholder 2">
            <a:extLst>
              <a:ext uri="{FF2B5EF4-FFF2-40B4-BE49-F238E27FC236}">
                <a16:creationId xmlns:a16="http://schemas.microsoft.com/office/drawing/2014/main" id="{A7820605-ABE4-A447-8DA5-11B3E0D1974F}"/>
              </a:ext>
            </a:extLst>
          </p:cNvPr>
          <p:cNvSpPr>
            <a:spLocks noGrp="1"/>
          </p:cNvSpPr>
          <p:nvPr>
            <p:ph idx="1"/>
          </p:nvPr>
        </p:nvSpPr>
        <p:spPr>
          <a:xfrm>
            <a:off x="647701" y="1451912"/>
            <a:ext cx="10985499" cy="3720725"/>
          </a:xfrm>
          <a:prstGeom prst="rect">
            <a:avLst/>
          </a:prstGeom>
        </p:spPr>
        <p:txBody>
          <a:bodyPr lIns="0" tIns="0" rIns="0" bIns="0"/>
          <a:lstStyle>
            <a:lvl1pPr marL="214313" indent="-214313">
              <a:lnSpc>
                <a:spcPct val="100000"/>
              </a:lnSpc>
              <a:spcBef>
                <a:spcPts val="0"/>
              </a:spcBef>
              <a:buClr>
                <a:srgbClr val="1B7F00"/>
              </a:buClr>
              <a:buSzPct val="80000"/>
              <a:buFont typeface="Arial" panose="020B0604020202020204" pitchFamily="34" charset="0"/>
              <a:buChar char="•"/>
              <a:defRPr lang="en-US" sz="1350" kern="1200" dirty="0">
                <a:solidFill>
                  <a:schemeClr val="tx1"/>
                </a:solidFill>
                <a:latin typeface="+mn-lt"/>
                <a:ea typeface="+mn-ea"/>
                <a:cs typeface="+mn-cs"/>
              </a:defRPr>
            </a:lvl1pPr>
            <a:lvl2pPr marL="471488" indent="-214313">
              <a:lnSpc>
                <a:spcPct val="100000"/>
              </a:lnSpc>
              <a:spcBef>
                <a:spcPts val="0"/>
              </a:spcBef>
              <a:buClr>
                <a:srgbClr val="1B7F00"/>
              </a:buClr>
              <a:buSzPct val="80000"/>
              <a:buFont typeface="Arial" panose="020B0604020202020204" pitchFamily="34" charset="0"/>
              <a:buChar char="•"/>
              <a:defRPr lang="en-US" sz="1350" kern="1200" dirty="0">
                <a:solidFill>
                  <a:schemeClr val="tx1"/>
                </a:solidFill>
                <a:latin typeface="+mn-lt"/>
                <a:ea typeface="+mn-ea"/>
                <a:cs typeface="+mn-cs"/>
              </a:defRPr>
            </a:lvl2pPr>
            <a:lvl3pPr marL="728663" indent="-214313">
              <a:lnSpc>
                <a:spcPct val="100000"/>
              </a:lnSpc>
              <a:spcBef>
                <a:spcPts val="0"/>
              </a:spcBef>
              <a:buClr>
                <a:srgbClr val="1B7F00"/>
              </a:buClr>
              <a:buSzPct val="80000"/>
              <a:buFont typeface="Arial" panose="020B0604020202020204" pitchFamily="34" charset="0"/>
              <a:buChar char="•"/>
              <a:defRPr lang="en-US" sz="1350" kern="1200" dirty="0">
                <a:solidFill>
                  <a:schemeClr val="tx1"/>
                </a:solidFill>
                <a:latin typeface="+mn-lt"/>
                <a:ea typeface="+mn-ea"/>
                <a:cs typeface="+mn-cs"/>
              </a:defRPr>
            </a:lvl3pPr>
            <a:lvl4pPr marL="985838" indent="-214313">
              <a:lnSpc>
                <a:spcPct val="100000"/>
              </a:lnSpc>
              <a:spcBef>
                <a:spcPts val="0"/>
              </a:spcBef>
              <a:buClr>
                <a:srgbClr val="1B7F00"/>
              </a:buClr>
              <a:buSzPct val="80000"/>
              <a:buFont typeface="Arial" panose="020B0604020202020204" pitchFamily="34" charset="0"/>
              <a:buChar char="•"/>
              <a:defRPr lang="en-US" sz="1350" kern="1200" dirty="0">
                <a:solidFill>
                  <a:schemeClr val="tx1"/>
                </a:solidFill>
                <a:latin typeface="+mn-lt"/>
                <a:ea typeface="+mn-ea"/>
                <a:cs typeface="+mn-cs"/>
              </a:defRPr>
            </a:lvl4pPr>
            <a:lvl5pPr marL="1243013" indent="-214313">
              <a:lnSpc>
                <a:spcPct val="100000"/>
              </a:lnSpc>
              <a:spcBef>
                <a:spcPts val="0"/>
              </a:spcBef>
              <a:buClr>
                <a:srgbClr val="1B7F00"/>
              </a:buClr>
              <a:buSzPct val="80000"/>
              <a:buFont typeface="Arial" panose="020B0604020202020204" pitchFamily="34" charset="0"/>
              <a:buChar char="•"/>
              <a:defRPr lang="en-US" sz="135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184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4" name="Rectangle 13"/>
          <p:cNvSpPr/>
          <p:nvPr userDrawn="1"/>
        </p:nvSpPr>
        <p:spPr>
          <a:xfrm flipH="1">
            <a:off x="-4" y="0"/>
            <a:ext cx="12192003" cy="60350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914400" y="182880"/>
            <a:ext cx="6400800" cy="3017520"/>
          </a:xfrm>
        </p:spPr>
        <p:txBody>
          <a:bodyPr anchor="b"/>
          <a:lstStyle>
            <a:lvl1pPr>
              <a:defRPr sz="36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3380494"/>
            <a:ext cx="6400800" cy="914400"/>
          </a:xfrm>
        </p:spPr>
        <p:txBody>
          <a:bodyPr anchor="t" anchorCtr="0">
            <a:normAutofit/>
          </a:bodyPr>
          <a:lstStyle>
            <a:lvl1pPr marL="0" marR="0" indent="0" algn="l" defTabSz="342900" rtl="0" eaLnBrk="1" fontAlgn="auto" latinLnBrk="0" hangingPunct="1">
              <a:lnSpc>
                <a:spcPct val="100000"/>
              </a:lnSpc>
              <a:spcBef>
                <a:spcPts val="750"/>
              </a:spcBef>
              <a:spcAft>
                <a:spcPts val="0"/>
              </a:spcAft>
              <a:buClr>
                <a:schemeClr val="bg2">
                  <a:lumMod val="40000"/>
                  <a:lumOff val="60000"/>
                </a:schemeClr>
              </a:buClr>
              <a:buSzPct val="80000"/>
              <a:buFont typeface="Wingdings 3" charset="2"/>
              <a:buNone/>
              <a:tabLst/>
              <a:defRPr sz="1800" i="1" cap="none">
                <a:solidFill>
                  <a:schemeClr val="accent2">
                    <a:lumMod val="20000"/>
                    <a:lumOff val="80000"/>
                  </a:schemeClr>
                </a:solidFill>
                <a:latin typeface="+mj-lt"/>
                <a:cs typeface="Times New Roman" panose="02020603050405020304"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cxnSp>
        <p:nvCxnSpPr>
          <p:cNvPr id="15" name="Straight Connector 14"/>
          <p:cNvCxnSpPr/>
          <p:nvPr userDrawn="1"/>
        </p:nvCxnSpPr>
        <p:spPr bwMode="auto">
          <a:xfrm flipH="1" flipV="1">
            <a:off x="1524" y="6035040"/>
            <a:ext cx="12188952" cy="0"/>
          </a:xfrm>
          <a:prstGeom prst="line">
            <a:avLst/>
          </a:prstGeom>
          <a:noFill/>
          <a:ln w="31750" cap="rnd" cmpd="sng" algn="ctr">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44000" y="6272784"/>
            <a:ext cx="2916933" cy="256032"/>
          </a:xfrm>
          <a:prstGeom prst="rect">
            <a:avLst/>
          </a:prstGeom>
        </p:spPr>
      </p:pic>
      <p:pic>
        <p:nvPicPr>
          <p:cNvPr id="10" name="Picture 9"/>
          <p:cNvPicPr>
            <a:picLocks noChangeAspect="1"/>
          </p:cNvPicPr>
          <p:nvPr userDrawn="1"/>
        </p:nvPicPr>
        <p:blipFill>
          <a:blip r:embed="rId3"/>
          <a:stretch>
            <a:fillRect/>
          </a:stretch>
        </p:blipFill>
        <p:spPr>
          <a:xfrm>
            <a:off x="610083" y="6296523"/>
            <a:ext cx="1414395" cy="365792"/>
          </a:xfrm>
          <a:prstGeom prst="rect">
            <a:avLst/>
          </a:prstGeom>
        </p:spPr>
      </p:pic>
      <p:pic>
        <p:nvPicPr>
          <p:cNvPr id="11" name="Picture 10"/>
          <p:cNvPicPr>
            <a:picLocks noChangeAspect="1"/>
          </p:cNvPicPr>
          <p:nvPr userDrawn="1"/>
        </p:nvPicPr>
        <p:blipFill>
          <a:blip r:embed="rId4"/>
          <a:stretch>
            <a:fillRect/>
          </a:stretch>
        </p:blipFill>
        <p:spPr>
          <a:xfrm>
            <a:off x="2305158" y="6220319"/>
            <a:ext cx="993735" cy="518205"/>
          </a:xfrm>
          <a:prstGeom prst="rect">
            <a:avLst/>
          </a:prstGeom>
        </p:spPr>
      </p:pic>
    </p:spTree>
    <p:extLst>
      <p:ext uri="{BB962C8B-B14F-4D97-AF65-F5344CB8AC3E}">
        <p14:creationId xmlns:p14="http://schemas.microsoft.com/office/powerpoint/2010/main" val="4131319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4" name="Rectangle 13"/>
          <p:cNvSpPr/>
          <p:nvPr userDrawn="1"/>
        </p:nvSpPr>
        <p:spPr>
          <a:xfrm flipH="1">
            <a:off x="-4" y="-1"/>
            <a:ext cx="12192003" cy="60350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6581774" y="426603"/>
            <a:ext cx="4922655" cy="3017520"/>
          </a:xfrm>
        </p:spPr>
        <p:txBody>
          <a:bodyPr anchor="b"/>
          <a:lstStyle>
            <a:lvl1pPr>
              <a:defRPr sz="36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581774" y="3624217"/>
            <a:ext cx="4922655" cy="914400"/>
          </a:xfrm>
        </p:spPr>
        <p:txBody>
          <a:bodyPr anchor="t" anchorCtr="0">
            <a:normAutofit/>
          </a:bodyPr>
          <a:lstStyle>
            <a:lvl1pPr marL="0" marR="0" indent="0" algn="l" defTabSz="342900" rtl="0" eaLnBrk="1" fontAlgn="auto" latinLnBrk="0" hangingPunct="1">
              <a:lnSpc>
                <a:spcPct val="100000"/>
              </a:lnSpc>
              <a:spcBef>
                <a:spcPts val="750"/>
              </a:spcBef>
              <a:spcAft>
                <a:spcPts val="0"/>
              </a:spcAft>
              <a:buClr>
                <a:schemeClr val="bg2">
                  <a:lumMod val="40000"/>
                  <a:lumOff val="60000"/>
                </a:schemeClr>
              </a:buClr>
              <a:buSzPct val="80000"/>
              <a:buFont typeface="Wingdings 3" charset="2"/>
              <a:buNone/>
              <a:tabLst/>
              <a:defRPr sz="1800" i="1" cap="none">
                <a:solidFill>
                  <a:schemeClr val="accent2">
                    <a:lumMod val="20000"/>
                    <a:lumOff val="80000"/>
                  </a:schemeClr>
                </a:solidFill>
                <a:latin typeface="+mj-lt"/>
                <a:cs typeface="Times New Roman" panose="02020603050405020304"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grpSp>
        <p:nvGrpSpPr>
          <p:cNvPr id="4" name="Group 3"/>
          <p:cNvGrpSpPr/>
          <p:nvPr userDrawn="1"/>
        </p:nvGrpSpPr>
        <p:grpSpPr>
          <a:xfrm>
            <a:off x="-499731" y="1678460"/>
            <a:ext cx="6868632" cy="2860159"/>
            <a:chOff x="-499730" y="1678458"/>
            <a:chExt cx="6868632" cy="2860159"/>
          </a:xfrm>
        </p:grpSpPr>
        <p:sp>
          <p:nvSpPr>
            <p:cNvPr id="15" name="Rounded Rectangle 14"/>
            <p:cNvSpPr/>
            <p:nvPr userDrawn="1"/>
          </p:nvSpPr>
          <p:spPr>
            <a:xfrm>
              <a:off x="-499730" y="1678458"/>
              <a:ext cx="6868632" cy="2860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TextBox 21"/>
            <p:cNvSpPr txBox="1"/>
            <p:nvPr/>
          </p:nvSpPr>
          <p:spPr>
            <a:xfrm>
              <a:off x="1285723" y="3217281"/>
              <a:ext cx="518091" cy="646331"/>
            </a:xfrm>
            <a:prstGeom prst="rect">
              <a:avLst/>
            </a:prstGeom>
            <a:noFill/>
          </p:spPr>
          <p:txBody>
            <a:bodyPr wrap="none" rtlCol="0">
              <a:spAutoFit/>
            </a:bodyPr>
            <a:lstStyle/>
            <a:p>
              <a:r>
                <a:rPr lang="en-US" sz="3600" b="1" dirty="0"/>
                <a:t>&amp;</a:t>
              </a:r>
              <a:endParaRPr lang="en-GB" sz="3600" b="1" dirty="0"/>
            </a:p>
          </p:txBody>
        </p:sp>
      </p:grpSp>
      <p:cxnSp>
        <p:nvCxnSpPr>
          <p:cNvPr id="23" name="Straight Connector 22"/>
          <p:cNvCxnSpPr/>
          <p:nvPr userDrawn="1"/>
        </p:nvCxnSpPr>
        <p:spPr bwMode="auto">
          <a:xfrm flipH="1" flipV="1">
            <a:off x="1524" y="6035040"/>
            <a:ext cx="12188952" cy="0"/>
          </a:xfrm>
          <a:prstGeom prst="line">
            <a:avLst/>
          </a:prstGeom>
          <a:noFill/>
          <a:ln w="31750" cap="rnd" cmpd="sng" algn="ctr">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9" name="Picture 18"/>
          <p:cNvPicPr>
            <a:picLocks noChangeAspect="1"/>
          </p:cNvPicPr>
          <p:nvPr userDrawn="1"/>
        </p:nvPicPr>
        <p:blipFill>
          <a:blip r:embed="rId2"/>
          <a:stretch>
            <a:fillRect/>
          </a:stretch>
        </p:blipFill>
        <p:spPr>
          <a:xfrm>
            <a:off x="411481" y="2139696"/>
            <a:ext cx="5486876" cy="829128"/>
          </a:xfrm>
          <a:prstGeom prst="rect">
            <a:avLst/>
          </a:prstGeom>
        </p:spPr>
      </p:pic>
      <p:pic>
        <p:nvPicPr>
          <p:cNvPr id="20" name="Picture 19"/>
          <p:cNvPicPr>
            <a:picLocks noChangeAspect="1"/>
          </p:cNvPicPr>
          <p:nvPr userDrawn="1"/>
        </p:nvPicPr>
        <p:blipFill>
          <a:blip r:embed="rId3"/>
          <a:stretch>
            <a:fillRect/>
          </a:stretch>
        </p:blipFill>
        <p:spPr>
          <a:xfrm>
            <a:off x="2057400" y="3255264"/>
            <a:ext cx="3377477" cy="829128"/>
          </a:xfrm>
          <a:prstGeom prst="rect">
            <a:avLst/>
          </a:prstGeom>
        </p:spPr>
      </p:pic>
      <p:pic>
        <p:nvPicPr>
          <p:cNvPr id="24" name="Picture 23"/>
          <p:cNvPicPr>
            <a:picLocks noChangeAspect="1"/>
          </p:cNvPicPr>
          <p:nvPr userDrawn="1"/>
        </p:nvPicPr>
        <p:blipFill>
          <a:blip r:embed="rId4"/>
          <a:stretch>
            <a:fillRect/>
          </a:stretch>
        </p:blipFill>
        <p:spPr>
          <a:xfrm>
            <a:off x="610083" y="6300121"/>
            <a:ext cx="1414395" cy="365792"/>
          </a:xfrm>
          <a:prstGeom prst="rect">
            <a:avLst/>
          </a:prstGeom>
        </p:spPr>
      </p:pic>
      <p:pic>
        <p:nvPicPr>
          <p:cNvPr id="25" name="Picture 24"/>
          <p:cNvPicPr>
            <a:picLocks noChangeAspect="1"/>
          </p:cNvPicPr>
          <p:nvPr userDrawn="1"/>
        </p:nvPicPr>
        <p:blipFill>
          <a:blip r:embed="rId5"/>
          <a:stretch>
            <a:fillRect/>
          </a:stretch>
        </p:blipFill>
        <p:spPr>
          <a:xfrm>
            <a:off x="10510694" y="6223917"/>
            <a:ext cx="993735" cy="518205"/>
          </a:xfrm>
          <a:prstGeom prst="rect">
            <a:avLst/>
          </a:prstGeom>
        </p:spPr>
      </p:pic>
    </p:spTree>
    <p:extLst>
      <p:ext uri="{BB962C8B-B14F-4D97-AF65-F5344CB8AC3E}">
        <p14:creationId xmlns:p14="http://schemas.microsoft.com/office/powerpoint/2010/main" val="117464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Divider">
    <p:spTree>
      <p:nvGrpSpPr>
        <p:cNvPr id="1" name=""/>
        <p:cNvGrpSpPr/>
        <p:nvPr/>
      </p:nvGrpSpPr>
      <p:grpSpPr>
        <a:xfrm>
          <a:off x="0" y="0"/>
          <a:ext cx="0" cy="0"/>
          <a:chOff x="0" y="0"/>
          <a:chExt cx="0" cy="0"/>
        </a:xfrm>
      </p:grpSpPr>
      <p:sp>
        <p:nvSpPr>
          <p:cNvPr id="8" name="Rectangle 7"/>
          <p:cNvSpPr/>
          <p:nvPr userDrawn="1"/>
        </p:nvSpPr>
        <p:spPr>
          <a:xfrm flipH="1">
            <a:off x="-6" y="0"/>
            <a:ext cx="12192003" cy="3285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itle 1"/>
          <p:cNvSpPr>
            <a:spLocks noGrp="1"/>
          </p:cNvSpPr>
          <p:nvPr>
            <p:ph type="ctrTitle" hasCustomPrompt="1"/>
          </p:nvPr>
        </p:nvSpPr>
        <p:spPr>
          <a:xfrm>
            <a:off x="914400" y="182880"/>
            <a:ext cx="6126480" cy="3017520"/>
          </a:xfrm>
        </p:spPr>
        <p:txBody>
          <a:bodyPr anchor="b"/>
          <a:lstStyle>
            <a:lvl1pPr>
              <a:defRPr sz="3600">
                <a:solidFill>
                  <a:schemeClr val="bg1"/>
                </a:solidFill>
              </a:defRPr>
            </a:lvl1pPr>
          </a:lstStyle>
          <a:p>
            <a:r>
              <a:rPr lang="en-US" dirty="0"/>
              <a:t>Click to edit master title style</a:t>
            </a:r>
          </a:p>
        </p:txBody>
      </p:sp>
      <p:sp>
        <p:nvSpPr>
          <p:cNvPr id="16" name="Subtitle 2"/>
          <p:cNvSpPr>
            <a:spLocks noGrp="1"/>
          </p:cNvSpPr>
          <p:nvPr>
            <p:ph type="subTitle" idx="1" hasCustomPrompt="1"/>
          </p:nvPr>
        </p:nvSpPr>
        <p:spPr>
          <a:xfrm>
            <a:off x="914400" y="3380494"/>
            <a:ext cx="6126480" cy="914400"/>
          </a:xfrm>
        </p:spPr>
        <p:txBody>
          <a:bodyPr anchor="t" anchorCtr="0">
            <a:normAutofit/>
          </a:bodyPr>
          <a:lstStyle>
            <a:lvl1pPr marL="0" marR="0" indent="0" algn="l" defTabSz="342900" rtl="0" eaLnBrk="1" fontAlgn="auto" latinLnBrk="0" hangingPunct="1">
              <a:lnSpc>
                <a:spcPct val="100000"/>
              </a:lnSpc>
              <a:spcBef>
                <a:spcPts val="750"/>
              </a:spcBef>
              <a:spcAft>
                <a:spcPts val="0"/>
              </a:spcAft>
              <a:buClr>
                <a:schemeClr val="bg2">
                  <a:lumMod val="40000"/>
                  <a:lumOff val="60000"/>
                </a:schemeClr>
              </a:buClr>
              <a:buSzPct val="80000"/>
              <a:buFont typeface="Wingdings 3" charset="2"/>
              <a:buNone/>
              <a:tabLst/>
              <a:defRPr sz="1800" i="1" cap="none">
                <a:solidFill>
                  <a:schemeClr val="accent2"/>
                </a:solidFill>
                <a:latin typeface="+mj-lt"/>
                <a:cs typeface="Times New Roman" panose="02020603050405020304"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bwMode="auto">
          <a:xfrm flipH="1" flipV="1">
            <a:off x="1524" y="3277724"/>
            <a:ext cx="12188952" cy="0"/>
          </a:xfrm>
          <a:prstGeom prst="line">
            <a:avLst/>
          </a:prstGeom>
          <a:noFill/>
          <a:ln w="31750" cap="rnd" cmpd="sng" algn="ctr">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0" name="Picture 9"/>
          <p:cNvPicPr>
            <a:picLocks noChangeAspect="1"/>
          </p:cNvPicPr>
          <p:nvPr userDrawn="1"/>
        </p:nvPicPr>
        <p:blipFill>
          <a:blip r:embed="rId2"/>
          <a:stretch>
            <a:fillRect/>
          </a:stretch>
        </p:blipFill>
        <p:spPr>
          <a:xfrm>
            <a:off x="610083" y="6296523"/>
            <a:ext cx="1414395" cy="365792"/>
          </a:xfrm>
          <a:prstGeom prst="rect">
            <a:avLst/>
          </a:prstGeom>
        </p:spPr>
      </p:pic>
      <p:pic>
        <p:nvPicPr>
          <p:cNvPr id="12" name="Picture 11"/>
          <p:cNvPicPr>
            <a:picLocks noChangeAspect="1"/>
          </p:cNvPicPr>
          <p:nvPr userDrawn="1"/>
        </p:nvPicPr>
        <p:blipFill>
          <a:blip r:embed="rId3"/>
          <a:stretch>
            <a:fillRect/>
          </a:stretch>
        </p:blipFill>
        <p:spPr>
          <a:xfrm>
            <a:off x="2305158" y="6220319"/>
            <a:ext cx="993735" cy="518205"/>
          </a:xfrm>
          <a:prstGeom prst="rect">
            <a:avLst/>
          </a:prstGeom>
        </p:spPr>
      </p:pic>
      <p:pic>
        <p:nvPicPr>
          <p:cNvPr id="2" name="Picture 1"/>
          <p:cNvPicPr>
            <a:picLocks noChangeAspect="1"/>
          </p:cNvPicPr>
          <p:nvPr userDrawn="1"/>
        </p:nvPicPr>
        <p:blipFill>
          <a:blip r:embed="rId4"/>
          <a:stretch>
            <a:fillRect/>
          </a:stretch>
        </p:blipFill>
        <p:spPr>
          <a:xfrm>
            <a:off x="9144000" y="6272784"/>
            <a:ext cx="2914141" cy="256054"/>
          </a:xfrm>
          <a:prstGeom prst="rect">
            <a:avLst/>
          </a:prstGeom>
        </p:spPr>
      </p:pic>
    </p:spTree>
    <p:extLst>
      <p:ext uri="{BB962C8B-B14F-4D97-AF65-F5344CB8AC3E}">
        <p14:creationId xmlns:p14="http://schemas.microsoft.com/office/powerpoint/2010/main" val="2293983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Divider">
    <p:spTree>
      <p:nvGrpSpPr>
        <p:cNvPr id="1" name=""/>
        <p:cNvGrpSpPr/>
        <p:nvPr/>
      </p:nvGrpSpPr>
      <p:grpSpPr>
        <a:xfrm>
          <a:off x="0" y="0"/>
          <a:ext cx="0" cy="0"/>
          <a:chOff x="0" y="0"/>
          <a:chExt cx="0" cy="0"/>
        </a:xfrm>
      </p:grpSpPr>
      <p:sp>
        <p:nvSpPr>
          <p:cNvPr id="7" name="Rectangle 6"/>
          <p:cNvSpPr/>
          <p:nvPr userDrawn="1"/>
        </p:nvSpPr>
        <p:spPr>
          <a:xfrm flipH="1">
            <a:off x="-6" y="0"/>
            <a:ext cx="12192003" cy="3285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itle 1"/>
          <p:cNvSpPr>
            <a:spLocks noGrp="1"/>
          </p:cNvSpPr>
          <p:nvPr>
            <p:ph type="ctrTitle" hasCustomPrompt="1"/>
          </p:nvPr>
        </p:nvSpPr>
        <p:spPr>
          <a:xfrm>
            <a:off x="914400" y="182880"/>
            <a:ext cx="6126480" cy="3017520"/>
          </a:xfrm>
        </p:spPr>
        <p:txBody>
          <a:bodyPr anchor="b"/>
          <a:lstStyle>
            <a:lvl1pPr>
              <a:defRPr sz="3600">
                <a:solidFill>
                  <a:schemeClr val="bg1"/>
                </a:solidFill>
              </a:defRPr>
            </a:lvl1pPr>
          </a:lstStyle>
          <a:p>
            <a:r>
              <a:rPr lang="en-US" dirty="0"/>
              <a:t>Click to edit master title style</a:t>
            </a:r>
          </a:p>
        </p:txBody>
      </p:sp>
      <p:sp>
        <p:nvSpPr>
          <p:cNvPr id="16" name="Subtitle 2"/>
          <p:cNvSpPr>
            <a:spLocks noGrp="1"/>
          </p:cNvSpPr>
          <p:nvPr>
            <p:ph type="subTitle" idx="1" hasCustomPrompt="1"/>
          </p:nvPr>
        </p:nvSpPr>
        <p:spPr>
          <a:xfrm>
            <a:off x="914400" y="3380494"/>
            <a:ext cx="6126480" cy="914400"/>
          </a:xfrm>
        </p:spPr>
        <p:txBody>
          <a:bodyPr anchor="t" anchorCtr="0">
            <a:normAutofit/>
          </a:bodyPr>
          <a:lstStyle>
            <a:lvl1pPr marL="0" marR="0" indent="0" algn="l" defTabSz="342900" rtl="0" eaLnBrk="1" fontAlgn="auto" latinLnBrk="0" hangingPunct="1">
              <a:lnSpc>
                <a:spcPct val="100000"/>
              </a:lnSpc>
              <a:spcBef>
                <a:spcPts val="750"/>
              </a:spcBef>
              <a:spcAft>
                <a:spcPts val="0"/>
              </a:spcAft>
              <a:buClr>
                <a:schemeClr val="bg2">
                  <a:lumMod val="40000"/>
                  <a:lumOff val="60000"/>
                </a:schemeClr>
              </a:buClr>
              <a:buSzPct val="80000"/>
              <a:buFont typeface="Wingdings 3" charset="2"/>
              <a:buNone/>
              <a:tabLst/>
              <a:defRPr sz="1800" i="1" cap="none">
                <a:solidFill>
                  <a:schemeClr val="accent2"/>
                </a:solidFill>
                <a:latin typeface="+mj-lt"/>
                <a:cs typeface="Times New Roman" panose="02020603050405020304"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1566" y="6279352"/>
            <a:ext cx="2424039" cy="277769"/>
          </a:xfrm>
          <a:prstGeom prst="rect">
            <a:avLst/>
          </a:prstGeom>
        </p:spPr>
      </p:pic>
      <p:pic>
        <p:nvPicPr>
          <p:cNvPr id="10" name="Picture 9"/>
          <p:cNvPicPr>
            <a:picLocks noChangeAspect="1"/>
          </p:cNvPicPr>
          <p:nvPr userDrawn="1"/>
        </p:nvPicPr>
        <p:blipFill>
          <a:blip r:embed="rId3"/>
          <a:stretch>
            <a:fillRect/>
          </a:stretch>
        </p:blipFill>
        <p:spPr>
          <a:xfrm>
            <a:off x="610083" y="6296523"/>
            <a:ext cx="1414395" cy="365792"/>
          </a:xfrm>
          <a:prstGeom prst="rect">
            <a:avLst/>
          </a:prstGeom>
        </p:spPr>
      </p:pic>
      <p:pic>
        <p:nvPicPr>
          <p:cNvPr id="11" name="Picture 10"/>
          <p:cNvPicPr>
            <a:picLocks noChangeAspect="1"/>
          </p:cNvPicPr>
          <p:nvPr userDrawn="1"/>
        </p:nvPicPr>
        <p:blipFill>
          <a:blip r:embed="rId4"/>
          <a:stretch>
            <a:fillRect/>
          </a:stretch>
        </p:blipFill>
        <p:spPr>
          <a:xfrm>
            <a:off x="2305158" y="6220319"/>
            <a:ext cx="993735" cy="518205"/>
          </a:xfrm>
          <a:prstGeom prst="rect">
            <a:avLst/>
          </a:prstGeom>
        </p:spPr>
      </p:pic>
      <p:cxnSp>
        <p:nvCxnSpPr>
          <p:cNvPr id="12" name="Straight Connector 11"/>
          <p:cNvCxnSpPr/>
          <p:nvPr userDrawn="1"/>
        </p:nvCxnSpPr>
        <p:spPr bwMode="auto">
          <a:xfrm flipH="1" flipV="1">
            <a:off x="1524" y="3277724"/>
            <a:ext cx="12188952" cy="0"/>
          </a:xfrm>
          <a:prstGeom prst="line">
            <a:avLst/>
          </a:prstGeom>
          <a:noFill/>
          <a:ln w="31750" cap="rnd" cmpd="sng" algn="ctr">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50877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371601"/>
            <a:ext cx="10896600" cy="4648199"/>
          </a:xfrm>
        </p:spPr>
        <p:txBody>
          <a:bodyPr vert="horz" lIns="91440" tIns="45720" rIns="91440" bIns="45720" rtlCol="0">
            <a:noAutofit/>
          </a:bodyPr>
          <a:lstStyle>
            <a:lvl1pPr>
              <a:spcBef>
                <a:spcPts val="0"/>
              </a:spcBef>
              <a:defRPr lang="en-US" sz="2100" dirty="0"/>
            </a:lvl1pPr>
            <a:lvl2pPr>
              <a:defRPr lang="en-US" sz="1800" dirty="0"/>
            </a:lvl2pPr>
            <a:lvl3pPr>
              <a:defRPr lang="en-US" sz="1500" dirty="0"/>
            </a:lvl3pPr>
            <a:lvl4pPr>
              <a:defRPr lang="en-US" sz="1350" dirty="0"/>
            </a:lvl4pPr>
            <a:lvl5pPr>
              <a:defRPr lang="en-US" sz="135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5" name="Text Placeholder 4"/>
          <p:cNvSpPr>
            <a:spLocks noGrp="1"/>
          </p:cNvSpPr>
          <p:nvPr>
            <p:ph type="body" sz="quarter" idx="13" hasCustomPrompt="1"/>
          </p:nvPr>
        </p:nvSpPr>
        <p:spPr>
          <a:xfrm>
            <a:off x="647700" y="6368957"/>
            <a:ext cx="9009848" cy="489045"/>
          </a:xfrm>
        </p:spPr>
        <p:txBody>
          <a:bodyPr bIns="91440" anchor="ctr" anchorCtr="0">
            <a:noAutofit/>
          </a:bodyPr>
          <a:lstStyle>
            <a:lvl1pPr marL="0" indent="0">
              <a:lnSpc>
                <a:spcPct val="100000"/>
              </a:lnSpc>
              <a:spcBef>
                <a:spcPts val="0"/>
              </a:spcBef>
              <a:spcAft>
                <a:spcPts val="0"/>
              </a:spcAft>
              <a:buNone/>
              <a:defRPr sz="600" baseline="0">
                <a:solidFill>
                  <a:schemeClr val="tx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FOOTNOTE: Sized to accommodate up to 3 lines, middle aligned.</a:t>
            </a:r>
          </a:p>
        </p:txBody>
      </p:sp>
      <p:sp>
        <p:nvSpPr>
          <p:cNvPr id="7" name="Title 6"/>
          <p:cNvSpPr>
            <a:spLocks noGrp="1"/>
          </p:cNvSpPr>
          <p:nvPr>
            <p:ph type="title"/>
          </p:nvPr>
        </p:nvSpPr>
        <p:spPr/>
        <p:txBody>
          <a:bodyPr/>
          <a:lstStyle/>
          <a:p>
            <a:r>
              <a:rPr lang="en-US"/>
              <a:t>Click to edit Master title style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02514" y="6516095"/>
            <a:ext cx="1944793" cy="170703"/>
          </a:xfrm>
          <a:prstGeom prst="rect">
            <a:avLst/>
          </a:prstGeom>
        </p:spPr>
      </p:pic>
    </p:spTree>
    <p:extLst>
      <p:ext uri="{BB962C8B-B14F-4D97-AF65-F5344CB8AC3E}">
        <p14:creationId xmlns:p14="http://schemas.microsoft.com/office/powerpoint/2010/main" val="3895803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371601"/>
            <a:ext cx="10896600" cy="4648199"/>
          </a:xfrm>
        </p:spPr>
        <p:txBody>
          <a:bodyPr vert="horz" lIns="91440" tIns="45720" rIns="91440" bIns="45720" rtlCol="0">
            <a:noAutofit/>
          </a:bodyPr>
          <a:lstStyle>
            <a:lvl1pPr>
              <a:spcBef>
                <a:spcPts val="0"/>
              </a:spcBef>
              <a:defRPr lang="en-US" sz="2100" dirty="0"/>
            </a:lvl1pPr>
            <a:lvl2pPr>
              <a:defRPr lang="en-US" sz="1800" dirty="0"/>
            </a:lvl2pPr>
            <a:lvl3pPr>
              <a:defRPr lang="en-US" sz="1500" dirty="0"/>
            </a:lvl3pPr>
            <a:lvl4pPr>
              <a:defRPr lang="en-US" sz="1350" dirty="0"/>
            </a:lvl4pPr>
            <a:lvl5pPr>
              <a:defRPr lang="en-US" sz="135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5" name="Text Placeholder 4"/>
          <p:cNvSpPr>
            <a:spLocks noGrp="1"/>
          </p:cNvSpPr>
          <p:nvPr>
            <p:ph type="body" sz="quarter" idx="13" hasCustomPrompt="1"/>
          </p:nvPr>
        </p:nvSpPr>
        <p:spPr>
          <a:xfrm>
            <a:off x="647700" y="6368957"/>
            <a:ext cx="9009848" cy="489045"/>
          </a:xfrm>
        </p:spPr>
        <p:txBody>
          <a:bodyPr bIns="91440" anchor="ctr" anchorCtr="0">
            <a:noAutofit/>
          </a:bodyPr>
          <a:lstStyle>
            <a:lvl1pPr marL="0" indent="0">
              <a:lnSpc>
                <a:spcPct val="100000"/>
              </a:lnSpc>
              <a:spcBef>
                <a:spcPts val="0"/>
              </a:spcBef>
              <a:spcAft>
                <a:spcPts val="0"/>
              </a:spcAft>
              <a:buNone/>
              <a:defRPr sz="600" baseline="0">
                <a:solidFill>
                  <a:schemeClr val="tx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FOOTNOTE: Sized to accommodate up to 3 lines, middle aligned.</a:t>
            </a:r>
          </a:p>
        </p:txBody>
      </p:sp>
      <p:sp>
        <p:nvSpPr>
          <p:cNvPr id="7" name="Title 6"/>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05319" y="6522401"/>
            <a:ext cx="1377815" cy="158510"/>
          </a:xfrm>
          <a:prstGeom prst="rect">
            <a:avLst/>
          </a:prstGeom>
        </p:spPr>
      </p:pic>
    </p:spTree>
    <p:extLst>
      <p:ext uri="{BB962C8B-B14F-4D97-AF65-F5344CB8AC3E}">
        <p14:creationId xmlns:p14="http://schemas.microsoft.com/office/powerpoint/2010/main" val="3138557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Vertical Split">
    <p:spTree>
      <p:nvGrpSpPr>
        <p:cNvPr id="1" name=""/>
        <p:cNvGrpSpPr/>
        <p:nvPr/>
      </p:nvGrpSpPr>
      <p:grpSpPr>
        <a:xfrm>
          <a:off x="0" y="0"/>
          <a:ext cx="0" cy="0"/>
          <a:chOff x="0" y="0"/>
          <a:chExt cx="0" cy="0"/>
        </a:xfrm>
      </p:grpSpPr>
      <p:sp>
        <p:nvSpPr>
          <p:cNvPr id="4" name="Rectangle 3"/>
          <p:cNvSpPr/>
          <p:nvPr userDrawn="1"/>
        </p:nvSpPr>
        <p:spPr>
          <a:xfrm flipH="1">
            <a:off x="-3" y="0"/>
            <a:ext cx="518160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p:nvPr>
        </p:nvSpPr>
        <p:spPr>
          <a:xfrm>
            <a:off x="647701" y="2209803"/>
            <a:ext cx="4351020" cy="464819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
        <p:nvSpPr>
          <p:cNvPr id="7" name="Content Placeholder 6"/>
          <p:cNvSpPr>
            <a:spLocks noGrp="1"/>
          </p:cNvSpPr>
          <p:nvPr>
            <p:ph sz="quarter" idx="13"/>
          </p:nvPr>
        </p:nvSpPr>
        <p:spPr>
          <a:xfrm>
            <a:off x="5811838" y="747713"/>
            <a:ext cx="5732463" cy="5389562"/>
          </a:xfrm>
        </p:spPr>
        <p:txBody>
          <a:bodyPr/>
          <a:lstStyle>
            <a:lvl1pPr marL="0" indent="0">
              <a:buNone/>
              <a:defRPr>
                <a:solidFill>
                  <a:schemeClr val="tx1"/>
                </a:solidFill>
              </a:defRPr>
            </a:lvl1pPr>
          </a:lstStyle>
          <a:p>
            <a:pPr lvl="0"/>
            <a:endParaRPr lang="en-US" dirty="0"/>
          </a:p>
        </p:txBody>
      </p:sp>
      <p:sp>
        <p:nvSpPr>
          <p:cNvPr id="10" name="Text Placeholder 4"/>
          <p:cNvSpPr>
            <a:spLocks noGrp="1"/>
          </p:cNvSpPr>
          <p:nvPr>
            <p:ph type="body" sz="quarter" idx="14" hasCustomPrompt="1"/>
          </p:nvPr>
        </p:nvSpPr>
        <p:spPr>
          <a:xfrm>
            <a:off x="647702" y="6368957"/>
            <a:ext cx="4533900" cy="489045"/>
          </a:xfrm>
        </p:spPr>
        <p:txBody>
          <a:bodyPr bIns="91440" anchor="ctr" anchorCtr="0">
            <a:noAutofit/>
          </a:bodyPr>
          <a:lstStyle>
            <a:lvl1pPr marL="0" indent="0">
              <a:lnSpc>
                <a:spcPct val="95000"/>
              </a:lnSpc>
              <a:buNone/>
              <a:defRPr sz="600" baseline="0">
                <a:solidFill>
                  <a:schemeClr val="bg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FOOTNOTE: Sized to accommodate up to 3 lines, middle aligned.</a:t>
            </a:r>
          </a:p>
        </p:txBody>
      </p:sp>
      <p:sp>
        <p:nvSpPr>
          <p:cNvPr id="2" name="Title 1"/>
          <p:cNvSpPr>
            <a:spLocks noGrp="1"/>
          </p:cNvSpPr>
          <p:nvPr>
            <p:ph type="title"/>
          </p:nvPr>
        </p:nvSpPr>
        <p:spPr>
          <a:xfrm>
            <a:off x="646113" y="533405"/>
            <a:ext cx="4352609" cy="1102895"/>
          </a:xfrm>
        </p:spPr>
        <p:txBody>
          <a:bodyPr anchor="t" anchorCtr="0"/>
          <a:lstStyle/>
          <a:p>
            <a:r>
              <a:rPr lang="en-US" dirty="0"/>
              <a:t>Click to edit Master title style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02514" y="6516095"/>
            <a:ext cx="1944793" cy="170703"/>
          </a:xfrm>
          <a:prstGeom prst="rect">
            <a:avLst/>
          </a:prstGeom>
        </p:spPr>
      </p:pic>
    </p:spTree>
    <p:extLst>
      <p:ext uri="{BB962C8B-B14F-4D97-AF65-F5344CB8AC3E}">
        <p14:creationId xmlns:p14="http://schemas.microsoft.com/office/powerpoint/2010/main" val="1273239883"/>
      </p:ext>
    </p:extLst>
  </p:cSld>
  <p:clrMapOvr>
    <a:masterClrMapping/>
  </p:clrMapOvr>
  <p:extLst>
    <p:ext uri="{DCECCB84-F9BA-43D5-87BE-67443E8EF086}">
      <p15:sldGuideLst xmlns:p15="http://schemas.microsoft.com/office/powerpoint/2012/main">
        <p15:guide id="1" orient="horz" pos="40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Vertical Split">
    <p:spTree>
      <p:nvGrpSpPr>
        <p:cNvPr id="1" name=""/>
        <p:cNvGrpSpPr/>
        <p:nvPr/>
      </p:nvGrpSpPr>
      <p:grpSpPr>
        <a:xfrm>
          <a:off x="0" y="0"/>
          <a:ext cx="0" cy="0"/>
          <a:chOff x="0" y="0"/>
          <a:chExt cx="0" cy="0"/>
        </a:xfrm>
      </p:grpSpPr>
      <p:sp>
        <p:nvSpPr>
          <p:cNvPr id="4" name="Rectangle 3"/>
          <p:cNvSpPr/>
          <p:nvPr userDrawn="1"/>
        </p:nvSpPr>
        <p:spPr>
          <a:xfrm flipH="1">
            <a:off x="-3" y="0"/>
            <a:ext cx="518160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p:nvPr>
        </p:nvSpPr>
        <p:spPr>
          <a:xfrm>
            <a:off x="647701" y="2209803"/>
            <a:ext cx="4351020" cy="4648199"/>
          </a:xfrm>
        </p:spPr>
        <p:txBody>
          <a:bodyPr/>
          <a:lstStyle>
            <a:lvl1pPr>
              <a:buClr>
                <a:schemeClr val="accent2">
                  <a:lumMod val="40000"/>
                  <a:lumOff val="60000"/>
                </a:schemeClr>
              </a:buClr>
              <a:defRPr>
                <a:solidFill>
                  <a:schemeClr val="bg1"/>
                </a:solidFill>
              </a:defRPr>
            </a:lvl1pPr>
            <a:lvl2pPr>
              <a:buClr>
                <a:schemeClr val="accent2">
                  <a:lumMod val="40000"/>
                  <a:lumOff val="60000"/>
                </a:schemeClr>
              </a:buClr>
              <a:defRPr>
                <a:solidFill>
                  <a:schemeClr val="bg1"/>
                </a:solidFill>
              </a:defRPr>
            </a:lvl2pPr>
            <a:lvl3pPr>
              <a:buClr>
                <a:schemeClr val="accent2">
                  <a:lumMod val="40000"/>
                  <a:lumOff val="60000"/>
                </a:schemeClr>
              </a:buClr>
              <a:defRPr>
                <a:solidFill>
                  <a:schemeClr val="bg1"/>
                </a:solidFill>
              </a:defRPr>
            </a:lvl3pPr>
            <a:lvl4pPr>
              <a:buClr>
                <a:schemeClr val="accent2">
                  <a:lumMod val="40000"/>
                  <a:lumOff val="60000"/>
                </a:schemeClr>
              </a:buClr>
              <a:defRPr>
                <a:solidFill>
                  <a:schemeClr val="bg1"/>
                </a:solidFill>
              </a:defRPr>
            </a:lvl4pPr>
            <a:lvl5pPr>
              <a:buClr>
                <a:schemeClr val="accent2">
                  <a:lumMod val="40000"/>
                  <a:lumOff val="60000"/>
                </a:schemeClr>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
        <p:nvSpPr>
          <p:cNvPr id="7" name="Content Placeholder 6"/>
          <p:cNvSpPr>
            <a:spLocks noGrp="1"/>
          </p:cNvSpPr>
          <p:nvPr>
            <p:ph sz="quarter" idx="13"/>
          </p:nvPr>
        </p:nvSpPr>
        <p:spPr>
          <a:xfrm>
            <a:off x="5811838" y="747713"/>
            <a:ext cx="5732463" cy="5389562"/>
          </a:xfrm>
        </p:spPr>
        <p:txBody>
          <a:bodyPr/>
          <a:lstStyle>
            <a:lvl1pPr marL="0" indent="0">
              <a:buNone/>
              <a:defRPr>
                <a:solidFill>
                  <a:schemeClr val="tx1"/>
                </a:solidFill>
              </a:defRPr>
            </a:lvl1pPr>
          </a:lstStyle>
          <a:p>
            <a:pPr lvl="0"/>
            <a:endParaRPr lang="en-US" dirty="0"/>
          </a:p>
        </p:txBody>
      </p:sp>
      <p:sp>
        <p:nvSpPr>
          <p:cNvPr id="10" name="Text Placeholder 4"/>
          <p:cNvSpPr>
            <a:spLocks noGrp="1"/>
          </p:cNvSpPr>
          <p:nvPr>
            <p:ph type="body" sz="quarter" idx="14" hasCustomPrompt="1"/>
          </p:nvPr>
        </p:nvSpPr>
        <p:spPr>
          <a:xfrm>
            <a:off x="647702" y="6368957"/>
            <a:ext cx="4533900" cy="489045"/>
          </a:xfrm>
        </p:spPr>
        <p:txBody>
          <a:bodyPr bIns="91440" anchor="ctr" anchorCtr="0">
            <a:noAutofit/>
          </a:bodyPr>
          <a:lstStyle>
            <a:lvl1pPr marL="0" indent="0">
              <a:lnSpc>
                <a:spcPct val="95000"/>
              </a:lnSpc>
              <a:buNone/>
              <a:defRPr sz="600" baseline="0">
                <a:solidFill>
                  <a:schemeClr val="bg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FOOTNOTE: Sized to accommodate up to 3 lines, middle aligned.</a:t>
            </a:r>
          </a:p>
        </p:txBody>
      </p:sp>
      <p:sp>
        <p:nvSpPr>
          <p:cNvPr id="2" name="Title 1"/>
          <p:cNvSpPr>
            <a:spLocks noGrp="1"/>
          </p:cNvSpPr>
          <p:nvPr>
            <p:ph type="title"/>
          </p:nvPr>
        </p:nvSpPr>
        <p:spPr>
          <a:xfrm>
            <a:off x="646113" y="533405"/>
            <a:ext cx="4352609" cy="1102895"/>
          </a:xfrm>
        </p:spPr>
        <p:txBody>
          <a:bodyPr anchor="t" anchorCtr="0"/>
          <a:lstStyle/>
          <a:p>
            <a:r>
              <a:rPr lang="en-US" dirty="0"/>
              <a:t>Click to edit Master 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02514" y="6516095"/>
            <a:ext cx="1944793" cy="170703"/>
          </a:xfrm>
          <a:prstGeom prst="rect">
            <a:avLst/>
          </a:prstGeom>
        </p:spPr>
      </p:pic>
    </p:spTree>
    <p:extLst>
      <p:ext uri="{BB962C8B-B14F-4D97-AF65-F5344CB8AC3E}">
        <p14:creationId xmlns:p14="http://schemas.microsoft.com/office/powerpoint/2010/main" val="1253495157"/>
      </p:ext>
    </p:extLst>
  </p:cSld>
  <p:clrMapOvr>
    <a:masterClrMapping/>
  </p:clrMapOvr>
  <p:extLst>
    <p:ext uri="{DCECCB84-F9BA-43D5-87BE-67443E8EF086}">
      <p15:sldGuideLst xmlns:p15="http://schemas.microsoft.com/office/powerpoint/2012/main">
        <p15:guide id="1" orient="horz" pos="40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Vertical Spli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242" y="1720757"/>
            <a:ext cx="4564959" cy="4446154"/>
          </a:xfrm>
        </p:spPr>
        <p:txBody>
          <a:bodyPr/>
          <a:lstStyle>
            <a:lvl1pPr>
              <a:spcBef>
                <a:spcPts val="0"/>
              </a:spcBef>
              <a:buClr>
                <a:schemeClr val="accent2"/>
              </a:buClr>
              <a:defRPr sz="1800">
                <a:solidFill>
                  <a:schemeClr val="tx1"/>
                </a:solidFill>
              </a:defRPr>
            </a:lvl1pPr>
            <a:lvl2pPr>
              <a:spcAft>
                <a:spcPts val="0"/>
              </a:spcAft>
              <a:buClr>
                <a:schemeClr val="accent2"/>
              </a:buClr>
              <a:defRPr sz="1500">
                <a:solidFill>
                  <a:schemeClr val="tx1"/>
                </a:solidFill>
              </a:defRPr>
            </a:lvl2pPr>
            <a:lvl3pPr>
              <a:spcAft>
                <a:spcPts val="0"/>
              </a:spcAft>
              <a:buClr>
                <a:schemeClr val="accent2"/>
              </a:buClr>
              <a:defRPr sz="1350">
                <a:solidFill>
                  <a:schemeClr val="tx1"/>
                </a:solidFill>
              </a:defRPr>
            </a:lvl3pPr>
            <a:lvl4pPr>
              <a:spcAft>
                <a:spcPts val="0"/>
              </a:spcAft>
              <a:buClr>
                <a:schemeClr val="accent2"/>
              </a:buClr>
              <a:defRPr sz="1200">
                <a:solidFill>
                  <a:schemeClr val="tx1"/>
                </a:solidFill>
              </a:defRPr>
            </a:lvl4pPr>
            <a:lvl5pPr>
              <a:spcAft>
                <a:spcPts val="0"/>
              </a:spcAft>
              <a:buClr>
                <a:schemeClr val="accent2"/>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02111984F565}" type="slidenum">
              <a:rPr lang="en-US" smtClean="0"/>
              <a:pPr/>
              <a:t>‹#›</a:t>
            </a:fld>
            <a:endParaRPr lang="en-US" dirty="0"/>
          </a:p>
        </p:txBody>
      </p:sp>
      <p:sp>
        <p:nvSpPr>
          <p:cNvPr id="7" name="Content Placeholder 6"/>
          <p:cNvSpPr>
            <a:spLocks noGrp="1"/>
          </p:cNvSpPr>
          <p:nvPr>
            <p:ph sz="quarter" idx="13"/>
          </p:nvPr>
        </p:nvSpPr>
        <p:spPr>
          <a:xfrm>
            <a:off x="5811838" y="747713"/>
            <a:ext cx="5732463" cy="5389562"/>
          </a:xfrm>
        </p:spPr>
        <p:txBody>
          <a:bodyPr/>
          <a:lstStyle>
            <a:lvl1pPr marL="0" indent="0">
              <a:buNone/>
              <a:defRPr>
                <a:solidFill>
                  <a:schemeClr val="tx1"/>
                </a:solidFill>
              </a:defRPr>
            </a:lvl1pPr>
          </a:lstStyle>
          <a:p>
            <a:pPr lvl="0"/>
            <a:endParaRPr lang="en-US" dirty="0"/>
          </a:p>
        </p:txBody>
      </p:sp>
      <p:sp>
        <p:nvSpPr>
          <p:cNvPr id="10" name="Text Placeholder 4"/>
          <p:cNvSpPr>
            <a:spLocks noGrp="1"/>
          </p:cNvSpPr>
          <p:nvPr>
            <p:ph type="body" sz="quarter" idx="14"/>
          </p:nvPr>
        </p:nvSpPr>
        <p:spPr>
          <a:xfrm>
            <a:off x="647702" y="6368957"/>
            <a:ext cx="9270783" cy="489045"/>
          </a:xfrm>
        </p:spPr>
        <p:txBody>
          <a:bodyPr bIns="91440" anchor="ctr" anchorCtr="0">
            <a:noAutofit/>
          </a:bodyPr>
          <a:lstStyle>
            <a:lvl1pPr marL="0" indent="0">
              <a:lnSpc>
                <a:spcPct val="95000"/>
              </a:lnSpc>
              <a:buNone/>
              <a:defRPr sz="600" baseline="0">
                <a:solidFill>
                  <a:schemeClr val="tx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endParaRPr lang="en-US" dirty="0"/>
          </a:p>
        </p:txBody>
      </p:sp>
      <p:sp>
        <p:nvSpPr>
          <p:cNvPr id="2" name="Title 1"/>
          <p:cNvSpPr>
            <a:spLocks noGrp="1"/>
          </p:cNvSpPr>
          <p:nvPr>
            <p:ph type="title"/>
          </p:nvPr>
        </p:nvSpPr>
        <p:spPr>
          <a:xfrm>
            <a:off x="457199" y="365762"/>
            <a:ext cx="4572000" cy="1102895"/>
          </a:xfrm>
        </p:spPr>
        <p:txBody>
          <a:bodyPr anchor="t" anchorCtr="0"/>
          <a:lstStyle>
            <a:lvl1pPr>
              <a:defRPr>
                <a:solidFill>
                  <a:schemeClr val="accent5"/>
                </a:solidFill>
              </a:defRPr>
            </a:lvl1pPr>
          </a:lstStyle>
          <a:p>
            <a:r>
              <a:rPr lang="en-US" dirty="0"/>
              <a:t>Click to edit Master title style</a:t>
            </a:r>
          </a:p>
        </p:txBody>
      </p:sp>
      <p:cxnSp>
        <p:nvCxnSpPr>
          <p:cNvPr id="9" name="Straight Connector 8"/>
          <p:cNvCxnSpPr/>
          <p:nvPr userDrawn="1"/>
        </p:nvCxnSpPr>
        <p:spPr bwMode="auto">
          <a:xfrm flipH="1" flipV="1">
            <a:off x="1524" y="6347517"/>
            <a:ext cx="12188952" cy="0"/>
          </a:xfrm>
          <a:prstGeom prst="line">
            <a:avLst/>
          </a:prstGeom>
          <a:noFill/>
          <a:ln w="31750" cap="rnd" cmpd="sng" algn="ctr">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02514" y="6516095"/>
            <a:ext cx="1944793" cy="170703"/>
          </a:xfrm>
          <a:prstGeom prst="rect">
            <a:avLst/>
          </a:prstGeom>
        </p:spPr>
      </p:pic>
    </p:spTree>
    <p:extLst>
      <p:ext uri="{BB962C8B-B14F-4D97-AF65-F5344CB8AC3E}">
        <p14:creationId xmlns:p14="http://schemas.microsoft.com/office/powerpoint/2010/main" val="2335267630"/>
      </p:ext>
    </p:extLst>
  </p:cSld>
  <p:clrMapOvr>
    <a:masterClrMapping/>
  </p:clrMapOvr>
  <p:extLst>
    <p:ext uri="{DCECCB84-F9BA-43D5-87BE-67443E8EF086}">
      <p15:sldGuideLst xmlns:p15="http://schemas.microsoft.com/office/powerpoint/2012/main">
        <p15:guide id="1" orient="horz" pos="40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7" name="Text Placeholder 4"/>
          <p:cNvSpPr>
            <a:spLocks noGrp="1"/>
          </p:cNvSpPr>
          <p:nvPr>
            <p:ph type="body" sz="quarter" idx="14" hasCustomPrompt="1"/>
          </p:nvPr>
        </p:nvSpPr>
        <p:spPr>
          <a:xfrm>
            <a:off x="647701" y="6368957"/>
            <a:ext cx="9167025" cy="489045"/>
          </a:xfrm>
        </p:spPr>
        <p:txBody>
          <a:bodyPr bIns="91440" anchor="ctr" anchorCtr="0">
            <a:noAutofit/>
          </a:bodyPr>
          <a:lstStyle>
            <a:lvl1pPr marL="0" indent="0">
              <a:lnSpc>
                <a:spcPct val="100000"/>
              </a:lnSpc>
              <a:spcBef>
                <a:spcPts val="0"/>
              </a:spcBef>
              <a:spcAft>
                <a:spcPts val="0"/>
              </a:spcAft>
              <a:buNone/>
              <a:defRPr sz="600" baseline="0">
                <a:solidFill>
                  <a:schemeClr val="tx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FOOTNOTE: Sized to accommodate up to 3 lines, middle aligned.</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02514" y="6516095"/>
            <a:ext cx="1944793" cy="170703"/>
          </a:xfrm>
          <a:prstGeom prst="rect">
            <a:avLst/>
          </a:prstGeom>
        </p:spPr>
      </p:pic>
    </p:spTree>
    <p:extLst>
      <p:ext uri="{BB962C8B-B14F-4D97-AF65-F5344CB8AC3E}">
        <p14:creationId xmlns:p14="http://schemas.microsoft.com/office/powerpoint/2010/main" val="1861510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7" name="Text Placeholder 4"/>
          <p:cNvSpPr>
            <a:spLocks noGrp="1"/>
          </p:cNvSpPr>
          <p:nvPr>
            <p:ph type="body" sz="quarter" idx="14" hasCustomPrompt="1"/>
          </p:nvPr>
        </p:nvSpPr>
        <p:spPr>
          <a:xfrm>
            <a:off x="647701" y="6368957"/>
            <a:ext cx="9167025" cy="489045"/>
          </a:xfrm>
        </p:spPr>
        <p:txBody>
          <a:bodyPr bIns="91440" anchor="ctr" anchorCtr="0">
            <a:noAutofit/>
          </a:bodyPr>
          <a:lstStyle>
            <a:lvl1pPr marL="0" indent="0">
              <a:lnSpc>
                <a:spcPct val="100000"/>
              </a:lnSpc>
              <a:spcBef>
                <a:spcPts val="0"/>
              </a:spcBef>
              <a:spcAft>
                <a:spcPts val="0"/>
              </a:spcAft>
              <a:buNone/>
              <a:defRPr sz="600" baseline="0">
                <a:solidFill>
                  <a:schemeClr val="tx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FOOTNOTE: Sized to accommodate up to 3 lines, middle aligned.</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05319" y="6522401"/>
            <a:ext cx="1377815" cy="158510"/>
          </a:xfrm>
          <a:prstGeom prst="rect">
            <a:avLst/>
          </a:prstGeom>
        </p:spPr>
      </p:pic>
    </p:spTree>
    <p:extLst>
      <p:ext uri="{BB962C8B-B14F-4D97-AF65-F5344CB8AC3E}">
        <p14:creationId xmlns:p14="http://schemas.microsoft.com/office/powerpoint/2010/main" val="1266417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600200"/>
            <a:ext cx="10896600" cy="4648199"/>
          </a:xfrm>
        </p:spPr>
        <p:txBody>
          <a:bodyPr vert="horz" lIns="91440" tIns="45720" rIns="91440" bIns="45720" rtlCol="0">
            <a:noAutofit/>
          </a:bodyPr>
          <a:lstStyle>
            <a:lvl1pPr>
              <a:buClr>
                <a:schemeClr val="accent1"/>
              </a:buClr>
              <a:defRPr lang="en-US" dirty="0"/>
            </a:lvl1pPr>
            <a:lvl2pPr>
              <a:buClr>
                <a:schemeClr val="accent1"/>
              </a:buClr>
              <a:defRPr lang="en-US" dirty="0"/>
            </a:lvl2pPr>
            <a:lvl3pPr>
              <a:buClr>
                <a:schemeClr val="accent1"/>
              </a:buCl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5" name="Text Placeholder 4"/>
          <p:cNvSpPr>
            <a:spLocks noGrp="1"/>
          </p:cNvSpPr>
          <p:nvPr>
            <p:ph type="body" sz="quarter" idx="13" hasCustomPrompt="1"/>
          </p:nvPr>
        </p:nvSpPr>
        <p:spPr>
          <a:xfrm>
            <a:off x="647701" y="6368957"/>
            <a:ext cx="9167025" cy="489045"/>
          </a:xfrm>
        </p:spPr>
        <p:txBody>
          <a:bodyPr bIns="91440" anchor="ctr" anchorCtr="0">
            <a:noAutofit/>
          </a:bodyPr>
          <a:lstStyle>
            <a:lvl1pPr marL="0" indent="0">
              <a:lnSpc>
                <a:spcPct val="95000"/>
              </a:lnSpc>
              <a:buNone/>
              <a:defRPr sz="600" baseline="0">
                <a:solidFill>
                  <a:schemeClr val="tx1"/>
                </a:solidFill>
              </a:defRPr>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FOOTNOTE: Sized to accommodate up to 3 lines, middle aligned.</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442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Footnotes">
    <p:spTree>
      <p:nvGrpSpPr>
        <p:cNvPr id="1" name=""/>
        <p:cNvGrpSpPr/>
        <p:nvPr/>
      </p:nvGrpSpPr>
      <p:grpSpPr>
        <a:xfrm>
          <a:off x="0" y="0"/>
          <a:ext cx="0" cy="0"/>
          <a:chOff x="0" y="0"/>
          <a:chExt cx="0" cy="0"/>
        </a:xfrm>
      </p:grpSpPr>
      <p:sp>
        <p:nvSpPr>
          <p:cNvPr id="2" name="Title 1"/>
          <p:cNvSpPr>
            <a:spLocks noGrp="1"/>
          </p:cNvSpPr>
          <p:nvPr>
            <p:ph type="title"/>
          </p:nvPr>
        </p:nvSpPr>
        <p:spPr>
          <a:xfrm>
            <a:off x="533400" y="118239"/>
            <a:ext cx="11201400" cy="1036320"/>
          </a:xfrm>
        </p:spPr>
        <p:txBody>
          <a:bodyPr/>
          <a:lstStyle>
            <a:lvl1pPr>
              <a:lnSpc>
                <a:spcPct val="110000"/>
              </a:lnSpc>
              <a:spcBef>
                <a:spcPts val="0"/>
              </a:spcBef>
              <a:spcAft>
                <a:spcPts val="0"/>
              </a:spcAft>
              <a:defRPr sz="2100" b="0">
                <a:solidFill>
                  <a:schemeClr val="tx2"/>
                </a:solidFill>
              </a:defRPr>
            </a:lvl1pPr>
          </a:lstStyle>
          <a:p>
            <a:r>
              <a:rPr lang="en-US"/>
              <a:t>Click to edit Master title style</a:t>
            </a:r>
            <a:endParaRPr lang="en-US" dirty="0"/>
          </a:p>
        </p:txBody>
      </p:sp>
      <p:cxnSp>
        <p:nvCxnSpPr>
          <p:cNvPr id="4" name="Straight Connector 8"/>
          <p:cNvCxnSpPr>
            <a:cxnSpLocks noChangeShapeType="1"/>
          </p:cNvCxnSpPr>
          <p:nvPr userDrawn="1"/>
        </p:nvCxnSpPr>
        <p:spPr bwMode="auto">
          <a:xfrm>
            <a:off x="1063" y="1256867"/>
            <a:ext cx="12189884" cy="0"/>
          </a:xfrm>
          <a:prstGeom prst="line">
            <a:avLst/>
          </a:prstGeom>
          <a:noFill/>
          <a:ln w="57150">
            <a:solidFill>
              <a:srgbClr val="FFFFFF"/>
            </a:solidFill>
            <a:round/>
            <a:headEnd type="none" w="sm" len="sm"/>
            <a:tailEnd type="none" w="sm" len="sm"/>
          </a:ln>
          <a:extLst>
            <a:ext uri="{909E8E84-426E-40DD-AFC4-6F175D3DCCD1}">
              <a14:hiddenFill xmlns:a14="http://schemas.microsoft.com/office/drawing/2010/main">
                <a:noFill/>
              </a14:hiddenFill>
            </a:ext>
          </a:extLst>
        </p:spPr>
      </p:cxnSp>
      <p:cxnSp>
        <p:nvCxnSpPr>
          <p:cNvPr id="5" name="Straight Connector 11"/>
          <p:cNvCxnSpPr>
            <a:cxnSpLocks noChangeShapeType="1"/>
          </p:cNvCxnSpPr>
          <p:nvPr userDrawn="1"/>
        </p:nvCxnSpPr>
        <p:spPr bwMode="auto">
          <a:xfrm>
            <a:off x="1063" y="1386493"/>
            <a:ext cx="12189884" cy="0"/>
          </a:xfrm>
          <a:prstGeom prst="line">
            <a:avLst/>
          </a:prstGeom>
          <a:noFill/>
          <a:ln w="57150">
            <a:solidFill>
              <a:srgbClr val="FFFFFF"/>
            </a:solidFill>
            <a:round/>
            <a:headEnd type="none" w="sm" len="sm"/>
            <a:tailEnd type="none" w="sm" len="sm"/>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6" name="Content Placeholder 6"/>
          <p:cNvSpPr>
            <a:spLocks noGrp="1"/>
          </p:cNvSpPr>
          <p:nvPr>
            <p:ph sz="quarter" idx="10"/>
          </p:nvPr>
        </p:nvSpPr>
        <p:spPr>
          <a:xfrm>
            <a:off x="1063" y="6375400"/>
            <a:ext cx="12189884" cy="482600"/>
          </a:xfrm>
        </p:spPr>
        <p:txBody>
          <a:bodyPr anchor="b"/>
          <a:lstStyle>
            <a:lvl1pPr marL="0" indent="0">
              <a:spcBef>
                <a:spcPts val="0"/>
              </a:spcBef>
              <a:spcAft>
                <a:spcPts val="0"/>
              </a:spcAft>
              <a:buNone/>
              <a:defRPr sz="825"/>
            </a:lvl1pPr>
            <a:lvl2pPr marL="215498" indent="0">
              <a:buNone/>
              <a:defRPr/>
            </a:lvl2pPr>
            <a:lvl3pPr marL="430995" indent="0">
              <a:buNone/>
              <a:defRPr/>
            </a:lvl3pPr>
            <a:lvl4pPr marL="644113" indent="0">
              <a:buNone/>
              <a:defRPr/>
            </a:lvl4pPr>
            <a:lvl5pPr marL="858419" indent="0">
              <a:buNone/>
              <a:defRPr/>
            </a:lvl5pPr>
          </a:lstStyle>
          <a:p>
            <a:pPr lvl="0"/>
            <a:r>
              <a:rPr lang="en-US" dirty="0"/>
              <a:t>Click to edit Master text styles</a:t>
            </a:r>
          </a:p>
        </p:txBody>
      </p:sp>
    </p:spTree>
    <p:extLst>
      <p:ext uri="{BB962C8B-B14F-4D97-AF65-F5344CB8AC3E}">
        <p14:creationId xmlns:p14="http://schemas.microsoft.com/office/powerpoint/2010/main" val="37657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Shape 27"/>
        <p:cNvGrpSpPr/>
        <p:nvPr/>
      </p:nvGrpSpPr>
      <p:grpSpPr>
        <a:xfrm>
          <a:off x="0" y="0"/>
          <a:ext cx="0" cy="0"/>
          <a:chOff x="0" y="0"/>
          <a:chExt cx="0" cy="0"/>
        </a:xfrm>
      </p:grpSpPr>
      <p:sp>
        <p:nvSpPr>
          <p:cNvPr id="2" name="Title 1">
            <a:extLst>
              <a:ext uri="{FF2B5EF4-FFF2-40B4-BE49-F238E27FC236}">
                <a16:creationId xmlns:a16="http://schemas.microsoft.com/office/drawing/2014/main" id="{373F2D55-12BE-4370-A529-007ED9E84075}"/>
              </a:ext>
            </a:extLst>
          </p:cNvPr>
          <p:cNvSpPr>
            <a:spLocks noGrp="1"/>
          </p:cNvSpPr>
          <p:nvPr>
            <p:ph type="title"/>
          </p:nvPr>
        </p:nvSpPr>
        <p:spPr>
          <a:xfrm>
            <a:off x="694271" y="117988"/>
            <a:ext cx="10293045" cy="1136958"/>
          </a:xfrm>
        </p:spPr>
        <p:txBody>
          <a:bodyPr/>
          <a:lstStyle/>
          <a:p>
            <a:r>
              <a:rPr lang="en-US" dirty="0"/>
              <a:t>Click to edit Master title style</a:t>
            </a:r>
          </a:p>
        </p:txBody>
      </p:sp>
      <p:sp>
        <p:nvSpPr>
          <p:cNvPr id="7" name="Content Placeholder 6"/>
          <p:cNvSpPr>
            <a:spLocks noGrp="1"/>
          </p:cNvSpPr>
          <p:nvPr>
            <p:ph sz="quarter" idx="10"/>
          </p:nvPr>
        </p:nvSpPr>
        <p:spPr>
          <a:xfrm>
            <a:off x="609603" y="1625829"/>
            <a:ext cx="10896599" cy="4121150"/>
          </a:xfrm>
        </p:spPr>
        <p:txBody>
          <a:bodyPr/>
          <a:lstStyle>
            <a:lvl1pPr marL="171450" indent="-171450">
              <a:defRPr>
                <a:solidFill>
                  <a:srgbClr val="000000"/>
                </a:solidFill>
              </a:defRPr>
            </a:lvl1pPr>
            <a:lvl2pPr marL="342900" indent="-171450">
              <a:spcBef>
                <a:spcPts val="300"/>
              </a:spcBef>
              <a:buClr>
                <a:schemeClr val="accent3"/>
              </a:buClr>
              <a:buFont typeface="Arial" panose="020B0604020202020204" pitchFamily="34" charset="0"/>
              <a:buChar char="–"/>
              <a:defRPr sz="1500">
                <a:solidFill>
                  <a:srgbClr val="000000"/>
                </a:solidFill>
                <a:latin typeface="Calibri" panose="020F0502020204030204" pitchFamily="34" charset="0"/>
              </a:defRPr>
            </a:lvl2pPr>
            <a:lvl3pPr marL="514350" indent="-171450">
              <a:defRPr>
                <a:solidFill>
                  <a:srgbClr val="000000"/>
                </a:solidFill>
              </a:defRPr>
            </a:lvl3pPr>
            <a:lvl4pPr marL="685800" indent="-171450">
              <a:buFont typeface="Arial" panose="020B0604020202020204" pitchFamily="34" charset="0"/>
              <a:buChar char="–"/>
              <a:tabLst/>
              <a:defRPr>
                <a:solidFill>
                  <a:srgbClr val="000000"/>
                </a:solidFill>
              </a:defRPr>
            </a:lvl4pPr>
            <a:lvl5pPr marL="857250" indent="-171450">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53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9540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4290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53751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9160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159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724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775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1833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280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2133604" y="6408743"/>
            <a:ext cx="1553633" cy="365125"/>
          </a:xfrm>
          <a:prstGeom prst="rect">
            <a:avLst/>
          </a:prstGeom>
        </p:spPr>
        <p:txBody>
          <a:bodyPr/>
          <a:lstStyle>
            <a:lvl1pPr>
              <a:defRPr/>
            </a:lvl1pPr>
          </a:lstStyle>
          <a:p>
            <a:fld id="{9B2CCE15-DFE0-E54D-A9C3-1CC0D98168D2}" type="datetimeFigureOut">
              <a:rPr lang="en-US"/>
              <a:pPr/>
              <a:t>4/12/2021</a:t>
            </a:fld>
            <a:endParaRPr lang="en-US"/>
          </a:p>
        </p:txBody>
      </p:sp>
      <p:sp>
        <p:nvSpPr>
          <p:cNvPr id="6" name="Footer Placeholder 4"/>
          <p:cNvSpPr>
            <a:spLocks noGrp="1"/>
          </p:cNvSpPr>
          <p:nvPr>
            <p:ph type="ftr" sz="quarter" idx="11"/>
          </p:nvPr>
        </p:nvSpPr>
        <p:spPr>
          <a:xfrm>
            <a:off x="4165600" y="6408743"/>
            <a:ext cx="38608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8940803" y="6419855"/>
            <a:ext cx="571500" cy="365125"/>
          </a:xfrm>
          <a:prstGeom prst="rect">
            <a:avLst/>
          </a:prstGeom>
        </p:spPr>
        <p:txBody>
          <a:bodyPr/>
          <a:lstStyle>
            <a:lvl1pPr>
              <a:defRPr/>
            </a:lvl1pPr>
          </a:lstStyle>
          <a:p>
            <a:fld id="{BA411705-78B0-134F-AA3B-6804DDE1041C}" type="slidenum">
              <a:rPr lang="en-US"/>
              <a:pPr/>
              <a:t>‹#›</a:t>
            </a:fld>
            <a:endParaRPr lang="en-US"/>
          </a:p>
        </p:txBody>
      </p:sp>
    </p:spTree>
    <p:extLst>
      <p:ext uri="{BB962C8B-B14F-4D97-AF65-F5344CB8AC3E}">
        <p14:creationId xmlns:p14="http://schemas.microsoft.com/office/powerpoint/2010/main" val="108843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457200"/>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2133604" y="6408743"/>
            <a:ext cx="1553633" cy="365125"/>
          </a:xfrm>
          <a:prstGeom prst="rect">
            <a:avLst/>
          </a:prstGeom>
        </p:spPr>
        <p:txBody>
          <a:bodyPr/>
          <a:lstStyle>
            <a:lvl1pPr>
              <a:defRPr/>
            </a:lvl1pPr>
          </a:lstStyle>
          <a:p>
            <a:fld id="{09FDBD20-E42E-7140-A894-C3CABA54157C}" type="datetimeFigureOut">
              <a:rPr lang="en-US"/>
              <a:pPr/>
              <a:t>4/12/2021</a:t>
            </a:fld>
            <a:endParaRPr lang="en-US"/>
          </a:p>
        </p:txBody>
      </p:sp>
      <p:sp>
        <p:nvSpPr>
          <p:cNvPr id="6" name="Footer Placeholder 4"/>
          <p:cNvSpPr>
            <a:spLocks noGrp="1"/>
          </p:cNvSpPr>
          <p:nvPr>
            <p:ph type="ftr" sz="quarter" idx="11"/>
          </p:nvPr>
        </p:nvSpPr>
        <p:spPr>
          <a:xfrm>
            <a:off x="4165600" y="6408743"/>
            <a:ext cx="38608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8940803" y="6419855"/>
            <a:ext cx="571500" cy="365125"/>
          </a:xfrm>
          <a:prstGeom prst="rect">
            <a:avLst/>
          </a:prstGeom>
        </p:spPr>
        <p:txBody>
          <a:bodyPr/>
          <a:lstStyle>
            <a:lvl1pPr>
              <a:defRPr/>
            </a:lvl1pPr>
          </a:lstStyle>
          <a:p>
            <a:fld id="{65792882-E4EC-A946-BD75-765C0185A6A0}" type="slidenum">
              <a:rPr lang="en-US"/>
              <a:pPr/>
              <a:t>‹#›</a:t>
            </a:fld>
            <a:endParaRPr lang="en-US"/>
          </a:p>
        </p:txBody>
      </p:sp>
    </p:spTree>
    <p:extLst>
      <p:ext uri="{BB962C8B-B14F-4D97-AF65-F5344CB8AC3E}">
        <p14:creationId xmlns:p14="http://schemas.microsoft.com/office/powerpoint/2010/main" val="489780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133604" y="6408743"/>
            <a:ext cx="1553633" cy="365125"/>
          </a:xfrm>
          <a:prstGeom prst="rect">
            <a:avLst/>
          </a:prstGeom>
        </p:spPr>
        <p:txBody>
          <a:bodyPr/>
          <a:lstStyle>
            <a:lvl1pPr>
              <a:defRPr/>
            </a:lvl1pPr>
          </a:lstStyle>
          <a:p>
            <a:fld id="{C41EE166-797F-E64B-9204-100624D55D78}" type="datetimeFigureOut">
              <a:rPr lang="en-US"/>
              <a:pPr/>
              <a:t>4/12/2021</a:t>
            </a:fld>
            <a:endParaRPr lang="en-US"/>
          </a:p>
        </p:txBody>
      </p:sp>
      <p:sp>
        <p:nvSpPr>
          <p:cNvPr id="5" name="Footer Placeholder 4"/>
          <p:cNvSpPr>
            <a:spLocks noGrp="1"/>
          </p:cNvSpPr>
          <p:nvPr>
            <p:ph type="ftr" sz="quarter" idx="11"/>
          </p:nvPr>
        </p:nvSpPr>
        <p:spPr>
          <a:xfrm>
            <a:off x="4165600" y="6408743"/>
            <a:ext cx="38608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940803" y="6419855"/>
            <a:ext cx="571500" cy="365125"/>
          </a:xfrm>
          <a:prstGeom prst="rect">
            <a:avLst/>
          </a:prstGeom>
        </p:spPr>
        <p:txBody>
          <a:bodyPr/>
          <a:lstStyle>
            <a:lvl1pPr>
              <a:defRPr/>
            </a:lvl1pPr>
          </a:lstStyle>
          <a:p>
            <a:fld id="{4778471E-0C06-B345-BA38-3AF23C9FDB0A}" type="slidenum">
              <a:rPr lang="en-US"/>
              <a:pPr/>
              <a:t>‹#›</a:t>
            </a:fld>
            <a:endParaRPr lang="en-US"/>
          </a:p>
        </p:txBody>
      </p:sp>
    </p:spTree>
    <p:extLst>
      <p:ext uri="{BB962C8B-B14F-4D97-AF65-F5344CB8AC3E}">
        <p14:creationId xmlns:p14="http://schemas.microsoft.com/office/powerpoint/2010/main" val="3305906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133604" y="6408743"/>
            <a:ext cx="1553633" cy="365125"/>
          </a:xfrm>
          <a:prstGeom prst="rect">
            <a:avLst/>
          </a:prstGeom>
        </p:spPr>
        <p:txBody>
          <a:bodyPr/>
          <a:lstStyle>
            <a:lvl1pPr>
              <a:defRPr/>
            </a:lvl1pPr>
          </a:lstStyle>
          <a:p>
            <a:fld id="{93AB3993-F904-F748-9BC1-5B90BAA9898F}" type="datetimeFigureOut">
              <a:rPr lang="en-US"/>
              <a:pPr/>
              <a:t>4/12/2021</a:t>
            </a:fld>
            <a:endParaRPr lang="en-US"/>
          </a:p>
        </p:txBody>
      </p:sp>
      <p:sp>
        <p:nvSpPr>
          <p:cNvPr id="5" name="Footer Placeholder 4"/>
          <p:cNvSpPr>
            <a:spLocks noGrp="1"/>
          </p:cNvSpPr>
          <p:nvPr>
            <p:ph type="ftr" sz="quarter" idx="11"/>
          </p:nvPr>
        </p:nvSpPr>
        <p:spPr>
          <a:xfrm>
            <a:off x="4165600" y="6408743"/>
            <a:ext cx="38608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940803" y="6419855"/>
            <a:ext cx="571500" cy="365125"/>
          </a:xfrm>
          <a:prstGeom prst="rect">
            <a:avLst/>
          </a:prstGeom>
        </p:spPr>
        <p:txBody>
          <a:bodyPr/>
          <a:lstStyle>
            <a:lvl1pPr>
              <a:defRPr/>
            </a:lvl1pPr>
          </a:lstStyle>
          <a:p>
            <a:fld id="{E615353A-BD1A-3D4E-BF52-663B948D84FE}" type="slidenum">
              <a:rPr lang="en-US"/>
              <a:pPr/>
              <a:t>‹#›</a:t>
            </a:fld>
            <a:endParaRPr lang="en-US"/>
          </a:p>
        </p:txBody>
      </p:sp>
    </p:spTree>
    <p:extLst>
      <p:ext uri="{BB962C8B-B14F-4D97-AF65-F5344CB8AC3E}">
        <p14:creationId xmlns:p14="http://schemas.microsoft.com/office/powerpoint/2010/main" val="3298065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8090" y="609600"/>
            <a:ext cx="9211733" cy="1143000"/>
          </a:xfrm>
        </p:spPr>
        <p:txBody>
          <a:bodyPr/>
          <a:lstStyle/>
          <a:p>
            <a:r>
              <a:rPr lang="en-US"/>
              <a:t>Click to edit Master title style</a:t>
            </a:r>
          </a:p>
        </p:txBody>
      </p:sp>
      <p:sp>
        <p:nvSpPr>
          <p:cNvPr id="3" name="Text Placeholder 2"/>
          <p:cNvSpPr>
            <a:spLocks noGrp="1"/>
          </p:cNvSpPr>
          <p:nvPr>
            <p:ph type="body" sz="half" idx="1"/>
          </p:nvPr>
        </p:nvSpPr>
        <p:spPr>
          <a:xfrm>
            <a:off x="1083734" y="2209800"/>
            <a:ext cx="5238044"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1" y="2209800"/>
            <a:ext cx="5238044"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094191"/>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Text Placeholder 3"/>
          <p:cNvSpPr>
            <a:spLocks noGrp="1"/>
          </p:cNvSpPr>
          <p:nvPr>
            <p:ph type="body" sz="quarter" idx="10"/>
          </p:nvPr>
        </p:nvSpPr>
        <p:spPr>
          <a:xfrm>
            <a:off x="123152" y="5919930"/>
            <a:ext cx="11526981" cy="896938"/>
          </a:xfrm>
        </p:spPr>
        <p:txBody>
          <a:bodyPr anchor="b">
            <a:normAutofit/>
          </a:bodyPr>
          <a:lstStyle>
            <a:lvl1pPr marL="0" indent="0">
              <a:spcBef>
                <a:spcPts val="150"/>
              </a:spcBef>
              <a:buNone/>
              <a:defRPr sz="750"/>
            </a:lvl1pPr>
            <a:lvl2pPr marL="297656" indent="0">
              <a:buNone/>
              <a:defRPr sz="750"/>
            </a:lvl2pPr>
            <a:lvl3pPr marL="603647" indent="0">
              <a:buNone/>
              <a:defRPr sz="750"/>
            </a:lvl3pPr>
            <a:lvl4pPr marL="941784" indent="0">
              <a:buNone/>
              <a:defRPr sz="750"/>
            </a:lvl4pPr>
            <a:lvl5pPr marL="857250" indent="0">
              <a:buNone/>
              <a:defRPr sz="750"/>
            </a:lvl5pPr>
          </a:lstStyle>
          <a:p>
            <a:pPr lvl="0"/>
            <a:r>
              <a:rPr lang="en-US"/>
              <a:t>Click to edit Master text styles</a:t>
            </a:r>
          </a:p>
        </p:txBody>
      </p:sp>
    </p:spTree>
    <p:extLst>
      <p:ext uri="{BB962C8B-B14F-4D97-AF65-F5344CB8AC3E}">
        <p14:creationId xmlns:p14="http://schemas.microsoft.com/office/powerpoint/2010/main" val="282655705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2133601" y="6408739"/>
            <a:ext cx="1553633" cy="365125"/>
          </a:xfrm>
          <a:prstGeom prst="rect">
            <a:avLst/>
          </a:prstGeom>
        </p:spPr>
        <p:txBody>
          <a:bodyPr/>
          <a:lstStyle>
            <a:lvl1pPr>
              <a:defRPr/>
            </a:lvl1pPr>
          </a:lstStyle>
          <a:p>
            <a:fld id="{9B2CCE15-DFE0-E54D-A9C3-1CC0D98168D2}" type="datetimeFigureOut">
              <a:rPr lang="en-US"/>
              <a:pPr/>
              <a:t>4/12/2021</a:t>
            </a:fld>
            <a:endParaRPr lang="en-US"/>
          </a:p>
        </p:txBody>
      </p:sp>
      <p:sp>
        <p:nvSpPr>
          <p:cNvPr id="6" name="Footer Placeholder 4"/>
          <p:cNvSpPr>
            <a:spLocks noGrp="1"/>
          </p:cNvSpPr>
          <p:nvPr>
            <p:ph type="ftr" sz="quarter" idx="11"/>
          </p:nvPr>
        </p:nvSpPr>
        <p:spPr>
          <a:xfrm>
            <a:off x="4165600" y="6408739"/>
            <a:ext cx="38608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8940801" y="6419851"/>
            <a:ext cx="571500" cy="365125"/>
          </a:xfrm>
          <a:prstGeom prst="rect">
            <a:avLst/>
          </a:prstGeom>
        </p:spPr>
        <p:txBody>
          <a:bodyPr/>
          <a:lstStyle>
            <a:lvl1pPr>
              <a:defRPr/>
            </a:lvl1pPr>
          </a:lstStyle>
          <a:p>
            <a:fld id="{BA411705-78B0-134F-AA3B-6804DDE1041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457200"/>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2133601" y="6408739"/>
            <a:ext cx="1553633" cy="365125"/>
          </a:xfrm>
          <a:prstGeom prst="rect">
            <a:avLst/>
          </a:prstGeom>
        </p:spPr>
        <p:txBody>
          <a:bodyPr/>
          <a:lstStyle>
            <a:lvl1pPr>
              <a:defRPr/>
            </a:lvl1pPr>
          </a:lstStyle>
          <a:p>
            <a:fld id="{09FDBD20-E42E-7140-A894-C3CABA54157C}" type="datetimeFigureOut">
              <a:rPr lang="en-US"/>
              <a:pPr/>
              <a:t>4/12/2021</a:t>
            </a:fld>
            <a:endParaRPr lang="en-US"/>
          </a:p>
        </p:txBody>
      </p:sp>
      <p:sp>
        <p:nvSpPr>
          <p:cNvPr id="6" name="Footer Placeholder 4"/>
          <p:cNvSpPr>
            <a:spLocks noGrp="1"/>
          </p:cNvSpPr>
          <p:nvPr>
            <p:ph type="ftr" sz="quarter" idx="11"/>
          </p:nvPr>
        </p:nvSpPr>
        <p:spPr>
          <a:xfrm>
            <a:off x="4165600" y="6408739"/>
            <a:ext cx="38608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8940801" y="6419851"/>
            <a:ext cx="571500" cy="365125"/>
          </a:xfrm>
          <a:prstGeom prst="rect">
            <a:avLst/>
          </a:prstGeom>
        </p:spPr>
        <p:txBody>
          <a:bodyPr/>
          <a:lstStyle>
            <a:lvl1pPr>
              <a:defRPr/>
            </a:lvl1pPr>
          </a:lstStyle>
          <a:p>
            <a:fld id="{65792882-E4EC-A946-BD75-765C0185A6A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2.jpe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2" descr="Blank Miller w-Eye.jpg"/>
          <p:cNvPicPr>
            <a:picLocks noChangeAspect="1"/>
          </p:cNvPicPr>
          <p:nvPr/>
        </p:nvPicPr>
        <p:blipFill>
          <a:blip r:embed="rId19"/>
          <a:srcRect l="30080" t="5003" b="36652"/>
          <a:stretch>
            <a:fillRect/>
          </a:stretch>
        </p:blipFill>
        <p:spPr bwMode="auto">
          <a:xfrm>
            <a:off x="3668184" y="228600"/>
            <a:ext cx="8523816" cy="3989388"/>
          </a:xfrm>
          <a:prstGeom prst="rect">
            <a:avLst/>
          </a:prstGeom>
          <a:noFill/>
          <a:ln w="9525">
            <a:noFill/>
            <a:miter lim="800000"/>
            <a:headEnd/>
            <a:tailEnd/>
          </a:ln>
        </p:spPr>
      </p:pic>
      <p:sp>
        <p:nvSpPr>
          <p:cNvPr id="7" name="Rectangle 6"/>
          <p:cNvSpPr/>
          <p:nvPr/>
        </p:nvSpPr>
        <p:spPr>
          <a:xfrm>
            <a:off x="0" y="0"/>
            <a:ext cx="12192000" cy="228600"/>
          </a:xfrm>
          <a:prstGeom prst="rect">
            <a:avLst/>
          </a:prstGeom>
          <a:solidFill>
            <a:srgbClr val="91B9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96" charset="-128"/>
              <a:cs typeface="ＭＳ Ｐゴシック" pitchFamily="-96" charset="-128"/>
            </a:endParaRPr>
          </a:p>
        </p:txBody>
      </p:sp>
      <p:sp>
        <p:nvSpPr>
          <p:cNvPr id="8" name="Rectangle 7"/>
          <p:cNvSpPr/>
          <p:nvPr userDrawn="1"/>
        </p:nvSpPr>
        <p:spPr>
          <a:xfrm>
            <a:off x="0" y="6324600"/>
            <a:ext cx="12192000" cy="533400"/>
          </a:xfrm>
          <a:prstGeom prst="rect">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96" charset="-128"/>
              <a:cs typeface="ＭＳ Ｐゴシック" pitchFamily="-96" charset="-128"/>
            </a:endParaRPr>
          </a:p>
        </p:txBody>
      </p:sp>
      <p:sp>
        <p:nvSpPr>
          <p:cNvPr id="1029"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 id="2147483681" r:id="rId13"/>
    <p:sldLayoutId id="2147483682" r:id="rId14"/>
    <p:sldLayoutId id="2147483683" r:id="rId15"/>
    <p:sldLayoutId id="2147483685" r:id="rId16"/>
    <p:sldLayoutId id="2147483701" r:id="rId17"/>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96"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96"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96"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userDrawn="1"/>
        </p:nvCxnSpPr>
        <p:spPr bwMode="auto">
          <a:xfrm flipH="1" flipV="1">
            <a:off x="1524" y="6347517"/>
            <a:ext cx="12188952" cy="0"/>
          </a:xfrm>
          <a:prstGeom prst="line">
            <a:avLst/>
          </a:prstGeom>
          <a:noFill/>
          <a:ln w="31750" cap="rnd" cmpd="sng" algn="ctr">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 name="Rectangle 7"/>
          <p:cNvSpPr/>
          <p:nvPr userDrawn="1"/>
        </p:nvSpPr>
        <p:spPr>
          <a:xfrm>
            <a:off x="1524" y="0"/>
            <a:ext cx="12188952" cy="1188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2" name="Title Placeholder 1"/>
          <p:cNvSpPr>
            <a:spLocks noGrp="1"/>
          </p:cNvSpPr>
          <p:nvPr userDrawn="1">
            <p:ph type="title"/>
          </p:nvPr>
        </p:nvSpPr>
        <p:spPr>
          <a:xfrm>
            <a:off x="646112" y="91440"/>
            <a:ext cx="10364789" cy="100584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userDrawn="1">
            <p:ph type="body" idx="1"/>
          </p:nvPr>
        </p:nvSpPr>
        <p:spPr>
          <a:xfrm>
            <a:off x="647700" y="1371601"/>
            <a:ext cx="10896600" cy="464819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userDrawn="1">
            <p:ph type="sldNum" sz="quarter" idx="4"/>
          </p:nvPr>
        </p:nvSpPr>
        <p:spPr>
          <a:xfrm>
            <a:off x="2" y="6604713"/>
            <a:ext cx="418183" cy="253289"/>
          </a:xfrm>
          <a:prstGeom prst="rect">
            <a:avLst/>
          </a:prstGeom>
        </p:spPr>
        <p:txBody>
          <a:bodyPr vert="horz" lIns="91440" tIns="91440" rIns="0" bIns="164592" rtlCol="0" anchor="b"/>
          <a:lstStyle>
            <a:lvl1pPr algn="r">
              <a:defRPr sz="900" b="1" i="0">
                <a:solidFill>
                  <a:schemeClr val="tx1"/>
                </a:solidFill>
                <a:latin typeface="+mn-lt"/>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6924999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hdr="0" ftr="0" dt="0"/>
  <p:txStyles>
    <p:titleStyle>
      <a:lvl1pPr algn="l" defTabSz="342900" rtl="0" eaLnBrk="1" latinLnBrk="0" hangingPunct="1">
        <a:lnSpc>
          <a:spcPct val="100000"/>
        </a:lnSpc>
        <a:spcBef>
          <a:spcPct val="0"/>
        </a:spcBef>
        <a:buNone/>
        <a:defRPr sz="2400" b="1"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lnSpc>
          <a:spcPct val="100000"/>
        </a:lnSpc>
        <a:spcBef>
          <a:spcPts val="750"/>
        </a:spcBef>
        <a:spcAft>
          <a:spcPts val="450"/>
        </a:spcAft>
        <a:buClr>
          <a:schemeClr val="accent2"/>
        </a:buClr>
        <a:buSzPct val="80000"/>
        <a:buFont typeface="Wingdings 3" charset="2"/>
        <a:buChar char=""/>
        <a:defRPr sz="2100" b="0" i="0" kern="1200">
          <a:solidFill>
            <a:schemeClr val="tx1"/>
          </a:solidFill>
          <a:latin typeface="+mn-lt"/>
          <a:ea typeface="+mj-ea"/>
          <a:cs typeface="+mj-cs"/>
        </a:defRPr>
      </a:lvl1pPr>
      <a:lvl2pPr marL="557213" indent="-214313" algn="l" defTabSz="342900" rtl="0" eaLnBrk="1" latinLnBrk="0" hangingPunct="1">
        <a:lnSpc>
          <a:spcPct val="100000"/>
        </a:lnSpc>
        <a:spcBef>
          <a:spcPts val="0"/>
        </a:spcBef>
        <a:spcAft>
          <a:spcPts val="0"/>
        </a:spcAft>
        <a:buClr>
          <a:schemeClr val="accent2"/>
        </a:buClr>
        <a:buSzPct val="80000"/>
        <a:buFont typeface="Symbol" panose="05050102010706020507" pitchFamily="18" charset="2"/>
        <a:buChar char="·"/>
        <a:defRPr sz="1800" b="0" i="0" kern="1200">
          <a:solidFill>
            <a:schemeClr val="tx1"/>
          </a:solidFill>
          <a:latin typeface="+mn-lt"/>
          <a:ea typeface="+mj-ea"/>
          <a:cs typeface="+mj-cs"/>
        </a:defRPr>
      </a:lvl2pPr>
      <a:lvl3pPr marL="857250" indent="-171450" algn="l" defTabSz="342900" rtl="0" eaLnBrk="1" latinLnBrk="0" hangingPunct="1">
        <a:lnSpc>
          <a:spcPct val="100000"/>
        </a:lnSpc>
        <a:spcBef>
          <a:spcPts val="0"/>
        </a:spcBef>
        <a:spcAft>
          <a:spcPts val="0"/>
        </a:spcAft>
        <a:buClr>
          <a:schemeClr val="accent2"/>
        </a:buClr>
        <a:buSzPct val="80000"/>
        <a:buFont typeface="Arial" panose="020B0604020202020204" pitchFamily="34" charset="0"/>
        <a:buChar char="–"/>
        <a:defRPr sz="1500" b="0" i="0" kern="1200">
          <a:solidFill>
            <a:schemeClr val="tx1"/>
          </a:solidFill>
          <a:latin typeface="+mn-lt"/>
          <a:ea typeface="+mj-ea"/>
          <a:cs typeface="+mj-cs"/>
        </a:defRPr>
      </a:lvl3pPr>
      <a:lvl4pPr marL="1200150" indent="-171450" algn="l" defTabSz="342900" rtl="0" eaLnBrk="1" latinLnBrk="0" hangingPunct="1">
        <a:lnSpc>
          <a:spcPct val="100000"/>
        </a:lnSpc>
        <a:spcBef>
          <a:spcPts val="0"/>
        </a:spcBef>
        <a:spcAft>
          <a:spcPts val="0"/>
        </a:spcAft>
        <a:buClr>
          <a:schemeClr val="accent2"/>
        </a:buClr>
        <a:buSzPct val="80000"/>
        <a:buFont typeface="Wingdings" panose="05000000000000000000" pitchFamily="2" charset="2"/>
        <a:buChar char="§"/>
        <a:defRPr sz="1350" b="0" i="0" kern="1200">
          <a:solidFill>
            <a:schemeClr val="tx1"/>
          </a:solidFill>
          <a:latin typeface="+mn-lt"/>
          <a:ea typeface="+mj-ea"/>
          <a:cs typeface="+mj-cs"/>
        </a:defRPr>
      </a:lvl4pPr>
      <a:lvl5pPr marL="1543050" indent="-171450" algn="l" defTabSz="342900" rtl="0" eaLnBrk="1" latinLnBrk="0" hangingPunct="1">
        <a:lnSpc>
          <a:spcPct val="100000"/>
        </a:lnSpc>
        <a:spcBef>
          <a:spcPts val="0"/>
        </a:spcBef>
        <a:spcAft>
          <a:spcPts val="0"/>
        </a:spcAft>
        <a:buClr>
          <a:schemeClr val="accent2"/>
        </a:buClr>
        <a:buSzPct val="80000"/>
        <a:buFont typeface="Arial" panose="020B0604020202020204" pitchFamily="34" charset="0"/>
        <a:buChar char="•"/>
        <a:defRPr sz="1350" b="0" i="0" kern="1200">
          <a:solidFill>
            <a:schemeClr val="tx1"/>
          </a:solidFill>
          <a:latin typeface="+mn-lt"/>
          <a:ea typeface="+mj-ea"/>
          <a:cs typeface="+mj-cs"/>
        </a:defRPr>
      </a:lvl5pPr>
      <a:lvl6pPr marL="1885950" indent="-171450" algn="l" defTabSz="342900" rtl="0" eaLnBrk="1" latinLnBrk="0" hangingPunct="1">
        <a:spcBef>
          <a:spcPct val="20000"/>
        </a:spcBef>
        <a:spcAft>
          <a:spcPts val="450"/>
        </a:spcAft>
        <a:buClr>
          <a:schemeClr val="bg2">
            <a:lumMod val="40000"/>
            <a:lumOff val="60000"/>
          </a:schemeClr>
        </a:buClr>
        <a:buSzPct val="80000"/>
        <a:buFont typeface="Wingdings 3" charset="2"/>
        <a:buChar char=""/>
        <a:defRPr sz="900" b="0" i="0" kern="1200">
          <a:solidFill>
            <a:schemeClr val="tx1"/>
          </a:solidFill>
          <a:latin typeface="+mj-lt"/>
          <a:ea typeface="+mj-ea"/>
          <a:cs typeface="+mj-cs"/>
        </a:defRPr>
      </a:lvl6pPr>
      <a:lvl7pPr marL="2228850" indent="-171450" algn="l" defTabSz="342900" rtl="0" eaLnBrk="1" latinLnBrk="0" hangingPunct="1">
        <a:spcBef>
          <a:spcPct val="20000"/>
        </a:spcBef>
        <a:spcAft>
          <a:spcPts val="450"/>
        </a:spcAft>
        <a:buClr>
          <a:schemeClr val="bg2">
            <a:lumMod val="40000"/>
            <a:lumOff val="60000"/>
          </a:schemeClr>
        </a:buClr>
        <a:buSzPct val="80000"/>
        <a:buFont typeface="Wingdings 3" charset="2"/>
        <a:buChar char=""/>
        <a:defRPr sz="900" b="0" i="0" kern="1200">
          <a:solidFill>
            <a:schemeClr val="tx1"/>
          </a:solidFill>
          <a:latin typeface="+mj-lt"/>
          <a:ea typeface="+mj-ea"/>
          <a:cs typeface="+mj-cs"/>
        </a:defRPr>
      </a:lvl7pPr>
      <a:lvl8pPr marL="2571750" indent="-171450" algn="l" defTabSz="342900" rtl="0" eaLnBrk="1" latinLnBrk="0" hangingPunct="1">
        <a:spcBef>
          <a:spcPct val="20000"/>
        </a:spcBef>
        <a:spcAft>
          <a:spcPts val="450"/>
        </a:spcAft>
        <a:buClr>
          <a:schemeClr val="bg2">
            <a:lumMod val="40000"/>
            <a:lumOff val="60000"/>
          </a:schemeClr>
        </a:buClr>
        <a:buSzPct val="80000"/>
        <a:buFont typeface="Wingdings 3" charset="2"/>
        <a:buChar char=""/>
        <a:defRPr sz="900" b="0" i="0" kern="1200">
          <a:solidFill>
            <a:schemeClr val="tx1"/>
          </a:solidFill>
          <a:latin typeface="+mj-lt"/>
          <a:ea typeface="+mj-ea"/>
          <a:cs typeface="+mj-cs"/>
        </a:defRPr>
      </a:lvl8pPr>
      <a:lvl9pPr marL="2914650" indent="-171450" algn="l" defTabSz="342900" rtl="0" eaLnBrk="1" latinLnBrk="0" hangingPunct="1">
        <a:spcBef>
          <a:spcPct val="20000"/>
        </a:spcBef>
        <a:spcAft>
          <a:spcPts val="450"/>
        </a:spcAft>
        <a:buClr>
          <a:schemeClr val="bg2">
            <a:lumMod val="40000"/>
            <a:lumOff val="60000"/>
          </a:schemeClr>
        </a:buClr>
        <a:buSzPct val="80000"/>
        <a:buFont typeface="Wingdings 3" charset="2"/>
        <a:buChar char=""/>
        <a:defRPr sz="90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guide id="3" pos="9696" userDrawn="1">
          <p15:clr>
            <a:srgbClr val="F26B43"/>
          </p15:clr>
        </p15:guide>
        <p15:guide id="4" pos="544" userDrawn="1">
          <p15:clr>
            <a:srgbClr val="F26B43"/>
          </p15:clr>
        </p15:guide>
        <p15:guide id="5" orient="horz" pos="816" userDrawn="1">
          <p15:clr>
            <a:srgbClr val="F26B43"/>
          </p15:clr>
        </p15:guide>
        <p15:guide id="6" orient="horz" pos="10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2" descr="Blank Miller w-Eye.jpg"/>
          <p:cNvPicPr>
            <a:picLocks noChangeAspect="1"/>
          </p:cNvPicPr>
          <p:nvPr/>
        </p:nvPicPr>
        <p:blipFill>
          <a:blip r:embed="rId15"/>
          <a:srcRect b="51"/>
          <a:stretch>
            <a:fillRect/>
          </a:stretch>
        </p:blipFill>
        <p:spPr bwMode="auto">
          <a:xfrm>
            <a:off x="3668184" y="228600"/>
            <a:ext cx="8523816" cy="3989388"/>
          </a:xfrm>
          <a:prstGeom prst="rect">
            <a:avLst/>
          </a:prstGeom>
          <a:noFill/>
          <a:ln w="9525">
            <a:noFill/>
            <a:miter lim="800000"/>
            <a:headEnd/>
            <a:tailEnd/>
          </a:ln>
        </p:spPr>
      </p:pic>
      <p:sp>
        <p:nvSpPr>
          <p:cNvPr id="7" name="Rectangle 6"/>
          <p:cNvSpPr/>
          <p:nvPr/>
        </p:nvSpPr>
        <p:spPr>
          <a:xfrm>
            <a:off x="0" y="0"/>
            <a:ext cx="12192000" cy="228600"/>
          </a:xfrm>
          <a:prstGeom prst="rect">
            <a:avLst/>
          </a:prstGeom>
          <a:solidFill>
            <a:srgbClr val="91B9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96" charset="-128"/>
              <a:cs typeface="ＭＳ Ｐゴシック" pitchFamily="-96" charset="-128"/>
            </a:endParaRPr>
          </a:p>
        </p:txBody>
      </p:sp>
      <p:sp>
        <p:nvSpPr>
          <p:cNvPr id="8" name="Rectangle 7"/>
          <p:cNvSpPr/>
          <p:nvPr userDrawn="1"/>
        </p:nvSpPr>
        <p:spPr>
          <a:xfrm>
            <a:off x="0" y="6324600"/>
            <a:ext cx="12192000" cy="533400"/>
          </a:xfrm>
          <a:prstGeom prst="rect">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800">
              <a:solidFill>
                <a:srgbClr val="FFFFFF"/>
              </a:solidFill>
              <a:ea typeface="ＭＳ Ｐゴシック" pitchFamily="-96" charset="-128"/>
              <a:cs typeface="ＭＳ Ｐゴシック" pitchFamily="-96" charset="-128"/>
            </a:endParaRPr>
          </a:p>
        </p:txBody>
      </p:sp>
      <p:sp>
        <p:nvSpPr>
          <p:cNvPr id="1029"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Text Placeholder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8700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96"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96"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96"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comments" Target="../comments/commen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atlas.iapb.org/vision-trends/diabetic-retinopathy/"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hyperlink" Target="https://www.cdc.gov/visionhealth/pdf/factsheet.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46.tif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95400" y="548681"/>
            <a:ext cx="10729192" cy="1470025"/>
          </a:xfrm>
        </p:spPr>
        <p:txBody>
          <a:bodyPr/>
          <a:lstStyle/>
          <a:p>
            <a:r>
              <a:rPr lang="en-US" dirty="0"/>
              <a:t>Caring for the Patient with Diabetes:  </a:t>
            </a:r>
            <a:br>
              <a:rPr lang="en-US" dirty="0"/>
            </a:br>
            <a:r>
              <a:rPr lang="en-US" b="1" dirty="0">
                <a:solidFill>
                  <a:schemeClr val="accent2"/>
                </a:solidFill>
              </a:rPr>
              <a:t>Then and Now</a:t>
            </a:r>
            <a:endParaRPr lang="en-US" sz="3200" b="1" dirty="0">
              <a:solidFill>
                <a:schemeClr val="accent2"/>
              </a:solidFill>
            </a:endParaRPr>
          </a:p>
        </p:txBody>
      </p:sp>
      <p:sp>
        <p:nvSpPr>
          <p:cNvPr id="6" name="Subtitle 5"/>
          <p:cNvSpPr>
            <a:spLocks noGrp="1"/>
          </p:cNvSpPr>
          <p:nvPr>
            <p:ph type="subTitle" idx="1"/>
          </p:nvPr>
        </p:nvSpPr>
        <p:spPr>
          <a:xfrm>
            <a:off x="3647728" y="2492896"/>
            <a:ext cx="4536504" cy="1752600"/>
          </a:xfrm>
        </p:spPr>
        <p:txBody>
          <a:bodyPr/>
          <a:lstStyle/>
          <a:p>
            <a:pPr algn="l"/>
            <a:r>
              <a:rPr lang="en-US" sz="2400" dirty="0">
                <a:solidFill>
                  <a:schemeClr val="accent1"/>
                </a:solidFill>
              </a:rPr>
              <a:t>Mark T. Dunbar, OD, FAAO</a:t>
            </a:r>
          </a:p>
          <a:p>
            <a:pPr algn="l"/>
            <a:r>
              <a:rPr lang="en-US" sz="2400" dirty="0">
                <a:solidFill>
                  <a:schemeClr val="accent1"/>
                </a:solidFill>
              </a:rPr>
              <a:t>Bascom Palmer Eye Institute</a:t>
            </a:r>
          </a:p>
          <a:p>
            <a:pPr algn="l"/>
            <a:r>
              <a:rPr lang="en-US" sz="2400" dirty="0">
                <a:solidFill>
                  <a:schemeClr val="accent1"/>
                </a:solidFill>
              </a:rPr>
              <a:t>University of Miami</a:t>
            </a:r>
          </a:p>
          <a:p>
            <a:pPr algn="l"/>
            <a:r>
              <a:rPr lang="en-US" sz="2400" dirty="0">
                <a:solidFill>
                  <a:schemeClr val="accent1"/>
                </a:solidFill>
              </a:rPr>
              <a:t>Miami, FL 33136</a:t>
            </a:r>
          </a:p>
          <a:p>
            <a:pPr algn="l"/>
            <a:r>
              <a:rPr lang="en-US" sz="2400" dirty="0" err="1">
                <a:solidFill>
                  <a:schemeClr val="accent1"/>
                </a:solidFill>
              </a:rPr>
              <a:t>mdunbar@med.miami.edu</a:t>
            </a:r>
            <a:endParaRPr lang="en-US" sz="2400" dirty="0">
              <a:solidFill>
                <a:schemeClr val="accent1"/>
              </a:solidFill>
            </a:endParaRPr>
          </a:p>
        </p:txBody>
      </p:sp>
    </p:spTree>
    <p:extLst>
      <p:ext uri="{BB962C8B-B14F-4D97-AF65-F5344CB8AC3E}">
        <p14:creationId xmlns:p14="http://schemas.microsoft.com/office/powerpoint/2010/main" val="2363455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70608"/>
          <a:stretch/>
        </p:blipFill>
        <p:spPr>
          <a:xfrm>
            <a:off x="2063552" y="424200"/>
            <a:ext cx="7543800" cy="134620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232" t="32165" r="36854"/>
          <a:stretch/>
        </p:blipFill>
        <p:spPr>
          <a:xfrm>
            <a:off x="6233549" y="2320737"/>
            <a:ext cx="4368800" cy="3106962"/>
          </a:xfrm>
          <a:prstGeom prst="rect">
            <a:avLst/>
          </a:prstGeom>
        </p:spPr>
      </p:pic>
      <p:sp>
        <p:nvSpPr>
          <p:cNvPr id="11" name="Content Placeholder 10"/>
          <p:cNvSpPr>
            <a:spLocks noGrp="1"/>
          </p:cNvSpPr>
          <p:nvPr>
            <p:ph idx="1"/>
          </p:nvPr>
        </p:nvSpPr>
        <p:spPr>
          <a:xfrm>
            <a:off x="2151566" y="2176982"/>
            <a:ext cx="3666068" cy="3394472"/>
          </a:xfrm>
        </p:spPr>
        <p:txBody>
          <a:bodyPr/>
          <a:lstStyle/>
          <a:p>
            <a:r>
              <a:rPr lang="en-US" sz="2700" dirty="0"/>
              <a:t>4X more people die from diabetes</a:t>
            </a:r>
          </a:p>
          <a:p>
            <a:r>
              <a:rPr lang="en-US" sz="2700" dirty="0"/>
              <a:t>#3 leading cause of death</a:t>
            </a:r>
          </a:p>
          <a:p>
            <a:r>
              <a:rPr lang="en-US" sz="2700" dirty="0"/>
              <a:t>DM is responsible for 12% of deaths  </a:t>
            </a:r>
          </a:p>
          <a:p>
            <a:endParaRPr lang="en-US" sz="2700" dirty="0"/>
          </a:p>
        </p:txBody>
      </p:sp>
      <p:sp>
        <p:nvSpPr>
          <p:cNvPr id="3" name="TextBox 2"/>
          <p:cNvSpPr txBox="1"/>
          <p:nvPr/>
        </p:nvSpPr>
        <p:spPr>
          <a:xfrm>
            <a:off x="5159897" y="1470318"/>
            <a:ext cx="1077539" cy="300082"/>
          </a:xfrm>
          <a:prstGeom prst="rect">
            <a:avLst/>
          </a:prstGeom>
          <a:noFill/>
        </p:spPr>
        <p:txBody>
          <a:bodyPr wrap="none" rtlCol="0">
            <a:spAutoFit/>
          </a:bodyPr>
          <a:lstStyle/>
          <a:p>
            <a:r>
              <a:rPr lang="en-US" sz="1350" dirty="0"/>
              <a:t>April 7, 2017</a:t>
            </a:r>
          </a:p>
        </p:txBody>
      </p:sp>
    </p:spTree>
    <p:extLst>
      <p:ext uri="{BB962C8B-B14F-4D97-AF65-F5344CB8AC3E}">
        <p14:creationId xmlns:p14="http://schemas.microsoft.com/office/powerpoint/2010/main" val="2932373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ABC’s of Diabetic Care</a:t>
            </a:r>
          </a:p>
        </p:txBody>
      </p:sp>
      <p:sp>
        <p:nvSpPr>
          <p:cNvPr id="3" name="Content Placeholder 2"/>
          <p:cNvSpPr>
            <a:spLocks noGrp="1"/>
          </p:cNvSpPr>
          <p:nvPr>
            <p:ph idx="1"/>
          </p:nvPr>
        </p:nvSpPr>
        <p:spPr>
          <a:xfrm>
            <a:off x="2351584" y="1628801"/>
            <a:ext cx="8229600" cy="4525963"/>
          </a:xfrm>
        </p:spPr>
        <p:txBody>
          <a:bodyPr/>
          <a:lstStyle/>
          <a:p>
            <a:r>
              <a:rPr lang="en-US" dirty="0"/>
              <a:t>A1C</a:t>
            </a:r>
          </a:p>
          <a:p>
            <a:r>
              <a:rPr lang="en-US" dirty="0"/>
              <a:t>BS</a:t>
            </a:r>
          </a:p>
          <a:p>
            <a:r>
              <a:rPr lang="en-US" dirty="0"/>
              <a:t>Control BP</a:t>
            </a:r>
          </a:p>
        </p:txBody>
      </p:sp>
    </p:spTree>
    <p:extLst>
      <p:ext uri="{BB962C8B-B14F-4D97-AF65-F5344CB8AC3E}">
        <p14:creationId xmlns:p14="http://schemas.microsoft.com/office/powerpoint/2010/main" val="3365608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Hemoglobin HbA1</a:t>
            </a:r>
          </a:p>
        </p:txBody>
      </p:sp>
      <p:sp>
        <p:nvSpPr>
          <p:cNvPr id="354307" name="Rectangle 3"/>
          <p:cNvSpPr>
            <a:spLocks noGrp="1" noChangeArrowheads="1"/>
          </p:cNvSpPr>
          <p:nvPr>
            <p:ph type="body" idx="1"/>
          </p:nvPr>
        </p:nvSpPr>
        <p:spPr>
          <a:xfrm>
            <a:off x="767408" y="1628800"/>
            <a:ext cx="10513167" cy="4800600"/>
          </a:xfrm>
        </p:spPr>
        <p:txBody>
          <a:bodyPr/>
          <a:lstStyle/>
          <a:p>
            <a:r>
              <a:rPr lang="en-US" dirty="0">
                <a:latin typeface="Times New Roman" charset="0"/>
                <a:ea typeface="ＭＳ Ｐゴシック" charset="0"/>
                <a:cs typeface="ＭＳ Ｐゴシック" charset="0"/>
              </a:rPr>
              <a:t>HbA1C can tell you how high blood glucose has been on average over the last 8-12 weeks</a:t>
            </a:r>
          </a:p>
          <a:p>
            <a:r>
              <a:rPr lang="en-US" dirty="0">
                <a:latin typeface="Times New Roman" charset="0"/>
                <a:ea typeface="ＭＳ Ｐゴシック" charset="0"/>
                <a:cs typeface="ＭＳ Ｐゴシック" charset="0"/>
              </a:rPr>
              <a:t>Normal non-diabetic HbA1C is 3.5-5.5% </a:t>
            </a:r>
          </a:p>
          <a:p>
            <a:pPr lvl="1"/>
            <a:r>
              <a:rPr lang="en-US" dirty="0">
                <a:latin typeface="Times New Roman" charset="0"/>
                <a:ea typeface="ＭＳ Ｐゴシック" charset="0"/>
              </a:rPr>
              <a:t>In diabetes 4-6% is acceptable</a:t>
            </a:r>
          </a:p>
          <a:p>
            <a:pPr lvl="1"/>
            <a:r>
              <a:rPr lang="en-US" dirty="0">
                <a:latin typeface="Times New Roman" charset="0"/>
                <a:ea typeface="ＭＳ Ｐゴシック" charset="0"/>
              </a:rPr>
              <a:t>&gt; 7% is considered too high</a:t>
            </a:r>
          </a:p>
          <a:p>
            <a:r>
              <a:rPr lang="en-US" dirty="0">
                <a:latin typeface="Times New Roman" charset="0"/>
                <a:ea typeface="ＭＳ Ｐゴシック" charset="0"/>
                <a:cs typeface="ＭＳ Ｐゴシック" charset="0"/>
              </a:rPr>
              <a:t>HbA1C test is currently one of the best ways to check if diabetes is under control</a:t>
            </a:r>
          </a:p>
        </p:txBody>
      </p:sp>
    </p:spTree>
    <p:extLst>
      <p:ext uri="{BB962C8B-B14F-4D97-AF65-F5344CB8AC3E}">
        <p14:creationId xmlns:p14="http://schemas.microsoft.com/office/powerpoint/2010/main" val="31815204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A2A3C6-2B3E-4717-BD75-6A68D3CCCEBE}"/>
              </a:ext>
            </a:extLst>
          </p:cNvPr>
          <p:cNvSpPr>
            <a:spLocks noGrp="1"/>
          </p:cNvSpPr>
          <p:nvPr>
            <p:ph type="title"/>
          </p:nvPr>
        </p:nvSpPr>
        <p:spPr>
          <a:xfrm>
            <a:off x="1924050" y="445483"/>
            <a:ext cx="8229600" cy="1143000"/>
          </a:xfrm>
        </p:spPr>
        <p:txBody>
          <a:bodyPr/>
          <a:lstStyle/>
          <a:p>
            <a:r>
              <a:rPr lang="en-US" sz="3200" dirty="0"/>
              <a:t>Glycemic Control Is the Key Modifiable Risk Factor Associated With Diabetic Retinopathy</a:t>
            </a:r>
          </a:p>
        </p:txBody>
      </p:sp>
      <p:graphicFrame>
        <p:nvGraphicFramePr>
          <p:cNvPr id="19" name="Content Placeholder 18"/>
          <p:cNvGraphicFramePr>
            <a:graphicFrameLocks noGrp="1"/>
          </p:cNvGraphicFramePr>
          <p:nvPr>
            <p:ph sz="half" idx="1"/>
            <p:extLst>
              <p:ext uri="{D42A27DB-BD31-4B8C-83A1-F6EECF244321}">
                <p14:modId xmlns:p14="http://schemas.microsoft.com/office/powerpoint/2010/main" val="2842510595"/>
              </p:ext>
            </p:extLst>
          </p:nvPr>
        </p:nvGraphicFramePr>
        <p:xfrm>
          <a:off x="1415480" y="2492896"/>
          <a:ext cx="4623370" cy="31649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ontent Placeholder 19"/>
          <p:cNvGraphicFramePr>
            <a:graphicFrameLocks noGrp="1"/>
          </p:cNvGraphicFramePr>
          <p:nvPr>
            <p:ph sz="half" idx="2"/>
            <p:extLst>
              <p:ext uri="{D42A27DB-BD31-4B8C-83A1-F6EECF244321}">
                <p14:modId xmlns:p14="http://schemas.microsoft.com/office/powerpoint/2010/main" val="373622210"/>
              </p:ext>
            </p:extLst>
          </p:nvPr>
        </p:nvGraphicFramePr>
        <p:xfrm>
          <a:off x="6657206" y="2492896"/>
          <a:ext cx="4695378" cy="302433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Placeholder 7"/>
          <p:cNvSpPr>
            <a:spLocks noGrp="1"/>
          </p:cNvSpPr>
          <p:nvPr>
            <p:ph type="body" idx="4294967295"/>
          </p:nvPr>
        </p:nvSpPr>
        <p:spPr>
          <a:xfrm>
            <a:off x="1487488" y="1903618"/>
            <a:ext cx="4824536" cy="479822"/>
          </a:xfrm>
        </p:spPr>
        <p:txBody>
          <a:bodyPr>
            <a:noAutofit/>
          </a:bodyPr>
          <a:lstStyle/>
          <a:p>
            <a:pPr marL="0" indent="0" algn="ctr">
              <a:buNone/>
            </a:pPr>
            <a:r>
              <a:rPr lang="en-US" sz="2000" dirty="0"/>
              <a:t>10-Year Diabetic Retinopathy </a:t>
            </a:r>
            <a:r>
              <a:rPr lang="en-US" sz="2000" b="1" dirty="0">
                <a:solidFill>
                  <a:srgbClr val="0070C0"/>
                </a:solidFill>
              </a:rPr>
              <a:t>Incidence</a:t>
            </a:r>
            <a:r>
              <a:rPr lang="en-US" sz="2000" dirty="0"/>
              <a:t> (%)</a:t>
            </a:r>
          </a:p>
        </p:txBody>
      </p:sp>
      <p:sp>
        <p:nvSpPr>
          <p:cNvPr id="16" name="Text Placeholder 15"/>
          <p:cNvSpPr>
            <a:spLocks noGrp="1"/>
          </p:cNvSpPr>
          <p:nvPr>
            <p:ph type="body" sz="quarter" idx="4294967295"/>
          </p:nvPr>
        </p:nvSpPr>
        <p:spPr>
          <a:xfrm>
            <a:off x="6530428" y="1898426"/>
            <a:ext cx="5398220" cy="479822"/>
          </a:xfrm>
        </p:spPr>
        <p:txBody>
          <a:bodyPr>
            <a:noAutofit/>
          </a:bodyPr>
          <a:lstStyle/>
          <a:p>
            <a:pPr marL="0" indent="0" algn="ctr">
              <a:buNone/>
            </a:pPr>
            <a:r>
              <a:rPr lang="en-US" sz="2000" dirty="0"/>
              <a:t>10-Year Diabetic Retinopathy </a:t>
            </a:r>
            <a:r>
              <a:rPr lang="en-US" sz="2000" b="1" dirty="0">
                <a:solidFill>
                  <a:schemeClr val="accent2"/>
                </a:solidFill>
              </a:rPr>
              <a:t>Progression </a:t>
            </a:r>
            <a:r>
              <a:rPr lang="en-US" sz="2000" dirty="0"/>
              <a:t>(%)</a:t>
            </a:r>
          </a:p>
        </p:txBody>
      </p:sp>
      <p:sp>
        <p:nvSpPr>
          <p:cNvPr id="18" name="Text Placeholder 17"/>
          <p:cNvSpPr>
            <a:spLocks noGrp="1"/>
          </p:cNvSpPr>
          <p:nvPr>
            <p:ph type="body" sz="quarter" idx="4294967295"/>
          </p:nvPr>
        </p:nvSpPr>
        <p:spPr>
          <a:xfrm>
            <a:off x="1725223" y="5657850"/>
            <a:ext cx="4169562" cy="342900"/>
          </a:xfrm>
        </p:spPr>
        <p:txBody>
          <a:bodyPr anchor="b">
            <a:normAutofit/>
          </a:bodyPr>
          <a:lstStyle/>
          <a:p>
            <a:pPr marL="0" indent="0">
              <a:buNone/>
            </a:pPr>
            <a:r>
              <a:rPr lang="nl-NL" sz="900" dirty="0"/>
              <a:t>Klein EK et al. </a:t>
            </a:r>
            <a:r>
              <a:rPr lang="nl-NL" sz="900" i="1" dirty="0"/>
              <a:t>Diabetes.</a:t>
            </a:r>
            <a:r>
              <a:rPr lang="nl-NL" sz="900" dirty="0"/>
              <a:t> 2015;64:341-343.</a:t>
            </a:r>
          </a:p>
        </p:txBody>
      </p:sp>
    </p:spTree>
    <p:extLst>
      <p:ext uri="{BB962C8B-B14F-4D97-AF65-F5344CB8AC3E}">
        <p14:creationId xmlns:p14="http://schemas.microsoft.com/office/powerpoint/2010/main" val="69787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9CE0BF-8BF8-1043-8067-2CAC4CC86094}"/>
              </a:ext>
            </a:extLst>
          </p:cNvPr>
          <p:cNvSpPr>
            <a:spLocks noGrp="1"/>
          </p:cNvSpPr>
          <p:nvPr>
            <p:ph type="title"/>
          </p:nvPr>
        </p:nvSpPr>
        <p:spPr/>
        <p:txBody>
          <a:bodyPr/>
          <a:lstStyle/>
          <a:p>
            <a:r>
              <a:rPr lang="en-US" dirty="0"/>
              <a:t>Time in Range (TIR)</a:t>
            </a:r>
          </a:p>
        </p:txBody>
      </p:sp>
      <p:sp>
        <p:nvSpPr>
          <p:cNvPr id="5" name="Content Placeholder 4">
            <a:extLst>
              <a:ext uri="{FF2B5EF4-FFF2-40B4-BE49-F238E27FC236}">
                <a16:creationId xmlns:a16="http://schemas.microsoft.com/office/drawing/2014/main" id="{9ADF8BC3-3CA7-4240-86FD-CA9A366B60E1}"/>
              </a:ext>
            </a:extLst>
          </p:cNvPr>
          <p:cNvSpPr>
            <a:spLocks noGrp="1"/>
          </p:cNvSpPr>
          <p:nvPr>
            <p:ph idx="1"/>
          </p:nvPr>
        </p:nvSpPr>
        <p:spPr>
          <a:xfrm>
            <a:off x="479376" y="1416086"/>
            <a:ext cx="11103024" cy="4525963"/>
          </a:xfrm>
        </p:spPr>
        <p:txBody>
          <a:bodyPr/>
          <a:lstStyle/>
          <a:p>
            <a:r>
              <a:rPr lang="en-US" dirty="0"/>
              <a:t>The percentage of how long your glucose value was within the target range during a defined period</a:t>
            </a:r>
          </a:p>
          <a:p>
            <a:pPr lvl="1"/>
            <a:r>
              <a:rPr lang="en-US" dirty="0"/>
              <a:t>F</a:t>
            </a:r>
            <a:r>
              <a:rPr lang="en-US"/>
              <a:t>or </a:t>
            </a:r>
            <a:r>
              <a:rPr lang="en-US" dirty="0"/>
              <a:t>patients using </a:t>
            </a:r>
            <a:r>
              <a:rPr lang="en-US" b="1" dirty="0">
                <a:solidFill>
                  <a:srgbClr val="0070C0"/>
                </a:solidFill>
              </a:rPr>
              <a:t>Continuous Glucose Monitoring (CGM)</a:t>
            </a:r>
          </a:p>
          <a:p>
            <a:r>
              <a:rPr lang="en-US" dirty="0"/>
              <a:t>Normal range is from 70 mg / dl to 180 mg / dl (3.9-10 mmol / l)</a:t>
            </a:r>
          </a:p>
          <a:p>
            <a:pPr lvl="1"/>
            <a:r>
              <a:rPr lang="en-US" dirty="0"/>
              <a:t>Target range may vary from person to person</a:t>
            </a:r>
          </a:p>
          <a:p>
            <a:r>
              <a:rPr lang="en-US" dirty="0"/>
              <a:t>Sometimes referred to as “hours in target range” </a:t>
            </a:r>
          </a:p>
          <a:p>
            <a:r>
              <a:rPr lang="en-US" dirty="0"/>
              <a:t>If a person has a TIR of 50%, that indicates that glucose levels were within the target range for approximately 12 hours on any given day</a:t>
            </a:r>
          </a:p>
        </p:txBody>
      </p:sp>
    </p:spTree>
    <p:extLst>
      <p:ext uri="{BB962C8B-B14F-4D97-AF65-F5344CB8AC3E}">
        <p14:creationId xmlns:p14="http://schemas.microsoft.com/office/powerpoint/2010/main" val="3401726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818D-5D3B-B44A-AD91-85A43362A44A}"/>
              </a:ext>
            </a:extLst>
          </p:cNvPr>
          <p:cNvSpPr>
            <a:spLocks noGrp="1"/>
          </p:cNvSpPr>
          <p:nvPr>
            <p:ph type="title"/>
          </p:nvPr>
        </p:nvSpPr>
        <p:spPr/>
        <p:txBody>
          <a:bodyPr/>
          <a:lstStyle/>
          <a:p>
            <a:r>
              <a:rPr lang="en-US" dirty="0"/>
              <a:t>Time in Range (TIR)</a:t>
            </a:r>
          </a:p>
        </p:txBody>
      </p:sp>
      <p:sp>
        <p:nvSpPr>
          <p:cNvPr id="3" name="Content Placeholder 2">
            <a:extLst>
              <a:ext uri="{FF2B5EF4-FFF2-40B4-BE49-F238E27FC236}">
                <a16:creationId xmlns:a16="http://schemas.microsoft.com/office/drawing/2014/main" id="{5CAC39FA-BF61-DA49-9F9F-59DB8C016837}"/>
              </a:ext>
            </a:extLst>
          </p:cNvPr>
          <p:cNvSpPr>
            <a:spLocks noGrp="1"/>
          </p:cNvSpPr>
          <p:nvPr>
            <p:ph idx="1"/>
          </p:nvPr>
        </p:nvSpPr>
        <p:spPr>
          <a:xfrm>
            <a:off x="502950" y="1340768"/>
            <a:ext cx="11103024" cy="4525963"/>
          </a:xfrm>
        </p:spPr>
        <p:txBody>
          <a:bodyPr/>
          <a:lstStyle/>
          <a:p>
            <a:r>
              <a:rPr lang="en-US" sz="2800" dirty="0"/>
              <a:t>Average time in range in people with diabetes is typically around 50% to 60%. </a:t>
            </a:r>
          </a:p>
          <a:p>
            <a:r>
              <a:rPr lang="en-US" sz="2800" dirty="0"/>
              <a:t>The higher the time in the range percentage, the lower the risk of developing complications</a:t>
            </a:r>
          </a:p>
          <a:p>
            <a:pPr lvl="1"/>
            <a:r>
              <a:rPr lang="en-US" sz="2400" dirty="0"/>
              <a:t>The lower the TIR, the higher the glucose variability and thus the risk of possible complications.</a:t>
            </a:r>
          </a:p>
          <a:p>
            <a:r>
              <a:rPr lang="en-US" sz="2800" dirty="0"/>
              <a:t>Non diabetes patients:  97%  TIR with a target range of 70 to 140 mg / dl (3.9-7.8 mmol / l) and an average glucose value of 99 mg / dl (5.5 mmol / l) with only slight variation</a:t>
            </a:r>
          </a:p>
          <a:p>
            <a:r>
              <a:rPr lang="en-US" sz="2800" dirty="0"/>
              <a:t>Mapping the high's and low’s via TIR offers a fuller view of the day-to-day management for a person with diabetes.</a:t>
            </a:r>
          </a:p>
          <a:p>
            <a:pPr marL="0" indent="0">
              <a:buNone/>
            </a:pPr>
            <a:br>
              <a:rPr lang="en-US" sz="2800" dirty="0"/>
            </a:br>
            <a:endParaRPr lang="en-US" sz="2800" dirty="0"/>
          </a:p>
        </p:txBody>
      </p:sp>
    </p:spTree>
    <p:extLst>
      <p:ext uri="{BB962C8B-B14F-4D97-AF65-F5344CB8AC3E}">
        <p14:creationId xmlns:p14="http://schemas.microsoft.com/office/powerpoint/2010/main" val="337614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E1B7F-B5A5-E54A-9CD7-07C23D7A04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Effect>
                      <a14:brightnessContrast contrast="1000"/>
                    </a14:imgEffect>
                  </a14:imgLayer>
                </a14:imgProps>
              </a:ext>
            </a:extLst>
          </a:blip>
          <a:stretch>
            <a:fillRect/>
          </a:stretch>
        </p:blipFill>
        <p:spPr>
          <a:xfrm>
            <a:off x="690293" y="1340768"/>
            <a:ext cx="10811414" cy="4176464"/>
          </a:xfrm>
          <a:prstGeom prst="rect">
            <a:avLst/>
          </a:prstGeom>
        </p:spPr>
      </p:pic>
    </p:spTree>
    <p:extLst>
      <p:ext uri="{BB962C8B-B14F-4D97-AF65-F5344CB8AC3E}">
        <p14:creationId xmlns:p14="http://schemas.microsoft.com/office/powerpoint/2010/main" val="3855542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6DE8-10BF-5749-8AFC-97D2BE0E4CDA}"/>
              </a:ext>
            </a:extLst>
          </p:cNvPr>
          <p:cNvSpPr>
            <a:spLocks noGrp="1"/>
          </p:cNvSpPr>
          <p:nvPr>
            <p:ph type="title"/>
          </p:nvPr>
        </p:nvSpPr>
        <p:spPr/>
        <p:txBody>
          <a:bodyPr/>
          <a:lstStyle/>
          <a:p>
            <a:r>
              <a:rPr lang="en-US" dirty="0"/>
              <a:t>TIR vs. HbA1c</a:t>
            </a:r>
          </a:p>
        </p:txBody>
      </p:sp>
      <p:sp>
        <p:nvSpPr>
          <p:cNvPr id="3" name="Content Placeholder 2">
            <a:extLst>
              <a:ext uri="{FF2B5EF4-FFF2-40B4-BE49-F238E27FC236}">
                <a16:creationId xmlns:a16="http://schemas.microsoft.com/office/drawing/2014/main" id="{842020CF-27D3-C343-B34A-E8F4D04D2409}"/>
              </a:ext>
            </a:extLst>
          </p:cNvPr>
          <p:cNvSpPr>
            <a:spLocks noGrp="1"/>
          </p:cNvSpPr>
          <p:nvPr>
            <p:ph idx="1"/>
          </p:nvPr>
        </p:nvSpPr>
        <p:spPr/>
        <p:txBody>
          <a:bodyPr/>
          <a:lstStyle/>
          <a:p>
            <a:r>
              <a:rPr lang="en-US" dirty="0"/>
              <a:t>There is a strong correlation between TIR and risk for DR and other secondary diseases</a:t>
            </a:r>
          </a:p>
          <a:p>
            <a:r>
              <a:rPr lang="en-US" dirty="0"/>
              <a:t>A1c only represents the average glucose value over the past 2 to 3 months as a single snapshot</a:t>
            </a:r>
          </a:p>
          <a:p>
            <a:r>
              <a:rPr lang="en-US" dirty="0"/>
              <a:t>TIR maybe a superior indicator of complications vs HbA1c</a:t>
            </a:r>
          </a:p>
        </p:txBody>
      </p:sp>
    </p:spTree>
    <p:extLst>
      <p:ext uri="{BB962C8B-B14F-4D97-AF65-F5344CB8AC3E}">
        <p14:creationId xmlns:p14="http://schemas.microsoft.com/office/powerpoint/2010/main" val="2546853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D0DF90-4F7C-6447-B252-005937AB8AAF}"/>
              </a:ext>
            </a:extLst>
          </p:cNvPr>
          <p:cNvSpPr>
            <a:spLocks noGrp="1"/>
          </p:cNvSpPr>
          <p:nvPr>
            <p:ph type="title"/>
          </p:nvPr>
        </p:nvSpPr>
        <p:spPr>
          <a:xfrm>
            <a:off x="767408" y="1700808"/>
            <a:ext cx="10972800" cy="1143000"/>
          </a:xfrm>
        </p:spPr>
        <p:txBody>
          <a:bodyPr/>
          <a:lstStyle/>
          <a:p>
            <a:r>
              <a:rPr lang="en-US" dirty="0"/>
              <a:t>Monitoring Blood Sugar:</a:t>
            </a:r>
            <a:br>
              <a:rPr lang="en-US" dirty="0"/>
            </a:br>
            <a:r>
              <a:rPr lang="en-US" dirty="0"/>
              <a:t>Then and Now</a:t>
            </a:r>
          </a:p>
        </p:txBody>
      </p:sp>
    </p:spTree>
    <p:extLst>
      <p:ext uri="{BB962C8B-B14F-4D97-AF65-F5344CB8AC3E}">
        <p14:creationId xmlns:p14="http://schemas.microsoft.com/office/powerpoint/2010/main" val="3893578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6F84-F58C-3640-8C4E-A56E34918331}"/>
              </a:ext>
            </a:extLst>
          </p:cNvPr>
          <p:cNvSpPr>
            <a:spLocks noGrp="1"/>
          </p:cNvSpPr>
          <p:nvPr>
            <p:ph type="title"/>
          </p:nvPr>
        </p:nvSpPr>
        <p:spPr/>
        <p:txBody>
          <a:bodyPr/>
          <a:lstStyle/>
          <a:p>
            <a:r>
              <a:rPr lang="en-US" dirty="0"/>
              <a:t>Monitoring Blood Sugar</a:t>
            </a:r>
          </a:p>
        </p:txBody>
      </p:sp>
      <p:sp>
        <p:nvSpPr>
          <p:cNvPr id="3" name="Content Placeholder 2">
            <a:extLst>
              <a:ext uri="{FF2B5EF4-FFF2-40B4-BE49-F238E27FC236}">
                <a16:creationId xmlns:a16="http://schemas.microsoft.com/office/drawing/2014/main" id="{E69234DC-D8D3-5649-88D2-C56EF2A37A1A}"/>
              </a:ext>
            </a:extLst>
          </p:cNvPr>
          <p:cNvSpPr>
            <a:spLocks noGrp="1"/>
          </p:cNvSpPr>
          <p:nvPr>
            <p:ph idx="1"/>
          </p:nvPr>
        </p:nvSpPr>
        <p:spPr/>
        <p:txBody>
          <a:bodyPr/>
          <a:lstStyle/>
          <a:p>
            <a:r>
              <a:rPr lang="en-US" dirty="0"/>
              <a:t>Finger stick</a:t>
            </a:r>
          </a:p>
          <a:p>
            <a:r>
              <a:rPr lang="en-US" dirty="0"/>
              <a:t>Continuous Glucose Monitor (CGM)</a:t>
            </a:r>
          </a:p>
        </p:txBody>
      </p:sp>
      <p:pic>
        <p:nvPicPr>
          <p:cNvPr id="5" name="Picture 4" descr="A close up of a hand&#10;&#10;Description automatically generated">
            <a:extLst>
              <a:ext uri="{FF2B5EF4-FFF2-40B4-BE49-F238E27FC236}">
                <a16:creationId xmlns:a16="http://schemas.microsoft.com/office/drawing/2014/main" id="{EC6DC2B4-8808-C645-9509-80755D2C35BD}"/>
              </a:ext>
            </a:extLst>
          </p:cNvPr>
          <p:cNvPicPr>
            <a:picLocks noChangeAspect="1"/>
          </p:cNvPicPr>
          <p:nvPr/>
        </p:nvPicPr>
        <p:blipFill>
          <a:blip r:embed="rId3"/>
          <a:stretch>
            <a:fillRect/>
          </a:stretch>
        </p:blipFill>
        <p:spPr>
          <a:xfrm>
            <a:off x="2063552" y="2908182"/>
            <a:ext cx="6659918" cy="3401681"/>
          </a:xfrm>
          <a:prstGeom prst="rect">
            <a:avLst/>
          </a:prstGeom>
        </p:spPr>
      </p:pic>
    </p:spTree>
    <p:extLst>
      <p:ext uri="{BB962C8B-B14F-4D97-AF65-F5344CB8AC3E}">
        <p14:creationId xmlns:p14="http://schemas.microsoft.com/office/powerpoint/2010/main" val="933277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1981200" y="381000"/>
            <a:ext cx="8686800" cy="990600"/>
          </a:xfrm>
        </p:spPr>
        <p:txBody>
          <a:bodyPr/>
          <a:lstStyle/>
          <a:p>
            <a:pPr eaLnBrk="1" hangingPunct="1"/>
            <a:r>
              <a:rPr lang="en-US" sz="5600">
                <a:latin typeface="Times New Roman" charset="0"/>
              </a:rPr>
              <a:t>Mark Dunbar:  Disclosure</a:t>
            </a:r>
          </a:p>
        </p:txBody>
      </p:sp>
      <p:sp>
        <p:nvSpPr>
          <p:cNvPr id="46082" name="Rectangle 3"/>
          <p:cNvSpPr>
            <a:spLocks noGrp="1" noChangeArrowheads="1"/>
          </p:cNvSpPr>
          <p:nvPr>
            <p:ph type="body" sz="half" idx="1"/>
          </p:nvPr>
        </p:nvSpPr>
        <p:spPr>
          <a:xfrm>
            <a:off x="1897064" y="1676400"/>
            <a:ext cx="6865937" cy="4648200"/>
          </a:xfrm>
        </p:spPr>
        <p:txBody>
          <a:bodyPr/>
          <a:lstStyle/>
          <a:p>
            <a:pPr eaLnBrk="1" hangingPunct="1"/>
            <a:r>
              <a:rPr lang="en-US" sz="3200" dirty="0">
                <a:latin typeface="Times New Roman" charset="0"/>
              </a:rPr>
              <a:t>Consultant for Allergan </a:t>
            </a:r>
          </a:p>
          <a:p>
            <a:pPr eaLnBrk="1" hangingPunct="1"/>
            <a:r>
              <a:rPr lang="en-US" sz="3200" dirty="0">
                <a:latin typeface="Times New Roman" charset="0"/>
              </a:rPr>
              <a:t>Optometry Advisory Board for:</a:t>
            </a:r>
          </a:p>
          <a:p>
            <a:pPr lvl="1" eaLnBrk="1" hangingPunct="1"/>
            <a:r>
              <a:rPr lang="en-US" sz="2800" dirty="0">
                <a:latin typeface="Times New Roman" charset="0"/>
              </a:rPr>
              <a:t>Allergan </a:t>
            </a:r>
          </a:p>
          <a:p>
            <a:pPr lvl="1" eaLnBrk="1" hangingPunct="1"/>
            <a:r>
              <a:rPr lang="en-US" sz="2800" dirty="0">
                <a:latin typeface="Times New Roman" charset="0"/>
              </a:rPr>
              <a:t>Carl Zeiss </a:t>
            </a:r>
            <a:r>
              <a:rPr lang="en-US" sz="2800" dirty="0" err="1">
                <a:latin typeface="Times New Roman" charset="0"/>
              </a:rPr>
              <a:t>Meditec</a:t>
            </a:r>
            <a:endParaRPr lang="en-US" sz="2800" dirty="0">
              <a:latin typeface="Times New Roman" charset="0"/>
            </a:endParaRPr>
          </a:p>
          <a:p>
            <a:pPr lvl="1" eaLnBrk="1" hangingPunct="1"/>
            <a:r>
              <a:rPr lang="en-US" sz="2800" dirty="0">
                <a:latin typeface="Times New Roman" charset="0"/>
                <a:cs typeface="ＭＳ Ｐゴシック" charset="0"/>
              </a:rPr>
              <a:t>Regeneron</a:t>
            </a:r>
          </a:p>
          <a:p>
            <a:pPr lvl="1" eaLnBrk="1" hangingPunct="1"/>
            <a:r>
              <a:rPr lang="en-US" sz="2800" dirty="0">
                <a:latin typeface="Times New Roman" charset="0"/>
                <a:cs typeface="ＭＳ Ｐゴシック" charset="0"/>
              </a:rPr>
              <a:t>Genentech</a:t>
            </a:r>
            <a:endParaRPr lang="en-US" sz="3200" dirty="0">
              <a:latin typeface="Times New Roman" charset="0"/>
              <a:cs typeface="ＭＳ Ｐゴシック" charset="0"/>
            </a:endParaRPr>
          </a:p>
          <a:p>
            <a:pPr marL="457200" lvl="1" indent="0" eaLnBrk="1" hangingPunct="1">
              <a:buNone/>
            </a:pPr>
            <a:endParaRPr lang="en-US" sz="3200" dirty="0">
              <a:latin typeface="Times New Roman" charset="0"/>
              <a:cs typeface="ＭＳ Ｐゴシック" charset="0"/>
            </a:endParaRPr>
          </a:p>
        </p:txBody>
      </p:sp>
      <p:sp>
        <p:nvSpPr>
          <p:cNvPr id="46083" name="Text Box 5"/>
          <p:cNvSpPr txBox="1">
            <a:spLocks noChangeArrowheads="1"/>
          </p:cNvSpPr>
          <p:nvPr/>
        </p:nvSpPr>
        <p:spPr bwMode="auto">
          <a:xfrm>
            <a:off x="2183275" y="5517232"/>
            <a:ext cx="81280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chemeClr val="accent1"/>
                </a:solidFill>
                <a:latin typeface="Times New Roman" charset="0"/>
              </a:rPr>
              <a:t>Mark Dunbar does not own stock in any of the above companies</a:t>
            </a:r>
          </a:p>
        </p:txBody>
      </p:sp>
    </p:spTree>
    <p:extLst>
      <p:ext uri="{BB962C8B-B14F-4D97-AF65-F5344CB8AC3E}">
        <p14:creationId xmlns:p14="http://schemas.microsoft.com/office/powerpoint/2010/main" val="301495218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270F6-92B0-7A4E-A623-964E6A82C3BF}"/>
              </a:ext>
            </a:extLst>
          </p:cNvPr>
          <p:cNvSpPr>
            <a:spLocks noGrp="1"/>
          </p:cNvSpPr>
          <p:nvPr>
            <p:ph type="title"/>
          </p:nvPr>
        </p:nvSpPr>
        <p:spPr/>
        <p:txBody>
          <a:bodyPr/>
          <a:lstStyle/>
          <a:p>
            <a:r>
              <a:rPr lang="en-US" dirty="0"/>
              <a:t>Continuous Glucose Monitor (CGM)</a:t>
            </a:r>
          </a:p>
        </p:txBody>
      </p:sp>
      <p:pic>
        <p:nvPicPr>
          <p:cNvPr id="6" name="Picture 5" descr="A picture containing person, holding, person, person&#10;&#10;Description automatically generated">
            <a:extLst>
              <a:ext uri="{FF2B5EF4-FFF2-40B4-BE49-F238E27FC236}">
                <a16:creationId xmlns:a16="http://schemas.microsoft.com/office/drawing/2014/main" id="{18892E83-59C6-8541-99AF-C23A8770886C}"/>
              </a:ext>
            </a:extLst>
          </p:cNvPr>
          <p:cNvPicPr>
            <a:picLocks noChangeAspect="1"/>
          </p:cNvPicPr>
          <p:nvPr/>
        </p:nvPicPr>
        <p:blipFill>
          <a:blip r:embed="rId3"/>
          <a:stretch>
            <a:fillRect/>
          </a:stretch>
        </p:blipFill>
        <p:spPr>
          <a:xfrm>
            <a:off x="263352" y="2060848"/>
            <a:ext cx="4534024" cy="3313838"/>
          </a:xfrm>
          <a:prstGeom prst="rect">
            <a:avLst/>
          </a:prstGeom>
        </p:spPr>
      </p:pic>
      <p:pic>
        <p:nvPicPr>
          <p:cNvPr id="8" name="Picture 7" descr="A hand holding a cellphone&#10;&#10;Description automatically generated">
            <a:extLst>
              <a:ext uri="{FF2B5EF4-FFF2-40B4-BE49-F238E27FC236}">
                <a16:creationId xmlns:a16="http://schemas.microsoft.com/office/drawing/2014/main" id="{31C56883-51C5-B64D-B024-42F849801CC6}"/>
              </a:ext>
            </a:extLst>
          </p:cNvPr>
          <p:cNvPicPr>
            <a:picLocks noChangeAspect="1"/>
          </p:cNvPicPr>
          <p:nvPr/>
        </p:nvPicPr>
        <p:blipFill>
          <a:blip r:embed="rId4"/>
          <a:stretch>
            <a:fillRect/>
          </a:stretch>
        </p:blipFill>
        <p:spPr>
          <a:xfrm>
            <a:off x="5321424" y="2084555"/>
            <a:ext cx="6287864" cy="3266423"/>
          </a:xfrm>
          <a:prstGeom prst="rect">
            <a:avLst/>
          </a:prstGeom>
        </p:spPr>
      </p:pic>
    </p:spTree>
    <p:extLst>
      <p:ext uri="{BB962C8B-B14F-4D97-AF65-F5344CB8AC3E}">
        <p14:creationId xmlns:p14="http://schemas.microsoft.com/office/powerpoint/2010/main" val="2467583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5D04-0C29-714E-85DF-2A93C1E66690}"/>
              </a:ext>
            </a:extLst>
          </p:cNvPr>
          <p:cNvSpPr>
            <a:spLocks noGrp="1"/>
          </p:cNvSpPr>
          <p:nvPr>
            <p:ph type="title"/>
          </p:nvPr>
        </p:nvSpPr>
        <p:spPr/>
        <p:txBody>
          <a:bodyPr/>
          <a:lstStyle/>
          <a:p>
            <a:r>
              <a:rPr lang="en-US" dirty="0"/>
              <a:t>CGM</a:t>
            </a:r>
          </a:p>
        </p:txBody>
      </p:sp>
      <p:sp>
        <p:nvSpPr>
          <p:cNvPr id="3" name="Content Placeholder 2">
            <a:extLst>
              <a:ext uri="{FF2B5EF4-FFF2-40B4-BE49-F238E27FC236}">
                <a16:creationId xmlns:a16="http://schemas.microsoft.com/office/drawing/2014/main" id="{552D2F9D-876B-564A-9ED3-3FF9248FDA27}"/>
              </a:ext>
            </a:extLst>
          </p:cNvPr>
          <p:cNvSpPr>
            <a:spLocks noGrp="1"/>
          </p:cNvSpPr>
          <p:nvPr>
            <p:ph idx="1"/>
          </p:nvPr>
        </p:nvSpPr>
        <p:spPr/>
        <p:txBody>
          <a:bodyPr/>
          <a:lstStyle/>
          <a:p>
            <a:r>
              <a:rPr lang="en-US" dirty="0"/>
              <a:t>Continuously monitors blood sugar levels in more or less real time </a:t>
            </a:r>
          </a:p>
          <a:p>
            <a:r>
              <a:rPr lang="en-US" dirty="0"/>
              <a:t>One-time per day measurement vs. dynamic information every 5 minutes</a:t>
            </a:r>
          </a:p>
          <a:p>
            <a:pPr lvl="1"/>
            <a:r>
              <a:rPr lang="en-US" dirty="0"/>
              <a:t>Roughly 288 readings in a day</a:t>
            </a:r>
          </a:p>
          <a:p>
            <a:r>
              <a:rPr lang="en-US" dirty="0"/>
              <a:t>Empowerment</a:t>
            </a:r>
          </a:p>
          <a:p>
            <a:r>
              <a:rPr lang="en-US" dirty="0"/>
              <a:t>4 FDA approved devices</a:t>
            </a:r>
          </a:p>
        </p:txBody>
      </p:sp>
    </p:spTree>
    <p:extLst>
      <p:ext uri="{BB962C8B-B14F-4D97-AF65-F5344CB8AC3E}">
        <p14:creationId xmlns:p14="http://schemas.microsoft.com/office/powerpoint/2010/main" val="2520032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91BBF-285F-7645-8197-3497C51487F0}"/>
              </a:ext>
            </a:extLst>
          </p:cNvPr>
          <p:cNvSpPr>
            <a:spLocks noGrp="1"/>
          </p:cNvSpPr>
          <p:nvPr>
            <p:ph type="title"/>
          </p:nvPr>
        </p:nvSpPr>
        <p:spPr/>
        <p:txBody>
          <a:bodyPr/>
          <a:lstStyle/>
          <a:p>
            <a:r>
              <a:rPr lang="en-US" dirty="0"/>
              <a:t>Obstacles for Accessing CGM Devices</a:t>
            </a:r>
          </a:p>
        </p:txBody>
      </p:sp>
      <p:sp>
        <p:nvSpPr>
          <p:cNvPr id="3" name="Content Placeholder 2">
            <a:extLst>
              <a:ext uri="{FF2B5EF4-FFF2-40B4-BE49-F238E27FC236}">
                <a16:creationId xmlns:a16="http://schemas.microsoft.com/office/drawing/2014/main" id="{F3A5F2CA-4A8C-E642-8158-5B39768BD219}"/>
              </a:ext>
            </a:extLst>
          </p:cNvPr>
          <p:cNvSpPr>
            <a:spLocks noGrp="1"/>
          </p:cNvSpPr>
          <p:nvPr>
            <p:ph idx="1"/>
          </p:nvPr>
        </p:nvSpPr>
        <p:spPr/>
        <p:txBody>
          <a:bodyPr/>
          <a:lstStyle/>
          <a:p>
            <a:r>
              <a:rPr lang="en-US" dirty="0"/>
              <a:t>By prescription</a:t>
            </a:r>
          </a:p>
          <a:p>
            <a:r>
              <a:rPr lang="en-US" dirty="0"/>
              <a:t>Requires prior authorization</a:t>
            </a:r>
          </a:p>
        </p:txBody>
      </p:sp>
    </p:spTree>
    <p:extLst>
      <p:ext uri="{BB962C8B-B14F-4D97-AF65-F5344CB8AC3E}">
        <p14:creationId xmlns:p14="http://schemas.microsoft.com/office/powerpoint/2010/main" val="137273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7FCC-2BD1-9849-9631-BF4EE881DA72}"/>
              </a:ext>
            </a:extLst>
          </p:cNvPr>
          <p:cNvSpPr>
            <a:spLocks noGrp="1"/>
          </p:cNvSpPr>
          <p:nvPr>
            <p:ph type="title"/>
          </p:nvPr>
        </p:nvSpPr>
        <p:spPr/>
        <p:txBody>
          <a:bodyPr/>
          <a:lstStyle/>
          <a:p>
            <a:r>
              <a:rPr lang="en-US" dirty="0"/>
              <a:t>Requirements/Proving Medical Necessity</a:t>
            </a:r>
          </a:p>
        </p:txBody>
      </p:sp>
      <p:sp>
        <p:nvSpPr>
          <p:cNvPr id="3" name="Content Placeholder 2">
            <a:extLst>
              <a:ext uri="{FF2B5EF4-FFF2-40B4-BE49-F238E27FC236}">
                <a16:creationId xmlns:a16="http://schemas.microsoft.com/office/drawing/2014/main" id="{1639665A-E479-784E-AFD8-FB9B971D7399}"/>
              </a:ext>
            </a:extLst>
          </p:cNvPr>
          <p:cNvSpPr>
            <a:spLocks noGrp="1"/>
          </p:cNvSpPr>
          <p:nvPr>
            <p:ph idx="1"/>
          </p:nvPr>
        </p:nvSpPr>
        <p:spPr>
          <a:xfrm>
            <a:off x="407368" y="1417638"/>
            <a:ext cx="11377264" cy="4525963"/>
          </a:xfrm>
        </p:spPr>
        <p:txBody>
          <a:bodyPr/>
          <a:lstStyle/>
          <a:p>
            <a:r>
              <a:rPr lang="en-US" dirty="0"/>
              <a:t>Type 1 diabetes diagnosis</a:t>
            </a:r>
          </a:p>
          <a:p>
            <a:r>
              <a:rPr lang="en-US" dirty="0"/>
              <a:t>Completion of a comprehensive diabetes education program</a:t>
            </a:r>
          </a:p>
          <a:p>
            <a:r>
              <a:rPr lang="en-US" dirty="0"/>
              <a:t>Requires multiple, daily insulin injections or insulin pump therapy with frequent dosage adjustments</a:t>
            </a:r>
          </a:p>
          <a:p>
            <a:r>
              <a:rPr lang="en-US" dirty="0"/>
              <a:t>Documented average frequency of glucose self-testing greater than 4 times/day during the previous 2 months</a:t>
            </a:r>
          </a:p>
          <a:p>
            <a:r>
              <a:rPr lang="en-US" dirty="0"/>
              <a:t>Intention to use monitoring device as an adjunct to standard care</a:t>
            </a:r>
          </a:p>
          <a:p>
            <a:r>
              <a:rPr lang="en-US" dirty="0"/>
              <a:t>Frequent unexplained, hypoglycemic episodes or frequent nocturnal hypoglycemia</a:t>
            </a:r>
            <a:br>
              <a:rPr lang="en-US" dirty="0"/>
            </a:br>
            <a:endParaRPr lang="en-US" dirty="0"/>
          </a:p>
        </p:txBody>
      </p:sp>
    </p:spTree>
    <p:extLst>
      <p:ext uri="{BB962C8B-B14F-4D97-AF65-F5344CB8AC3E}">
        <p14:creationId xmlns:p14="http://schemas.microsoft.com/office/powerpoint/2010/main" val="380612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A77F-A646-B741-AABE-CA1493A1E718}"/>
              </a:ext>
            </a:extLst>
          </p:cNvPr>
          <p:cNvSpPr>
            <a:spLocks noGrp="1"/>
          </p:cNvSpPr>
          <p:nvPr>
            <p:ph type="title"/>
          </p:nvPr>
        </p:nvSpPr>
        <p:spPr/>
        <p:txBody>
          <a:bodyPr/>
          <a:lstStyle/>
          <a:p>
            <a:r>
              <a:rPr lang="en-US" dirty="0"/>
              <a:t>Cost of CGM</a:t>
            </a:r>
          </a:p>
        </p:txBody>
      </p:sp>
      <p:sp>
        <p:nvSpPr>
          <p:cNvPr id="3" name="Content Placeholder 2">
            <a:extLst>
              <a:ext uri="{FF2B5EF4-FFF2-40B4-BE49-F238E27FC236}">
                <a16:creationId xmlns:a16="http://schemas.microsoft.com/office/drawing/2014/main" id="{738767A7-9CA2-F24E-BBCD-143B1951C66C}"/>
              </a:ext>
            </a:extLst>
          </p:cNvPr>
          <p:cNvSpPr>
            <a:spLocks noGrp="1"/>
          </p:cNvSpPr>
          <p:nvPr>
            <p:ph idx="1"/>
          </p:nvPr>
        </p:nvSpPr>
        <p:spPr/>
        <p:txBody>
          <a:bodyPr/>
          <a:lstStyle/>
          <a:p>
            <a:r>
              <a:rPr lang="en-US" sz="2800" b="1" dirty="0"/>
              <a:t>Dexcom G5/G6:</a:t>
            </a:r>
            <a:r>
              <a:rPr lang="en-US" sz="2800" dirty="0"/>
              <a:t> $300 for the transmitter, $600 for the receiver, and $80 per sensor (G5 sensor life: 7 to 14 days; G6 sensor life: 10 days).</a:t>
            </a:r>
          </a:p>
          <a:p>
            <a:r>
              <a:rPr lang="en-US" sz="2800" b="1" dirty="0"/>
              <a:t>Abbott </a:t>
            </a:r>
            <a:r>
              <a:rPr lang="en-US" sz="2800" b="1" dirty="0" err="1"/>
              <a:t>FreeStyle</a:t>
            </a:r>
            <a:r>
              <a:rPr lang="en-US" sz="2800" b="1" dirty="0"/>
              <a:t> Libre:</a:t>
            </a:r>
            <a:r>
              <a:rPr lang="en-US" sz="2800" dirty="0"/>
              <a:t> $60 for the sensor scanner, $40 per sensor (10-day life).</a:t>
            </a:r>
          </a:p>
          <a:p>
            <a:r>
              <a:rPr lang="en-US" sz="2800" b="1" dirty="0"/>
              <a:t>Medtronic Guardian Connect:</a:t>
            </a:r>
            <a:r>
              <a:rPr lang="en-US" sz="2800" dirty="0"/>
              <a:t> $1,000 for the transmitter, $80 per sensor (7-day life).</a:t>
            </a:r>
          </a:p>
          <a:p>
            <a:r>
              <a:rPr lang="en-US" sz="2800" b="1" dirty="0" err="1"/>
              <a:t>Senseonics</a:t>
            </a:r>
            <a:r>
              <a:rPr lang="en-US" sz="2800" b="1" dirty="0"/>
              <a:t> </a:t>
            </a:r>
            <a:r>
              <a:rPr lang="en-US" sz="2800" b="1" dirty="0" err="1"/>
              <a:t>Eversense</a:t>
            </a:r>
            <a:r>
              <a:rPr lang="en-US" sz="2800" dirty="0"/>
              <a:t> (while still available): $1,400 for the initial package (sensor, transmitter, adhesives, start guide), $200 to $300 for insertion (90-day life), and $300 to $400 for removal and reinsertion.</a:t>
            </a:r>
            <a:br>
              <a:rPr lang="en-US" sz="2800" dirty="0"/>
            </a:br>
            <a:endParaRPr lang="en-US" sz="2800" dirty="0"/>
          </a:p>
        </p:txBody>
      </p:sp>
    </p:spTree>
    <p:extLst>
      <p:ext uri="{BB962C8B-B14F-4D97-AF65-F5344CB8AC3E}">
        <p14:creationId xmlns:p14="http://schemas.microsoft.com/office/powerpoint/2010/main" val="688731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E013E-537C-3A40-A73E-B447926C36DF}"/>
              </a:ext>
            </a:extLst>
          </p:cNvPr>
          <p:cNvSpPr>
            <a:spLocks noGrp="1"/>
          </p:cNvSpPr>
          <p:nvPr>
            <p:ph type="title"/>
          </p:nvPr>
        </p:nvSpPr>
        <p:spPr>
          <a:xfrm>
            <a:off x="695400" y="1844824"/>
            <a:ext cx="10972800" cy="1143000"/>
          </a:xfrm>
        </p:spPr>
        <p:txBody>
          <a:bodyPr/>
          <a:lstStyle/>
          <a:p>
            <a:r>
              <a:rPr lang="en-US" dirty="0"/>
              <a:t>Medications in Diabetes:</a:t>
            </a:r>
            <a:br>
              <a:rPr lang="en-US" dirty="0"/>
            </a:br>
            <a:r>
              <a:rPr lang="en-US" dirty="0"/>
              <a:t>Then and Now</a:t>
            </a:r>
          </a:p>
        </p:txBody>
      </p:sp>
    </p:spTree>
    <p:extLst>
      <p:ext uri="{BB962C8B-B14F-4D97-AF65-F5344CB8AC3E}">
        <p14:creationId xmlns:p14="http://schemas.microsoft.com/office/powerpoint/2010/main" val="2689799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BB97-733E-FB47-A9F5-719871127698}"/>
              </a:ext>
            </a:extLst>
          </p:cNvPr>
          <p:cNvSpPr>
            <a:spLocks noGrp="1"/>
          </p:cNvSpPr>
          <p:nvPr>
            <p:ph type="title"/>
          </p:nvPr>
        </p:nvSpPr>
        <p:spPr/>
        <p:txBody>
          <a:bodyPr/>
          <a:lstStyle/>
          <a:p>
            <a:r>
              <a:rPr lang="en-US" dirty="0"/>
              <a:t>Sulfonylureas (SFUs)</a:t>
            </a:r>
          </a:p>
        </p:txBody>
      </p:sp>
      <p:sp>
        <p:nvSpPr>
          <p:cNvPr id="3" name="Content Placeholder 2">
            <a:extLst>
              <a:ext uri="{FF2B5EF4-FFF2-40B4-BE49-F238E27FC236}">
                <a16:creationId xmlns:a16="http://schemas.microsoft.com/office/drawing/2014/main" id="{38FC3D13-64B2-F348-9E47-546301C4F3BC}"/>
              </a:ext>
            </a:extLst>
          </p:cNvPr>
          <p:cNvSpPr>
            <a:spLocks noGrp="1"/>
          </p:cNvSpPr>
          <p:nvPr>
            <p:ph idx="1"/>
          </p:nvPr>
        </p:nvSpPr>
        <p:spPr>
          <a:xfrm>
            <a:off x="609600" y="1417638"/>
            <a:ext cx="10972800" cy="4525963"/>
          </a:xfrm>
        </p:spPr>
        <p:txBody>
          <a:bodyPr/>
          <a:lstStyle/>
          <a:p>
            <a:r>
              <a:rPr lang="en-US" dirty="0"/>
              <a:t>Stimulators of insulin release (Insulin Secretagogues) </a:t>
            </a:r>
          </a:p>
          <a:p>
            <a:pPr lvl="1"/>
            <a:r>
              <a:rPr lang="en-US" dirty="0"/>
              <a:t>increase insulin secretion from the pancreas</a:t>
            </a:r>
          </a:p>
          <a:p>
            <a:r>
              <a:rPr lang="en-US" dirty="0"/>
              <a:t>Side Effects:  Hypoglycemia and Weight Gain</a:t>
            </a:r>
          </a:p>
          <a:p>
            <a:r>
              <a:rPr lang="en-US" dirty="0"/>
              <a:t>First approved ~ 1984</a:t>
            </a:r>
          </a:p>
          <a:p>
            <a:r>
              <a:rPr lang="en-US" b="1" dirty="0">
                <a:solidFill>
                  <a:schemeClr val="accent2"/>
                </a:solidFill>
              </a:rPr>
              <a:t>Glipizide </a:t>
            </a:r>
          </a:p>
          <a:p>
            <a:pPr lvl="1"/>
            <a:r>
              <a:rPr lang="en-US" dirty="0"/>
              <a:t>Glucotrol®</a:t>
            </a:r>
          </a:p>
          <a:p>
            <a:pPr lvl="1"/>
            <a:r>
              <a:rPr lang="en-US" dirty="0"/>
              <a:t>Glucotrol XL®</a:t>
            </a:r>
          </a:p>
          <a:p>
            <a:pPr lvl="1"/>
            <a:r>
              <a:rPr lang="en-US" dirty="0"/>
              <a:t>various generics</a:t>
            </a:r>
          </a:p>
          <a:p>
            <a:pPr marL="0" indent="0">
              <a:buNone/>
            </a:pPr>
            <a:br>
              <a:rPr lang="en-US" dirty="0"/>
            </a:br>
            <a:endParaRPr lang="en-US" dirty="0"/>
          </a:p>
        </p:txBody>
      </p:sp>
      <p:sp>
        <p:nvSpPr>
          <p:cNvPr id="6" name="Content Placeholder 2">
            <a:extLst>
              <a:ext uri="{FF2B5EF4-FFF2-40B4-BE49-F238E27FC236}">
                <a16:creationId xmlns:a16="http://schemas.microsoft.com/office/drawing/2014/main" id="{37B303DF-EDE0-614A-8CD5-8A270B876AA7}"/>
              </a:ext>
            </a:extLst>
          </p:cNvPr>
          <p:cNvSpPr txBox="1">
            <a:spLocks/>
          </p:cNvSpPr>
          <p:nvPr/>
        </p:nvSpPr>
        <p:spPr bwMode="auto">
          <a:xfrm>
            <a:off x="5303912" y="3680619"/>
            <a:ext cx="5688632" cy="29684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96"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96"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96"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accent2"/>
                </a:solidFill>
              </a:rPr>
              <a:t>Glyburide</a:t>
            </a:r>
            <a:r>
              <a:rPr lang="en-US" dirty="0"/>
              <a:t> </a:t>
            </a:r>
          </a:p>
          <a:p>
            <a:pPr lvl="1"/>
            <a:r>
              <a:rPr lang="en-US" dirty="0"/>
              <a:t>Micronase®, </a:t>
            </a:r>
            <a:r>
              <a:rPr lang="en-US" dirty="0" err="1"/>
              <a:t>DiaBeta</a:t>
            </a:r>
            <a:r>
              <a:rPr lang="en-US" dirty="0"/>
              <a:t>®</a:t>
            </a:r>
          </a:p>
          <a:p>
            <a:pPr lvl="1"/>
            <a:r>
              <a:rPr lang="en-US" dirty="0"/>
              <a:t>various generics</a:t>
            </a:r>
          </a:p>
        </p:txBody>
      </p:sp>
    </p:spTree>
    <p:extLst>
      <p:ext uri="{BB962C8B-B14F-4D97-AF65-F5344CB8AC3E}">
        <p14:creationId xmlns:p14="http://schemas.microsoft.com/office/powerpoint/2010/main" val="3595823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EC15-EEDA-6A47-9355-C7E566FBACCB}"/>
              </a:ext>
            </a:extLst>
          </p:cNvPr>
          <p:cNvSpPr>
            <a:spLocks noGrp="1"/>
          </p:cNvSpPr>
          <p:nvPr>
            <p:ph type="title"/>
          </p:nvPr>
        </p:nvSpPr>
        <p:spPr/>
        <p:txBody>
          <a:bodyPr/>
          <a:lstStyle/>
          <a:p>
            <a:r>
              <a:rPr lang="en-US" dirty="0"/>
              <a:t>Sulfonylureas (SFUs)</a:t>
            </a:r>
          </a:p>
        </p:txBody>
      </p:sp>
      <p:sp>
        <p:nvSpPr>
          <p:cNvPr id="3" name="Content Placeholder 2">
            <a:extLst>
              <a:ext uri="{FF2B5EF4-FFF2-40B4-BE49-F238E27FC236}">
                <a16:creationId xmlns:a16="http://schemas.microsoft.com/office/drawing/2014/main" id="{C28BF1B6-3914-7D40-879D-87EF433C1ADC}"/>
              </a:ext>
            </a:extLst>
          </p:cNvPr>
          <p:cNvSpPr>
            <a:spLocks noGrp="1"/>
          </p:cNvSpPr>
          <p:nvPr>
            <p:ph idx="1"/>
          </p:nvPr>
        </p:nvSpPr>
        <p:spPr/>
        <p:txBody>
          <a:bodyPr/>
          <a:lstStyle/>
          <a:p>
            <a:r>
              <a:rPr lang="en-US" dirty="0"/>
              <a:t>Concerns regarding the cardiovascular safety of sulfonylureas</a:t>
            </a:r>
          </a:p>
          <a:p>
            <a:r>
              <a:rPr lang="en-US" dirty="0"/>
              <a:t>Sulfonylureas have been associated with weight gain, fluid retention, and hypoglycemia, which are all known cardiovascular risk factors </a:t>
            </a:r>
          </a:p>
        </p:txBody>
      </p:sp>
    </p:spTree>
    <p:extLst>
      <p:ext uri="{BB962C8B-B14F-4D97-AF65-F5344CB8AC3E}">
        <p14:creationId xmlns:p14="http://schemas.microsoft.com/office/powerpoint/2010/main" val="2108252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92AC-46C1-9B45-BCD6-4949EC870645}"/>
              </a:ext>
            </a:extLst>
          </p:cNvPr>
          <p:cNvSpPr>
            <a:spLocks noGrp="1"/>
          </p:cNvSpPr>
          <p:nvPr>
            <p:ph type="title"/>
          </p:nvPr>
        </p:nvSpPr>
        <p:spPr/>
        <p:txBody>
          <a:bodyPr/>
          <a:lstStyle/>
          <a:p>
            <a:r>
              <a:rPr lang="en-US" dirty="0"/>
              <a:t>The Landscape of Diabetes Medications</a:t>
            </a:r>
          </a:p>
        </p:txBody>
      </p:sp>
      <p:sp>
        <p:nvSpPr>
          <p:cNvPr id="3" name="Content Placeholder 2">
            <a:extLst>
              <a:ext uri="{FF2B5EF4-FFF2-40B4-BE49-F238E27FC236}">
                <a16:creationId xmlns:a16="http://schemas.microsoft.com/office/drawing/2014/main" id="{3E077B8B-01DB-424D-92A1-F1DD7371091F}"/>
              </a:ext>
            </a:extLst>
          </p:cNvPr>
          <p:cNvSpPr>
            <a:spLocks noGrp="1"/>
          </p:cNvSpPr>
          <p:nvPr>
            <p:ph idx="1"/>
          </p:nvPr>
        </p:nvSpPr>
        <p:spPr>
          <a:xfrm>
            <a:off x="443372" y="1556792"/>
            <a:ext cx="11305256" cy="4525963"/>
          </a:xfrm>
        </p:spPr>
        <p:txBody>
          <a:bodyPr>
            <a:normAutofit fontScale="92500" lnSpcReduction="20000"/>
          </a:bodyPr>
          <a:lstStyle/>
          <a:p>
            <a:pPr>
              <a:lnSpc>
                <a:spcPct val="120000"/>
              </a:lnSpc>
            </a:pPr>
            <a:r>
              <a:rPr lang="en-US" sz="2400" dirty="0"/>
              <a:t>Drugs that </a:t>
            </a:r>
            <a:r>
              <a:rPr lang="en-US" sz="2400" b="1" dirty="0">
                <a:solidFill>
                  <a:schemeClr val="accent2"/>
                </a:solidFill>
              </a:rPr>
              <a:t>increases insulin production </a:t>
            </a:r>
            <a:r>
              <a:rPr lang="en-US" sz="2400" dirty="0"/>
              <a:t>by the pancreas</a:t>
            </a:r>
          </a:p>
          <a:p>
            <a:pPr lvl="1">
              <a:lnSpc>
                <a:spcPct val="120000"/>
              </a:lnSpc>
            </a:pPr>
            <a:r>
              <a:rPr lang="en-US" sz="2400" dirty="0"/>
              <a:t>Glipizide (Glucotrol), Glyburide (</a:t>
            </a:r>
            <a:r>
              <a:rPr lang="en-US" sz="2400" dirty="0" err="1"/>
              <a:t>Diabeta</a:t>
            </a:r>
            <a:r>
              <a:rPr lang="en-US" sz="2400" dirty="0"/>
              <a:t>), </a:t>
            </a:r>
            <a:r>
              <a:rPr lang="en-US" sz="2400" dirty="0" err="1"/>
              <a:t>Nataglinide</a:t>
            </a:r>
            <a:r>
              <a:rPr lang="en-US" sz="2400" dirty="0"/>
              <a:t> (</a:t>
            </a:r>
            <a:r>
              <a:rPr lang="en-US" sz="2400" dirty="0" err="1"/>
              <a:t>Starlix</a:t>
            </a:r>
            <a:r>
              <a:rPr lang="en-US" sz="2400" dirty="0"/>
              <a:t>), Repaglinide (</a:t>
            </a:r>
            <a:r>
              <a:rPr lang="en-US" sz="2400" dirty="0" err="1"/>
              <a:t>Prandin</a:t>
            </a:r>
            <a:r>
              <a:rPr lang="en-US" sz="2400" dirty="0"/>
              <a:t>) </a:t>
            </a:r>
          </a:p>
          <a:p>
            <a:pPr>
              <a:lnSpc>
                <a:spcPct val="120000"/>
              </a:lnSpc>
            </a:pPr>
            <a:r>
              <a:rPr lang="en-US" sz="2400" dirty="0"/>
              <a:t>Drugs that </a:t>
            </a:r>
            <a:r>
              <a:rPr lang="en-US" sz="2400" b="1" dirty="0">
                <a:solidFill>
                  <a:srgbClr val="1575CA"/>
                </a:solidFill>
              </a:rPr>
              <a:t>decrease sugar absorption by the intestines</a:t>
            </a:r>
          </a:p>
          <a:p>
            <a:pPr lvl="1">
              <a:lnSpc>
                <a:spcPct val="120000"/>
              </a:lnSpc>
            </a:pPr>
            <a:r>
              <a:rPr lang="en-US" sz="2400" dirty="0"/>
              <a:t>Acarbose (</a:t>
            </a:r>
            <a:r>
              <a:rPr lang="en-US" sz="2400" dirty="0" err="1"/>
              <a:t>Precose</a:t>
            </a:r>
            <a:r>
              <a:rPr lang="en-US" sz="2400" dirty="0"/>
              <a:t>), </a:t>
            </a:r>
            <a:r>
              <a:rPr lang="en-US" sz="2400" dirty="0" err="1"/>
              <a:t>Miglito</a:t>
            </a:r>
            <a:r>
              <a:rPr lang="en-US" sz="2400" dirty="0"/>
              <a:t> (</a:t>
            </a:r>
            <a:r>
              <a:rPr lang="en-US" sz="2400" dirty="0" err="1"/>
              <a:t>Glyset</a:t>
            </a:r>
            <a:r>
              <a:rPr lang="en-US" sz="2400" dirty="0"/>
              <a:t>) </a:t>
            </a:r>
          </a:p>
          <a:p>
            <a:pPr>
              <a:lnSpc>
                <a:spcPct val="120000"/>
              </a:lnSpc>
            </a:pPr>
            <a:r>
              <a:rPr lang="en-US" sz="2400" dirty="0"/>
              <a:t>Drugs that </a:t>
            </a:r>
            <a:r>
              <a:rPr lang="en-US" sz="2400" b="1" dirty="0">
                <a:solidFill>
                  <a:schemeClr val="accent4">
                    <a:lumMod val="75000"/>
                  </a:schemeClr>
                </a:solidFill>
              </a:rPr>
              <a:t>improve how the body uses insulin</a:t>
            </a:r>
          </a:p>
          <a:p>
            <a:pPr lvl="1">
              <a:lnSpc>
                <a:spcPct val="120000"/>
              </a:lnSpc>
            </a:pPr>
            <a:r>
              <a:rPr lang="en-US" sz="2400" dirty="0"/>
              <a:t>Pioglitazone (</a:t>
            </a:r>
            <a:r>
              <a:rPr lang="en-US" sz="2400" dirty="0" err="1"/>
              <a:t>Actose</a:t>
            </a:r>
            <a:r>
              <a:rPr lang="en-US" sz="2400" dirty="0"/>
              <a:t>), Rosiglitazone (Avandia) </a:t>
            </a:r>
          </a:p>
          <a:p>
            <a:pPr>
              <a:lnSpc>
                <a:spcPct val="120000"/>
              </a:lnSpc>
            </a:pPr>
            <a:r>
              <a:rPr lang="en-US" sz="2400" dirty="0"/>
              <a:t>Drugs that </a:t>
            </a:r>
            <a:r>
              <a:rPr lang="en-US" sz="2400" b="1" dirty="0">
                <a:solidFill>
                  <a:schemeClr val="accent5">
                    <a:lumMod val="75000"/>
                  </a:schemeClr>
                </a:solidFill>
              </a:rPr>
              <a:t>decrease sugar production by the liver </a:t>
            </a:r>
            <a:r>
              <a:rPr lang="en-US" sz="2400" dirty="0"/>
              <a:t>and improve insulin resistance</a:t>
            </a:r>
          </a:p>
          <a:p>
            <a:pPr lvl="1">
              <a:lnSpc>
                <a:spcPct val="120000"/>
              </a:lnSpc>
            </a:pPr>
            <a:r>
              <a:rPr lang="en-US" sz="2400" dirty="0"/>
              <a:t>Metformin (Glucophage)</a:t>
            </a:r>
          </a:p>
          <a:p>
            <a:pPr>
              <a:lnSpc>
                <a:spcPct val="120000"/>
              </a:lnSpc>
            </a:pPr>
            <a:r>
              <a:rPr lang="en-US" sz="2400" dirty="0"/>
              <a:t>Drugs that </a:t>
            </a:r>
            <a:r>
              <a:rPr lang="en-US" sz="2400" b="1" dirty="0">
                <a:solidFill>
                  <a:schemeClr val="accent2"/>
                </a:solidFill>
              </a:rPr>
              <a:t>increase insulin production by the pancreas </a:t>
            </a:r>
            <a:r>
              <a:rPr lang="en-US" sz="2400" dirty="0"/>
              <a:t>or its blood levels and/or </a:t>
            </a:r>
            <a:r>
              <a:rPr lang="en-US" sz="2400" b="1" dirty="0">
                <a:solidFill>
                  <a:schemeClr val="accent5">
                    <a:lumMod val="75000"/>
                  </a:schemeClr>
                </a:solidFill>
              </a:rPr>
              <a:t>reduce sugar production from the liver</a:t>
            </a:r>
          </a:p>
          <a:p>
            <a:pPr lvl="1">
              <a:lnSpc>
                <a:spcPct val="120000"/>
              </a:lnSpc>
            </a:pPr>
            <a:r>
              <a:rPr lang="en-US" sz="2400" dirty="0"/>
              <a:t>Dulaglutide (Trulicity), Liraglutide (Victoza), </a:t>
            </a:r>
            <a:r>
              <a:rPr lang="en-US" sz="2400" dirty="0" err="1"/>
              <a:t>Semaglutide</a:t>
            </a:r>
            <a:r>
              <a:rPr lang="en-US" sz="2400" dirty="0"/>
              <a:t> (Ozempic), </a:t>
            </a:r>
            <a:r>
              <a:rPr lang="en-US" sz="2400" dirty="0" err="1"/>
              <a:t>Andsitagliptin</a:t>
            </a:r>
            <a:r>
              <a:rPr lang="en-US" sz="2400" dirty="0"/>
              <a:t> (Januvia) </a:t>
            </a:r>
          </a:p>
          <a:p>
            <a:pPr>
              <a:lnSpc>
                <a:spcPct val="120000"/>
              </a:lnSpc>
            </a:pPr>
            <a:endParaRPr lang="en-US" sz="2400" dirty="0"/>
          </a:p>
        </p:txBody>
      </p:sp>
    </p:spTree>
    <p:extLst>
      <p:ext uri="{BB962C8B-B14F-4D97-AF65-F5344CB8AC3E}">
        <p14:creationId xmlns:p14="http://schemas.microsoft.com/office/powerpoint/2010/main" val="4098425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E26B-372F-004B-8137-1858D5BB8893}"/>
              </a:ext>
            </a:extLst>
          </p:cNvPr>
          <p:cNvSpPr>
            <a:spLocks noGrp="1"/>
          </p:cNvSpPr>
          <p:nvPr>
            <p:ph type="title"/>
          </p:nvPr>
        </p:nvSpPr>
        <p:spPr/>
        <p:txBody>
          <a:bodyPr/>
          <a:lstStyle/>
          <a:p>
            <a:r>
              <a:rPr lang="en-US" dirty="0"/>
              <a:t>The Landscape of Diabetes Medications</a:t>
            </a:r>
          </a:p>
        </p:txBody>
      </p:sp>
      <p:sp>
        <p:nvSpPr>
          <p:cNvPr id="3" name="Content Placeholder 2">
            <a:extLst>
              <a:ext uri="{FF2B5EF4-FFF2-40B4-BE49-F238E27FC236}">
                <a16:creationId xmlns:a16="http://schemas.microsoft.com/office/drawing/2014/main" id="{E3A7AC0D-B2E3-EA4E-8BB8-7716ECAD868B}"/>
              </a:ext>
            </a:extLst>
          </p:cNvPr>
          <p:cNvSpPr>
            <a:spLocks noGrp="1"/>
          </p:cNvSpPr>
          <p:nvPr>
            <p:ph idx="1"/>
          </p:nvPr>
        </p:nvSpPr>
        <p:spPr/>
        <p:txBody>
          <a:bodyPr/>
          <a:lstStyle/>
          <a:p>
            <a:pPr marL="0" indent="0">
              <a:buNone/>
            </a:pPr>
            <a:r>
              <a:rPr lang="en-US" sz="2800" b="1" dirty="0">
                <a:solidFill>
                  <a:schemeClr val="accent2"/>
                </a:solidFill>
              </a:rPr>
              <a:t>Sodium-glucose co-transporter 2 (SGLT2) inhibitors </a:t>
            </a:r>
          </a:p>
          <a:p>
            <a:r>
              <a:rPr lang="en-US" sz="2800" dirty="0"/>
              <a:t>Drugs that block the reabsorption of glucose by the kidney and increase glucose excretions in urine</a:t>
            </a:r>
          </a:p>
          <a:p>
            <a:pPr lvl="1"/>
            <a:r>
              <a:rPr lang="en-US" sz="2400" dirty="0" err="1"/>
              <a:t>Canaglifozin</a:t>
            </a:r>
            <a:r>
              <a:rPr lang="en-US" sz="2400" dirty="0"/>
              <a:t> (Invokana), Dapagliflozin (</a:t>
            </a:r>
            <a:r>
              <a:rPr lang="en-US" sz="2400" dirty="0" err="1"/>
              <a:t>Farxiga</a:t>
            </a:r>
            <a:r>
              <a:rPr lang="en-US" sz="2400" dirty="0"/>
              <a:t>), Empagliflozin (Jardiance)</a:t>
            </a:r>
          </a:p>
          <a:p>
            <a:pPr lvl="1"/>
            <a:r>
              <a:rPr lang="en-US" sz="2400" dirty="0"/>
              <a:t>They also trigger weight loss which helps bring blood sugars back to normal</a:t>
            </a:r>
          </a:p>
          <a:p>
            <a:r>
              <a:rPr lang="en-US" sz="2800" dirty="0"/>
              <a:t>Injectable synthetic hormone</a:t>
            </a:r>
          </a:p>
          <a:p>
            <a:pPr lvl="1"/>
            <a:r>
              <a:rPr lang="en-US" sz="2400" dirty="0" err="1"/>
              <a:t>Pramlinitide</a:t>
            </a:r>
            <a:r>
              <a:rPr lang="en-US" sz="2400" dirty="0"/>
              <a:t> (</a:t>
            </a:r>
            <a:r>
              <a:rPr lang="en-US" sz="2400" dirty="0" err="1"/>
              <a:t>Symlin</a:t>
            </a:r>
            <a:r>
              <a:rPr lang="en-US" sz="2400" dirty="0"/>
              <a:t>)</a:t>
            </a:r>
          </a:p>
          <a:p>
            <a:endParaRPr lang="en-US" sz="2800" dirty="0"/>
          </a:p>
        </p:txBody>
      </p:sp>
    </p:spTree>
    <p:extLst>
      <p:ext uri="{BB962C8B-B14F-4D97-AF65-F5344CB8AC3E}">
        <p14:creationId xmlns:p14="http://schemas.microsoft.com/office/powerpoint/2010/main" val="1142074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1124744"/>
            <a:ext cx="8229600" cy="1143000"/>
          </a:xfrm>
        </p:spPr>
        <p:txBody>
          <a:bodyPr/>
          <a:lstStyle/>
          <a:p>
            <a:r>
              <a:rPr lang="en-US" dirty="0"/>
              <a:t>Fact 1:</a:t>
            </a:r>
            <a:br>
              <a:rPr lang="en-US" dirty="0"/>
            </a:br>
            <a:r>
              <a:rPr lang="en-US" dirty="0"/>
              <a:t>Diabetes is occurring at </a:t>
            </a:r>
            <a:r>
              <a:rPr lang="en-US" b="1" dirty="0">
                <a:solidFill>
                  <a:schemeClr val="accent2"/>
                </a:solidFill>
              </a:rPr>
              <a:t>near-epidemic </a:t>
            </a:r>
            <a:r>
              <a:rPr lang="en-US" dirty="0"/>
              <a:t>proportions!</a:t>
            </a:r>
          </a:p>
        </p:txBody>
      </p:sp>
    </p:spTree>
    <p:extLst>
      <p:ext uri="{BB962C8B-B14F-4D97-AF65-F5344CB8AC3E}">
        <p14:creationId xmlns:p14="http://schemas.microsoft.com/office/powerpoint/2010/main" val="293269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030D-EE4B-5B42-93BF-16FD505F9228}"/>
              </a:ext>
            </a:extLst>
          </p:cNvPr>
          <p:cNvSpPr>
            <a:spLocks noGrp="1"/>
          </p:cNvSpPr>
          <p:nvPr>
            <p:ph type="title"/>
          </p:nvPr>
        </p:nvSpPr>
        <p:spPr/>
        <p:txBody>
          <a:bodyPr/>
          <a:lstStyle/>
          <a:p>
            <a:r>
              <a:rPr lang="en-US" dirty="0"/>
              <a:t>Metformin (Glucophage®)</a:t>
            </a:r>
          </a:p>
        </p:txBody>
      </p:sp>
      <p:sp>
        <p:nvSpPr>
          <p:cNvPr id="3" name="Content Placeholder 2">
            <a:extLst>
              <a:ext uri="{FF2B5EF4-FFF2-40B4-BE49-F238E27FC236}">
                <a16:creationId xmlns:a16="http://schemas.microsoft.com/office/drawing/2014/main" id="{3A9FC685-32FF-4642-98A7-B1EB14148670}"/>
              </a:ext>
            </a:extLst>
          </p:cNvPr>
          <p:cNvSpPr>
            <a:spLocks noGrp="1"/>
          </p:cNvSpPr>
          <p:nvPr>
            <p:ph idx="1"/>
          </p:nvPr>
        </p:nvSpPr>
        <p:spPr>
          <a:xfrm>
            <a:off x="608980" y="1268760"/>
            <a:ext cx="10972800" cy="4525963"/>
          </a:xfrm>
        </p:spPr>
        <p:txBody>
          <a:bodyPr/>
          <a:lstStyle/>
          <a:p>
            <a:pPr marL="0" indent="0">
              <a:buNone/>
            </a:pPr>
            <a:r>
              <a:rPr lang="en-US" b="1" dirty="0"/>
              <a:t>BIGUANIDES:</a:t>
            </a:r>
            <a:r>
              <a:rPr lang="en-US" dirty="0"/>
              <a:t> </a:t>
            </a:r>
          </a:p>
          <a:p>
            <a:r>
              <a:rPr lang="en-US" dirty="0"/>
              <a:t>Decreases glucose release from liver; decreases intestinal absorption of glucose; improves insulin sensitivity (increases glucose uptake and utilization)</a:t>
            </a:r>
          </a:p>
          <a:p>
            <a:r>
              <a:rPr lang="en-US" dirty="0"/>
              <a:t>Extended release (ER):</a:t>
            </a:r>
          </a:p>
          <a:p>
            <a:pPr lvl="1"/>
            <a:r>
              <a:rPr lang="en-US" dirty="0"/>
              <a:t>Glucophage XR®</a:t>
            </a:r>
          </a:p>
          <a:p>
            <a:pPr lvl="1"/>
            <a:r>
              <a:rPr lang="en-US" dirty="0" err="1"/>
              <a:t>Fortamet</a:t>
            </a:r>
            <a:r>
              <a:rPr lang="en-US" dirty="0"/>
              <a:t>®</a:t>
            </a:r>
          </a:p>
          <a:p>
            <a:pPr lvl="1"/>
            <a:r>
              <a:rPr lang="en-US" dirty="0" err="1"/>
              <a:t>Glumetza</a:t>
            </a:r>
            <a:endParaRPr lang="en-US" dirty="0"/>
          </a:p>
          <a:p>
            <a:r>
              <a:rPr lang="en-US" dirty="0" err="1"/>
              <a:t>Riomet</a:t>
            </a:r>
            <a:r>
              <a:rPr lang="en-US" dirty="0"/>
              <a:t>® (liquid, 500 mg/5ml)</a:t>
            </a:r>
          </a:p>
          <a:p>
            <a:pPr marL="0" indent="0">
              <a:buNone/>
            </a:pPr>
            <a:br>
              <a:rPr lang="en-US" dirty="0"/>
            </a:br>
            <a:endParaRPr lang="en-US" dirty="0"/>
          </a:p>
        </p:txBody>
      </p:sp>
    </p:spTree>
    <p:extLst>
      <p:ext uri="{BB962C8B-B14F-4D97-AF65-F5344CB8AC3E}">
        <p14:creationId xmlns:p14="http://schemas.microsoft.com/office/powerpoint/2010/main" val="1881336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6AFE9-378D-1244-9352-D9FF4D7F57AE}"/>
              </a:ext>
            </a:extLst>
          </p:cNvPr>
          <p:cNvSpPr>
            <a:spLocks noGrp="1"/>
          </p:cNvSpPr>
          <p:nvPr>
            <p:ph type="title"/>
          </p:nvPr>
        </p:nvSpPr>
        <p:spPr/>
        <p:txBody>
          <a:bodyPr/>
          <a:lstStyle/>
          <a:p>
            <a:r>
              <a:rPr lang="en-US" dirty="0"/>
              <a:t>Side Effects:  Metformin (Glucophage®)</a:t>
            </a:r>
          </a:p>
        </p:txBody>
      </p:sp>
      <p:sp>
        <p:nvSpPr>
          <p:cNvPr id="3" name="Content Placeholder 2">
            <a:extLst>
              <a:ext uri="{FF2B5EF4-FFF2-40B4-BE49-F238E27FC236}">
                <a16:creationId xmlns:a16="http://schemas.microsoft.com/office/drawing/2014/main" id="{82C06FC1-9C1D-4847-9208-010AB8B4F335}"/>
              </a:ext>
            </a:extLst>
          </p:cNvPr>
          <p:cNvSpPr>
            <a:spLocks noGrp="1"/>
          </p:cNvSpPr>
          <p:nvPr>
            <p:ph idx="1"/>
          </p:nvPr>
        </p:nvSpPr>
        <p:spPr/>
        <p:txBody>
          <a:bodyPr/>
          <a:lstStyle/>
          <a:p>
            <a:r>
              <a:rPr lang="en-US" dirty="0"/>
              <a:t>Gastrointestinal symptoms (diarrhea, nausea, upset stomach), metallic taste (3%), </a:t>
            </a:r>
          </a:p>
          <a:p>
            <a:r>
              <a:rPr lang="en-US" dirty="0"/>
              <a:t>lactic acidosis (0.03 cases/1000 people)</a:t>
            </a:r>
            <a:endParaRPr lang="en-US" baseline="30000" dirty="0"/>
          </a:p>
          <a:p>
            <a:endParaRPr lang="en-US" dirty="0"/>
          </a:p>
          <a:p>
            <a:r>
              <a:rPr lang="en-US" dirty="0"/>
              <a:t>Take with meals (ER with evening meal)</a:t>
            </a:r>
          </a:p>
          <a:p>
            <a:r>
              <a:rPr lang="en-US" dirty="0"/>
              <a:t>Cannot use if have liver or kidney problems, </a:t>
            </a:r>
            <a:r>
              <a:rPr lang="en-US" b="1" dirty="0">
                <a:solidFill>
                  <a:schemeClr val="accent2"/>
                </a:solidFill>
              </a:rPr>
              <a:t>take a drug to treat heart failure, or drink alcohol excessively</a:t>
            </a:r>
          </a:p>
          <a:p>
            <a:endParaRPr lang="en-US" dirty="0"/>
          </a:p>
        </p:txBody>
      </p:sp>
    </p:spTree>
    <p:extLst>
      <p:ext uri="{BB962C8B-B14F-4D97-AF65-F5344CB8AC3E}">
        <p14:creationId xmlns:p14="http://schemas.microsoft.com/office/powerpoint/2010/main" val="3280332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5122-7788-6846-B5F0-BF4E16B383E7}"/>
              </a:ext>
            </a:extLst>
          </p:cNvPr>
          <p:cNvSpPr>
            <a:spLocks noGrp="1"/>
          </p:cNvSpPr>
          <p:nvPr>
            <p:ph type="title"/>
          </p:nvPr>
        </p:nvSpPr>
        <p:spPr>
          <a:xfrm>
            <a:off x="557174" y="742140"/>
            <a:ext cx="10972800" cy="1143000"/>
          </a:xfrm>
        </p:spPr>
        <p:txBody>
          <a:bodyPr/>
          <a:lstStyle/>
          <a:p>
            <a:r>
              <a:rPr lang="en-US" dirty="0"/>
              <a:t>GLP-1 analogs</a:t>
            </a:r>
            <a:br>
              <a:rPr lang="en-US" dirty="0"/>
            </a:br>
            <a:endParaRPr lang="en-US" dirty="0"/>
          </a:p>
        </p:txBody>
      </p:sp>
      <p:sp>
        <p:nvSpPr>
          <p:cNvPr id="3" name="Content Placeholder 2">
            <a:extLst>
              <a:ext uri="{FF2B5EF4-FFF2-40B4-BE49-F238E27FC236}">
                <a16:creationId xmlns:a16="http://schemas.microsoft.com/office/drawing/2014/main" id="{C391DE60-2D1B-D245-A899-20BEB9022C53}"/>
              </a:ext>
            </a:extLst>
          </p:cNvPr>
          <p:cNvSpPr>
            <a:spLocks noGrp="1"/>
          </p:cNvSpPr>
          <p:nvPr>
            <p:ph idx="1"/>
          </p:nvPr>
        </p:nvSpPr>
        <p:spPr>
          <a:xfrm>
            <a:off x="557174" y="1700808"/>
            <a:ext cx="10972800" cy="3921300"/>
          </a:xfrm>
        </p:spPr>
        <p:txBody>
          <a:bodyPr/>
          <a:lstStyle/>
          <a:p>
            <a:r>
              <a:rPr lang="en-US" dirty="0"/>
              <a:t>Victoza (2010),  Ozempic (2017), Trulicity (2014 Increase insulin secretion </a:t>
            </a:r>
          </a:p>
          <a:p>
            <a:r>
              <a:rPr lang="en-US" dirty="0"/>
              <a:t>Reduce glucose release from liver after meals </a:t>
            </a:r>
          </a:p>
          <a:p>
            <a:r>
              <a:rPr lang="en-US" dirty="0"/>
              <a:t>Delay food emptying from stomach and promote satiety</a:t>
            </a:r>
          </a:p>
          <a:p>
            <a:r>
              <a:rPr lang="en-US" b="1" dirty="0">
                <a:solidFill>
                  <a:schemeClr val="accent2"/>
                </a:solidFill>
              </a:rPr>
              <a:t>Injected daily or weekly</a:t>
            </a:r>
          </a:p>
          <a:p>
            <a:endParaRPr lang="en-US" b="1" dirty="0">
              <a:solidFill>
                <a:schemeClr val="accent2"/>
              </a:solidFill>
            </a:endParaRPr>
          </a:p>
          <a:p>
            <a:r>
              <a:rPr lang="en-US" dirty="0"/>
              <a:t>LEADER, SUSTAIN-6, REWIND trials</a:t>
            </a:r>
            <a:br>
              <a:rPr lang="en-US" dirty="0"/>
            </a:br>
            <a:endParaRPr lang="en-US" dirty="0"/>
          </a:p>
        </p:txBody>
      </p:sp>
    </p:spTree>
    <p:extLst>
      <p:ext uri="{BB962C8B-B14F-4D97-AF65-F5344CB8AC3E}">
        <p14:creationId xmlns:p14="http://schemas.microsoft.com/office/powerpoint/2010/main" val="917499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017C-B54F-3648-9A20-B1EDC4E28D49}"/>
              </a:ext>
            </a:extLst>
          </p:cNvPr>
          <p:cNvSpPr>
            <a:spLocks noGrp="1"/>
          </p:cNvSpPr>
          <p:nvPr>
            <p:ph type="title"/>
          </p:nvPr>
        </p:nvSpPr>
        <p:spPr/>
        <p:txBody>
          <a:bodyPr/>
          <a:lstStyle/>
          <a:p>
            <a:r>
              <a:rPr lang="en-US" b="1" dirty="0"/>
              <a:t> DPP-4 INHIBITORS:</a:t>
            </a:r>
            <a:endParaRPr lang="en-US" dirty="0"/>
          </a:p>
        </p:txBody>
      </p:sp>
      <p:sp>
        <p:nvSpPr>
          <p:cNvPr id="3" name="Content Placeholder 2">
            <a:extLst>
              <a:ext uri="{FF2B5EF4-FFF2-40B4-BE49-F238E27FC236}">
                <a16:creationId xmlns:a16="http://schemas.microsoft.com/office/drawing/2014/main" id="{F264CBDC-ACC5-E64B-A134-1263276CE921}"/>
              </a:ext>
            </a:extLst>
          </p:cNvPr>
          <p:cNvSpPr>
            <a:spLocks noGrp="1"/>
          </p:cNvSpPr>
          <p:nvPr>
            <p:ph idx="1"/>
          </p:nvPr>
        </p:nvSpPr>
        <p:spPr/>
        <p:txBody>
          <a:bodyPr/>
          <a:lstStyle/>
          <a:p>
            <a:r>
              <a:rPr lang="en-US" dirty="0"/>
              <a:t>Inhibitors of dipeptidyl peptidase 4 </a:t>
            </a:r>
          </a:p>
          <a:p>
            <a:r>
              <a:rPr lang="en-US" dirty="0"/>
              <a:t>Blocks the enzyme dipeptidyl peptidase-4 </a:t>
            </a:r>
          </a:p>
          <a:p>
            <a:r>
              <a:rPr lang="en-US" dirty="0"/>
              <a:t>Sitagliptin (</a:t>
            </a:r>
            <a:r>
              <a:rPr lang="en-US" b="1" dirty="0">
                <a:solidFill>
                  <a:schemeClr val="accent2"/>
                </a:solidFill>
              </a:rPr>
              <a:t>Januvia</a:t>
            </a:r>
            <a:r>
              <a:rPr lang="en-US" dirty="0"/>
              <a:t>) – 1</a:t>
            </a:r>
            <a:r>
              <a:rPr lang="en-US" baseline="30000" dirty="0"/>
              <a:t>st</a:t>
            </a:r>
            <a:r>
              <a:rPr lang="en-US" dirty="0"/>
              <a:t> agent of the class approved by the FDA in 2006</a:t>
            </a:r>
          </a:p>
          <a:p>
            <a:pPr lvl="1"/>
            <a:r>
              <a:rPr lang="en-US" dirty="0"/>
              <a:t>Also in combination with Metformin (Janumet, Janumet XR)</a:t>
            </a:r>
          </a:p>
          <a:p>
            <a:r>
              <a:rPr lang="en-US" dirty="0"/>
              <a:t>Others: </a:t>
            </a:r>
            <a:r>
              <a:rPr lang="en-US" dirty="0" err="1"/>
              <a:t>Nesina</a:t>
            </a:r>
            <a:r>
              <a:rPr lang="en-US" dirty="0"/>
              <a:t>, </a:t>
            </a:r>
            <a:r>
              <a:rPr lang="en-US" dirty="0" err="1"/>
              <a:t>Tradjenta</a:t>
            </a:r>
            <a:r>
              <a:rPr lang="en-US" dirty="0"/>
              <a:t>, </a:t>
            </a:r>
            <a:r>
              <a:rPr lang="en-US" dirty="0" err="1"/>
              <a:t>Onglyza</a:t>
            </a:r>
            <a:endParaRPr lang="en-US" dirty="0"/>
          </a:p>
          <a:p>
            <a:endParaRPr lang="en-US" dirty="0"/>
          </a:p>
        </p:txBody>
      </p:sp>
    </p:spTree>
    <p:extLst>
      <p:ext uri="{BB962C8B-B14F-4D97-AF65-F5344CB8AC3E}">
        <p14:creationId xmlns:p14="http://schemas.microsoft.com/office/powerpoint/2010/main" val="1925507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6DBE-BDE3-3648-B50D-A3F06FC906C3}"/>
              </a:ext>
            </a:extLst>
          </p:cNvPr>
          <p:cNvSpPr>
            <a:spLocks noGrp="1"/>
          </p:cNvSpPr>
          <p:nvPr>
            <p:ph type="title"/>
          </p:nvPr>
        </p:nvSpPr>
        <p:spPr/>
        <p:txBody>
          <a:bodyPr/>
          <a:lstStyle/>
          <a:p>
            <a:r>
              <a:rPr lang="en-US" dirty="0"/>
              <a:t>How DPP-4 Inhibitors Work</a:t>
            </a:r>
          </a:p>
        </p:txBody>
      </p:sp>
      <p:sp>
        <p:nvSpPr>
          <p:cNvPr id="3" name="Content Placeholder 2">
            <a:extLst>
              <a:ext uri="{FF2B5EF4-FFF2-40B4-BE49-F238E27FC236}">
                <a16:creationId xmlns:a16="http://schemas.microsoft.com/office/drawing/2014/main" id="{0D711DC9-E796-3744-A549-D03845B0E0BA}"/>
              </a:ext>
            </a:extLst>
          </p:cNvPr>
          <p:cNvSpPr>
            <a:spLocks noGrp="1"/>
          </p:cNvSpPr>
          <p:nvPr>
            <p:ph idx="1"/>
          </p:nvPr>
        </p:nvSpPr>
        <p:spPr>
          <a:xfrm>
            <a:off x="479376" y="1628800"/>
            <a:ext cx="11449272" cy="4525963"/>
          </a:xfrm>
        </p:spPr>
        <p:txBody>
          <a:bodyPr/>
          <a:lstStyle/>
          <a:p>
            <a:r>
              <a:rPr lang="en-US" sz="2800" dirty="0"/>
              <a:t>When we eat, two main hormones are released by the gut:</a:t>
            </a:r>
          </a:p>
          <a:p>
            <a:pPr lvl="1"/>
            <a:r>
              <a:rPr lang="en-US" sz="2400" dirty="0"/>
              <a:t>GIP and GLP-1.  </a:t>
            </a:r>
          </a:p>
          <a:p>
            <a:pPr lvl="2"/>
            <a:r>
              <a:rPr lang="en-US" sz="2000" dirty="0"/>
              <a:t>GIP and GLP-1 stimulates the pancreas to produce insulin in response to food</a:t>
            </a:r>
          </a:p>
          <a:p>
            <a:pPr lvl="3"/>
            <a:r>
              <a:rPr lang="en-US" sz="1800" dirty="0"/>
              <a:t>mostly sugars and fat</a:t>
            </a:r>
          </a:p>
          <a:p>
            <a:pPr lvl="2"/>
            <a:r>
              <a:rPr lang="en-US" sz="2000" dirty="0"/>
              <a:t>GLP-1 can also </a:t>
            </a:r>
            <a:r>
              <a:rPr lang="en-US" sz="2000" b="1" dirty="0">
                <a:solidFill>
                  <a:srgbClr val="0070C0"/>
                </a:solidFill>
              </a:rPr>
              <a:t>reduce glucagon concentrations</a:t>
            </a:r>
          </a:p>
          <a:p>
            <a:pPr lvl="3"/>
            <a:r>
              <a:rPr lang="en-US" sz="1800" b="1" dirty="0">
                <a:solidFill>
                  <a:srgbClr val="0070C0"/>
                </a:solidFill>
              </a:rPr>
              <a:t>Glucagon – </a:t>
            </a:r>
            <a:r>
              <a:rPr lang="en-US" sz="1800" dirty="0"/>
              <a:t>helps to control glucose levels in the blood</a:t>
            </a:r>
          </a:p>
          <a:p>
            <a:pPr lvl="3"/>
            <a:r>
              <a:rPr lang="en-US" sz="1800" dirty="0"/>
              <a:t>Helps to keeps blood glucose levels stable.</a:t>
            </a:r>
          </a:p>
          <a:p>
            <a:r>
              <a:rPr lang="en-US" sz="2800" dirty="0"/>
              <a:t>DPP-4 is an enzyme that is responsible for </a:t>
            </a:r>
            <a:r>
              <a:rPr lang="en-US" sz="2800" b="1" dirty="0">
                <a:solidFill>
                  <a:schemeClr val="accent2"/>
                </a:solidFill>
              </a:rPr>
              <a:t>breaking down GLP-1  </a:t>
            </a:r>
          </a:p>
          <a:p>
            <a:r>
              <a:rPr lang="en-US" sz="2800" dirty="0"/>
              <a:t>The DPP-4 inhibitor drugs work by blocking this enzyme, which then lets GLP-1 stay around and do its job of lowering post-meal </a:t>
            </a:r>
            <a:r>
              <a:rPr lang="en-US" sz="2800" dirty="0" err="1"/>
              <a:t>glaucose</a:t>
            </a:r>
            <a:endParaRPr lang="en-US" sz="2800" dirty="0"/>
          </a:p>
          <a:p>
            <a:endParaRPr lang="en-US" sz="2800" dirty="0"/>
          </a:p>
        </p:txBody>
      </p:sp>
    </p:spTree>
    <p:extLst>
      <p:ext uri="{BB962C8B-B14F-4D97-AF65-F5344CB8AC3E}">
        <p14:creationId xmlns:p14="http://schemas.microsoft.com/office/powerpoint/2010/main" val="3064503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9D7E-8061-304B-9228-F576C23A9F49}"/>
              </a:ext>
            </a:extLst>
          </p:cNvPr>
          <p:cNvSpPr>
            <a:spLocks noGrp="1"/>
          </p:cNvSpPr>
          <p:nvPr>
            <p:ph type="title"/>
          </p:nvPr>
        </p:nvSpPr>
        <p:spPr>
          <a:xfrm>
            <a:off x="609600" y="491807"/>
            <a:ext cx="10972800" cy="1143000"/>
          </a:xfrm>
        </p:spPr>
        <p:txBody>
          <a:bodyPr/>
          <a:lstStyle/>
          <a:p>
            <a:r>
              <a:rPr lang="en-US" dirty="0"/>
              <a:t>Thiazolidinediones (TZD’s) or </a:t>
            </a:r>
            <a:r>
              <a:rPr lang="en-US" dirty="0" err="1"/>
              <a:t>Glitazones</a:t>
            </a:r>
            <a:endParaRPr lang="en-US" dirty="0"/>
          </a:p>
        </p:txBody>
      </p:sp>
      <p:sp>
        <p:nvSpPr>
          <p:cNvPr id="3" name="Content Placeholder 2">
            <a:extLst>
              <a:ext uri="{FF2B5EF4-FFF2-40B4-BE49-F238E27FC236}">
                <a16:creationId xmlns:a16="http://schemas.microsoft.com/office/drawing/2014/main" id="{C51EA2B3-2CEA-744F-942A-7E5FB356FBAA}"/>
              </a:ext>
            </a:extLst>
          </p:cNvPr>
          <p:cNvSpPr>
            <a:spLocks noGrp="1"/>
          </p:cNvSpPr>
          <p:nvPr>
            <p:ph idx="1"/>
          </p:nvPr>
        </p:nvSpPr>
        <p:spPr>
          <a:xfrm>
            <a:off x="335360" y="1916832"/>
            <a:ext cx="10972800" cy="4525963"/>
          </a:xfrm>
        </p:spPr>
        <p:txBody>
          <a:bodyPr/>
          <a:lstStyle/>
          <a:p>
            <a:r>
              <a:rPr lang="en-US" sz="2800" dirty="0"/>
              <a:t>Pioglitazone (Actos), Rosiglitazone (Avandia)</a:t>
            </a:r>
          </a:p>
          <a:p>
            <a:r>
              <a:rPr lang="en-US" sz="2800" dirty="0"/>
              <a:t>They help insulin work better in your muscles or fat tissues</a:t>
            </a:r>
          </a:p>
          <a:p>
            <a:pPr lvl="1"/>
            <a:r>
              <a:rPr lang="en-US" sz="2400" dirty="0"/>
              <a:t>Insulin sensitizers that act on intracellular metabolic pathways to enhance insulin action and increase insulin sensitivity in critical tissues</a:t>
            </a:r>
          </a:p>
          <a:p>
            <a:pPr lvl="1"/>
            <a:r>
              <a:rPr lang="en-US" sz="2400" dirty="0"/>
              <a:t>They also let your liver make less sugar.</a:t>
            </a:r>
          </a:p>
          <a:p>
            <a:r>
              <a:rPr lang="en-US" sz="2800" dirty="0"/>
              <a:t>May cause fluid retention </a:t>
            </a:r>
          </a:p>
          <a:p>
            <a:r>
              <a:rPr lang="en-US" sz="2800" dirty="0"/>
              <a:t>Combination TZD and insulin therapy have correlated with an increased incidence of diabetic macular edema at 1-year, and 10-year follow up</a:t>
            </a:r>
            <a:br>
              <a:rPr lang="en-US" sz="2800" dirty="0"/>
            </a:br>
            <a:endParaRPr lang="en-US" sz="2800" dirty="0"/>
          </a:p>
          <a:p>
            <a:endParaRPr lang="en-US" sz="2800" dirty="0"/>
          </a:p>
        </p:txBody>
      </p:sp>
    </p:spTree>
    <p:extLst>
      <p:ext uri="{BB962C8B-B14F-4D97-AF65-F5344CB8AC3E}">
        <p14:creationId xmlns:p14="http://schemas.microsoft.com/office/powerpoint/2010/main" val="3017428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B389-94AA-1D4A-A2F0-D9D8D53D386F}"/>
              </a:ext>
            </a:extLst>
          </p:cNvPr>
          <p:cNvSpPr>
            <a:spLocks noGrp="1"/>
          </p:cNvSpPr>
          <p:nvPr>
            <p:ph type="title"/>
          </p:nvPr>
        </p:nvSpPr>
        <p:spPr>
          <a:xfrm>
            <a:off x="479376" y="476672"/>
            <a:ext cx="11582400" cy="1143000"/>
          </a:xfrm>
        </p:spPr>
        <p:txBody>
          <a:bodyPr/>
          <a:lstStyle/>
          <a:p>
            <a:r>
              <a:rPr lang="en-US" b="1" dirty="0"/>
              <a:t>SGLT2 inhibitors:</a:t>
            </a:r>
            <a:br>
              <a:rPr lang="en-US" b="1" dirty="0"/>
            </a:br>
            <a:r>
              <a:rPr lang="en-US" sz="3600" dirty="0"/>
              <a:t>(</a:t>
            </a:r>
            <a:r>
              <a:rPr lang="en-US" sz="4000" dirty="0"/>
              <a:t>Sodium Glucose Transport Type-2 Reuptake Inhibitors) </a:t>
            </a:r>
            <a:endParaRPr lang="en-US" dirty="0"/>
          </a:p>
        </p:txBody>
      </p:sp>
      <p:sp>
        <p:nvSpPr>
          <p:cNvPr id="3" name="Content Placeholder 2">
            <a:extLst>
              <a:ext uri="{FF2B5EF4-FFF2-40B4-BE49-F238E27FC236}">
                <a16:creationId xmlns:a16="http://schemas.microsoft.com/office/drawing/2014/main" id="{6ED7B4CD-81BF-7F4D-A25C-592C4D23D09A}"/>
              </a:ext>
            </a:extLst>
          </p:cNvPr>
          <p:cNvSpPr>
            <a:spLocks noGrp="1"/>
          </p:cNvSpPr>
          <p:nvPr>
            <p:ph idx="1"/>
          </p:nvPr>
        </p:nvSpPr>
        <p:spPr>
          <a:xfrm>
            <a:off x="640532" y="2026691"/>
            <a:ext cx="10972800" cy="4525963"/>
          </a:xfrm>
        </p:spPr>
        <p:txBody>
          <a:bodyPr/>
          <a:lstStyle/>
          <a:p>
            <a:r>
              <a:rPr lang="en-US" dirty="0"/>
              <a:t>Newest class of oral anti-hyperglycemic agents that have been approved for the treatment of diabetes</a:t>
            </a:r>
          </a:p>
          <a:p>
            <a:r>
              <a:rPr lang="en-US" b="1" dirty="0">
                <a:solidFill>
                  <a:schemeClr val="accent2"/>
                </a:solidFill>
              </a:rPr>
              <a:t>Jardiance (2014), </a:t>
            </a:r>
            <a:r>
              <a:rPr lang="en-US" b="1" dirty="0" err="1">
                <a:solidFill>
                  <a:schemeClr val="accent2"/>
                </a:solidFill>
              </a:rPr>
              <a:t>Farxiga</a:t>
            </a:r>
            <a:r>
              <a:rPr lang="en-US" b="1" dirty="0">
                <a:solidFill>
                  <a:schemeClr val="accent2"/>
                </a:solidFill>
              </a:rPr>
              <a:t> (2014), Invokana (2013)</a:t>
            </a:r>
          </a:p>
          <a:p>
            <a:r>
              <a:rPr lang="en-US" dirty="0"/>
              <a:t>Lower blood glucose independent of insulin</a:t>
            </a:r>
          </a:p>
          <a:p>
            <a:pPr lvl="1"/>
            <a:r>
              <a:rPr lang="en-US" dirty="0"/>
              <a:t>Increase glucose excretion in the urine</a:t>
            </a:r>
          </a:p>
          <a:p>
            <a:r>
              <a:rPr lang="en-US" dirty="0"/>
              <a:t>Have a low risk of hypoglycemia when compared to insulin and sulfonylureas</a:t>
            </a:r>
          </a:p>
          <a:p>
            <a:endParaRPr lang="en-US" dirty="0"/>
          </a:p>
        </p:txBody>
      </p:sp>
    </p:spTree>
    <p:extLst>
      <p:ext uri="{BB962C8B-B14F-4D97-AF65-F5344CB8AC3E}">
        <p14:creationId xmlns:p14="http://schemas.microsoft.com/office/powerpoint/2010/main" val="1721072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A1C-4CF2-9D42-A3AE-C1BA88992EAC}"/>
              </a:ext>
            </a:extLst>
          </p:cNvPr>
          <p:cNvSpPr>
            <a:spLocks noGrp="1"/>
          </p:cNvSpPr>
          <p:nvPr>
            <p:ph type="title"/>
          </p:nvPr>
        </p:nvSpPr>
        <p:spPr/>
        <p:txBody>
          <a:bodyPr/>
          <a:lstStyle/>
          <a:p>
            <a:r>
              <a:rPr lang="en-US" b="1" dirty="0"/>
              <a:t>SGLT2 Inhibitors:</a:t>
            </a:r>
            <a:endParaRPr lang="en-US" dirty="0"/>
          </a:p>
        </p:txBody>
      </p:sp>
      <p:sp>
        <p:nvSpPr>
          <p:cNvPr id="3" name="Content Placeholder 2">
            <a:extLst>
              <a:ext uri="{FF2B5EF4-FFF2-40B4-BE49-F238E27FC236}">
                <a16:creationId xmlns:a16="http://schemas.microsoft.com/office/drawing/2014/main" id="{32E2D7B3-FF80-6049-B63F-554819ECDCEC}"/>
              </a:ext>
            </a:extLst>
          </p:cNvPr>
          <p:cNvSpPr>
            <a:spLocks noGrp="1"/>
          </p:cNvSpPr>
          <p:nvPr>
            <p:ph idx="1"/>
          </p:nvPr>
        </p:nvSpPr>
        <p:spPr>
          <a:xfrm>
            <a:off x="591096" y="1556792"/>
            <a:ext cx="10972800" cy="6221287"/>
          </a:xfrm>
        </p:spPr>
        <p:txBody>
          <a:bodyPr/>
          <a:lstStyle/>
          <a:p>
            <a:r>
              <a:rPr lang="en-US" sz="2800" dirty="0"/>
              <a:t>Weight loss and antihypertensive benefits</a:t>
            </a:r>
          </a:p>
          <a:p>
            <a:r>
              <a:rPr lang="en-US" sz="2800" dirty="0"/>
              <a:t>In a meta-analysis of 21 phase 2b/3 dapagliflozin clinical trials, there was no suggestion of increased risk for major adverse cardiovascular events (MACE) with FARXIGA compared with control </a:t>
            </a:r>
          </a:p>
          <a:p>
            <a:r>
              <a:rPr lang="en-US" sz="2800" dirty="0"/>
              <a:t>In patients with T2D that were at high risk for cardiovascular complications, SGLT2 inhibition had </a:t>
            </a:r>
            <a:r>
              <a:rPr lang="en-US" sz="2800" b="1" dirty="0">
                <a:solidFill>
                  <a:schemeClr val="accent2"/>
                </a:solidFill>
              </a:rPr>
              <a:t>significantly greater effects </a:t>
            </a:r>
            <a:r>
              <a:rPr lang="en-US" sz="2800" dirty="0"/>
              <a:t>in reducing HbA1c, body weight, and SBP without adversely impacting cardiovascular (CV) safety vs placebo treatment. </a:t>
            </a:r>
          </a:p>
          <a:p>
            <a:endParaRPr lang="en-US" sz="2800" dirty="0"/>
          </a:p>
        </p:txBody>
      </p:sp>
      <p:sp>
        <p:nvSpPr>
          <p:cNvPr id="4" name="TextBox 3">
            <a:extLst>
              <a:ext uri="{FF2B5EF4-FFF2-40B4-BE49-F238E27FC236}">
                <a16:creationId xmlns:a16="http://schemas.microsoft.com/office/drawing/2014/main" id="{421DD3B5-128C-E94F-A940-0A3D05C6F18F}"/>
              </a:ext>
            </a:extLst>
          </p:cNvPr>
          <p:cNvSpPr txBox="1"/>
          <p:nvPr/>
        </p:nvSpPr>
        <p:spPr>
          <a:xfrm>
            <a:off x="591096" y="5733256"/>
            <a:ext cx="10441160" cy="276999"/>
          </a:xfrm>
          <a:prstGeom prst="rect">
            <a:avLst/>
          </a:prstGeom>
          <a:noFill/>
        </p:spPr>
        <p:txBody>
          <a:bodyPr wrap="square" rtlCol="0">
            <a:spAutoFit/>
          </a:bodyPr>
          <a:lstStyle/>
          <a:p>
            <a:r>
              <a:rPr lang="en-US" sz="1200" b="1" dirty="0">
                <a:solidFill>
                  <a:schemeClr val="accent2"/>
                </a:solidFill>
              </a:rPr>
              <a:t>Cardiovascular effects of dapagliflozin in patients with type 2 diabetes and different risk categories: a meta-analysis. Cardiovasc </a:t>
            </a:r>
            <a:r>
              <a:rPr lang="en-US" sz="1200" b="1" dirty="0" err="1">
                <a:solidFill>
                  <a:schemeClr val="accent2"/>
                </a:solidFill>
              </a:rPr>
              <a:t>Diabetol</a:t>
            </a:r>
            <a:r>
              <a:rPr lang="en-US" sz="1200" b="1" dirty="0">
                <a:solidFill>
                  <a:schemeClr val="accent2"/>
                </a:solidFill>
              </a:rPr>
              <a:t>. 2016; 15(1):37 </a:t>
            </a:r>
          </a:p>
        </p:txBody>
      </p:sp>
    </p:spTree>
    <p:extLst>
      <p:ext uri="{BB962C8B-B14F-4D97-AF65-F5344CB8AC3E}">
        <p14:creationId xmlns:p14="http://schemas.microsoft.com/office/powerpoint/2010/main" val="1269969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DE5F-5DC4-F94A-B377-B49F1ECF8F27}"/>
              </a:ext>
            </a:extLst>
          </p:cNvPr>
          <p:cNvSpPr>
            <a:spLocks noGrp="1"/>
          </p:cNvSpPr>
          <p:nvPr>
            <p:ph type="title"/>
          </p:nvPr>
        </p:nvSpPr>
        <p:spPr>
          <a:xfrm>
            <a:off x="70430" y="2308221"/>
            <a:ext cx="5558182" cy="1143000"/>
          </a:xfrm>
        </p:spPr>
        <p:txBody>
          <a:bodyPr/>
          <a:lstStyle/>
          <a:p>
            <a:r>
              <a:rPr lang="en-US" sz="3200" dirty="0"/>
              <a:t>EMPAREG Outcome Study</a:t>
            </a:r>
          </a:p>
        </p:txBody>
      </p:sp>
      <p:sp>
        <p:nvSpPr>
          <p:cNvPr id="3" name="Content Placeholder 2">
            <a:extLst>
              <a:ext uri="{FF2B5EF4-FFF2-40B4-BE49-F238E27FC236}">
                <a16:creationId xmlns:a16="http://schemas.microsoft.com/office/drawing/2014/main" id="{BC1B0B7D-8959-C34D-BF94-FDD1A5D80580}"/>
              </a:ext>
            </a:extLst>
          </p:cNvPr>
          <p:cNvSpPr>
            <a:spLocks noGrp="1"/>
          </p:cNvSpPr>
          <p:nvPr>
            <p:ph idx="1"/>
          </p:nvPr>
        </p:nvSpPr>
        <p:spPr>
          <a:xfrm>
            <a:off x="538342" y="3284984"/>
            <a:ext cx="10972800" cy="4525963"/>
          </a:xfrm>
        </p:spPr>
        <p:txBody>
          <a:bodyPr/>
          <a:lstStyle/>
          <a:p>
            <a:r>
              <a:rPr lang="en-US" sz="2800" dirty="0"/>
              <a:t>7020 patients with established cardiovascular disease randomized double-blind, placebo-controlled study</a:t>
            </a:r>
          </a:p>
          <a:p>
            <a:r>
              <a:rPr lang="en-US" sz="2800" dirty="0"/>
              <a:t>38% relative risk reduction in death from cardiovascular causes in the empagliflozin group vs the placebo group</a:t>
            </a:r>
          </a:p>
          <a:p>
            <a:pPr lvl="1"/>
            <a:r>
              <a:rPr lang="en-US" sz="2400" dirty="0"/>
              <a:t>32% relative risk reduction from death from any cause</a:t>
            </a:r>
          </a:p>
          <a:p>
            <a:r>
              <a:rPr lang="en-US" sz="2800" dirty="0"/>
              <a:t>35% relative risk reduction in Hospitalizations</a:t>
            </a:r>
          </a:p>
          <a:p>
            <a:endParaRPr lang="en-US" sz="2800" dirty="0"/>
          </a:p>
        </p:txBody>
      </p:sp>
      <p:sp>
        <p:nvSpPr>
          <p:cNvPr id="4" name="TextBox 3">
            <a:extLst>
              <a:ext uri="{FF2B5EF4-FFF2-40B4-BE49-F238E27FC236}">
                <a16:creationId xmlns:a16="http://schemas.microsoft.com/office/drawing/2014/main" id="{59E7D700-412F-5244-B061-3BAD6B91C4EF}"/>
              </a:ext>
            </a:extLst>
          </p:cNvPr>
          <p:cNvSpPr txBox="1"/>
          <p:nvPr/>
        </p:nvSpPr>
        <p:spPr>
          <a:xfrm>
            <a:off x="839416" y="6376558"/>
            <a:ext cx="10441160" cy="338554"/>
          </a:xfrm>
          <a:prstGeom prst="rect">
            <a:avLst/>
          </a:prstGeom>
          <a:noFill/>
        </p:spPr>
        <p:txBody>
          <a:bodyPr wrap="square" rtlCol="0">
            <a:spAutoFit/>
          </a:bodyPr>
          <a:lstStyle/>
          <a:p>
            <a:r>
              <a:rPr lang="en-US" sz="1600" dirty="0">
                <a:solidFill>
                  <a:schemeClr val="bg1"/>
                </a:solidFill>
              </a:rPr>
              <a:t>The New England journal of medicine. 2015 Nov 26; 373(22):2117–28. </a:t>
            </a:r>
          </a:p>
        </p:txBody>
      </p:sp>
      <p:pic>
        <p:nvPicPr>
          <p:cNvPr id="6" name="Picture 5" descr="A screenshot of a cell phone&#10;&#10;Description automatically generated">
            <a:extLst>
              <a:ext uri="{FF2B5EF4-FFF2-40B4-BE49-F238E27FC236}">
                <a16:creationId xmlns:a16="http://schemas.microsoft.com/office/drawing/2014/main" id="{528CA13F-34DF-E140-A47B-ECE71B691D9E}"/>
              </a:ext>
            </a:extLst>
          </p:cNvPr>
          <p:cNvPicPr>
            <a:picLocks noChangeAspect="1"/>
          </p:cNvPicPr>
          <p:nvPr/>
        </p:nvPicPr>
        <p:blipFill rotWithShape="1">
          <a:blip r:embed="rId3"/>
          <a:srcRect l="21476" t="3771" r="22733" b="87172"/>
          <a:stretch/>
        </p:blipFill>
        <p:spPr>
          <a:xfrm>
            <a:off x="3143672" y="312165"/>
            <a:ext cx="6192688" cy="36004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0BDC8EC-F8C7-824E-BBE0-A15E0FBCFF58}"/>
              </a:ext>
            </a:extLst>
          </p:cNvPr>
          <p:cNvPicPr>
            <a:picLocks noChangeAspect="1"/>
          </p:cNvPicPr>
          <p:nvPr/>
        </p:nvPicPr>
        <p:blipFill rotWithShape="1">
          <a:blip r:embed="rId3"/>
          <a:srcRect l="5907" t="27319" r="5865" b="50943"/>
          <a:stretch/>
        </p:blipFill>
        <p:spPr>
          <a:xfrm>
            <a:off x="1415480" y="685118"/>
            <a:ext cx="9289032" cy="81962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9C2EC60-4884-B549-BA0C-0C31C58982EB}"/>
              </a:ext>
            </a:extLst>
          </p:cNvPr>
          <p:cNvPicPr>
            <a:picLocks noChangeAspect="1"/>
          </p:cNvPicPr>
          <p:nvPr/>
        </p:nvPicPr>
        <p:blipFill rotWithShape="1">
          <a:blip r:embed="rId3"/>
          <a:srcRect l="7853" t="62050" r="7163" b="7422"/>
          <a:stretch/>
        </p:blipFill>
        <p:spPr>
          <a:xfrm>
            <a:off x="2013524" y="1504737"/>
            <a:ext cx="8885036" cy="1143001"/>
          </a:xfrm>
          <a:prstGeom prst="rect">
            <a:avLst/>
          </a:prstGeom>
        </p:spPr>
      </p:pic>
      <p:sp>
        <p:nvSpPr>
          <p:cNvPr id="9" name="TextBox 8">
            <a:extLst>
              <a:ext uri="{FF2B5EF4-FFF2-40B4-BE49-F238E27FC236}">
                <a16:creationId xmlns:a16="http://schemas.microsoft.com/office/drawing/2014/main" id="{A2703987-6193-2341-A38C-4141BACCF793}"/>
              </a:ext>
            </a:extLst>
          </p:cNvPr>
          <p:cNvSpPr txBox="1"/>
          <p:nvPr/>
        </p:nvSpPr>
        <p:spPr>
          <a:xfrm>
            <a:off x="177778" y="260068"/>
            <a:ext cx="1358642" cy="461665"/>
          </a:xfrm>
          <a:prstGeom prst="rect">
            <a:avLst/>
          </a:prstGeom>
          <a:noFill/>
        </p:spPr>
        <p:txBody>
          <a:bodyPr wrap="none" rtlCol="0">
            <a:spAutoFit/>
          </a:bodyPr>
          <a:lstStyle/>
          <a:p>
            <a:r>
              <a:rPr lang="en-US" sz="2400" dirty="0"/>
              <a:t>Jardiance</a:t>
            </a:r>
          </a:p>
        </p:txBody>
      </p:sp>
    </p:spTree>
    <p:extLst>
      <p:ext uri="{BB962C8B-B14F-4D97-AF65-F5344CB8AC3E}">
        <p14:creationId xmlns:p14="http://schemas.microsoft.com/office/powerpoint/2010/main" val="2350838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EBA7-7932-1043-804F-D0D819904423}"/>
              </a:ext>
            </a:extLst>
          </p:cNvPr>
          <p:cNvSpPr>
            <a:spLocks noGrp="1"/>
          </p:cNvSpPr>
          <p:nvPr>
            <p:ph type="title"/>
          </p:nvPr>
        </p:nvSpPr>
        <p:spPr/>
        <p:txBody>
          <a:bodyPr/>
          <a:lstStyle/>
          <a:p>
            <a:r>
              <a:rPr lang="en-US" dirty="0"/>
              <a:t>Ocular Manifestations of Diabetes	</a:t>
            </a:r>
          </a:p>
        </p:txBody>
      </p:sp>
      <p:sp>
        <p:nvSpPr>
          <p:cNvPr id="3" name="Content Placeholder 2">
            <a:extLst>
              <a:ext uri="{FF2B5EF4-FFF2-40B4-BE49-F238E27FC236}">
                <a16:creationId xmlns:a16="http://schemas.microsoft.com/office/drawing/2014/main" id="{16F706BA-0139-B548-849B-149910463B1E}"/>
              </a:ext>
            </a:extLst>
          </p:cNvPr>
          <p:cNvSpPr>
            <a:spLocks noGrp="1"/>
          </p:cNvSpPr>
          <p:nvPr>
            <p:ph idx="1"/>
          </p:nvPr>
        </p:nvSpPr>
        <p:spPr/>
        <p:txBody>
          <a:bodyPr/>
          <a:lstStyle/>
          <a:p>
            <a:r>
              <a:rPr lang="en-US" dirty="0"/>
              <a:t>Diabetic retinopathy</a:t>
            </a:r>
          </a:p>
          <a:p>
            <a:r>
              <a:rPr lang="en-US" dirty="0"/>
              <a:t>Cataracts</a:t>
            </a:r>
          </a:p>
          <a:p>
            <a:r>
              <a:rPr lang="en-US" dirty="0"/>
              <a:t>Dry eye</a:t>
            </a:r>
          </a:p>
          <a:p>
            <a:r>
              <a:rPr lang="en-US" dirty="0"/>
              <a:t>Nerve palsies</a:t>
            </a:r>
          </a:p>
          <a:p>
            <a:r>
              <a:rPr lang="en-US" dirty="0"/>
              <a:t>Glaucoma</a:t>
            </a:r>
          </a:p>
          <a:p>
            <a:r>
              <a:rPr lang="en-US" dirty="0"/>
              <a:t>Pupil abnormalities</a:t>
            </a:r>
          </a:p>
        </p:txBody>
      </p:sp>
    </p:spTree>
    <p:extLst>
      <p:ext uri="{BB962C8B-B14F-4D97-AF65-F5344CB8AC3E}">
        <p14:creationId xmlns:p14="http://schemas.microsoft.com/office/powerpoint/2010/main" val="212969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042ACD-A495-C74F-8AA2-B5219821B614}"/>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E172EA47-23C8-2E42-BFF4-66666F033AF0}"/>
              </a:ext>
            </a:extLst>
          </p:cNvPr>
          <p:cNvSpPr>
            <a:spLocks noGrp="1"/>
          </p:cNvSpPr>
          <p:nvPr>
            <p:ph idx="1"/>
          </p:nvPr>
        </p:nvSpPr>
        <p:spPr/>
        <p:txBody>
          <a:bodyPr/>
          <a:lstStyle/>
          <a:p>
            <a:r>
              <a:rPr lang="en-US" dirty="0"/>
              <a:t>Much of this increase in Diabetes is occurring in developing countries </a:t>
            </a:r>
          </a:p>
          <a:p>
            <a:pPr lvl="1"/>
            <a:r>
              <a:rPr lang="en-US" dirty="0"/>
              <a:t>Usually most commonly above retirement age</a:t>
            </a:r>
          </a:p>
          <a:p>
            <a:r>
              <a:rPr lang="en-US" dirty="0"/>
              <a:t>Growing incidence of Type 2 Diabetes at a younger age</a:t>
            </a:r>
          </a:p>
          <a:p>
            <a:pPr lvl="1"/>
            <a:r>
              <a:rPr lang="en-US" dirty="0"/>
              <a:t>Increase obesity in children</a:t>
            </a:r>
          </a:p>
          <a:p>
            <a:r>
              <a:rPr lang="en-US" dirty="0"/>
              <a:t> </a:t>
            </a:r>
          </a:p>
        </p:txBody>
      </p:sp>
    </p:spTree>
    <p:extLst>
      <p:ext uri="{BB962C8B-B14F-4D97-AF65-F5344CB8AC3E}">
        <p14:creationId xmlns:p14="http://schemas.microsoft.com/office/powerpoint/2010/main" val="1793349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Retinal Manifestations of Diabetes</a:t>
            </a:r>
          </a:p>
        </p:txBody>
      </p:sp>
      <p:sp>
        <p:nvSpPr>
          <p:cNvPr id="3" name="Footer Placeholder 2"/>
          <p:cNvSpPr>
            <a:spLocks noGrp="1"/>
          </p:cNvSpPr>
          <p:nvPr>
            <p:ph type="ftr" sz="quarter" idx="4294967295"/>
          </p:nvPr>
        </p:nvSpPr>
        <p:spPr>
          <a:xfrm>
            <a:off x="2152650" y="6021289"/>
            <a:ext cx="8629650" cy="365125"/>
          </a:xfrm>
          <a:prstGeom prst="rect">
            <a:avLst/>
          </a:prstGeom>
        </p:spPr>
        <p:txBody>
          <a:bodyPr/>
          <a:lstStyle/>
          <a:p>
            <a:pPr marL="117475" indent="-117475">
              <a:buFont typeface="+mj-lt"/>
              <a:buAutoNum type="arabicPeriod"/>
            </a:pPr>
            <a:r>
              <a:rPr lang="en-US" sz="1000" dirty="0"/>
              <a:t>American Academy of Ophthalmology. </a:t>
            </a:r>
            <a:r>
              <a:rPr lang="en-US" sz="1000" i="1" dirty="0"/>
              <a:t>Preferred Practice Pattern® Guidelines</a:t>
            </a:r>
            <a:r>
              <a:rPr lang="en-US" sz="1000" dirty="0"/>
              <a:t>. Diabetic Retinopathy. www.aao.org/ppp. Accessed November 26, 2013.</a:t>
            </a:r>
          </a:p>
          <a:p>
            <a:pPr marL="117475" indent="-117475">
              <a:buFont typeface="+mj-lt"/>
              <a:buAutoNum type="arabicPeriod"/>
            </a:pPr>
            <a:r>
              <a:rPr lang="en-US" sz="1000" dirty="0"/>
              <a:t>Brownlee M, et al. In: Melmed S, Polonsky KS, Larsen PR, Kronenberg HM, eds. </a:t>
            </a:r>
            <a:r>
              <a:rPr lang="en-US" sz="1000" i="1" dirty="0"/>
              <a:t>Williams Textbook of Endocrinology</a:t>
            </a:r>
            <a:r>
              <a:rPr lang="en-US" sz="1000" dirty="0"/>
              <a:t>. 12th ed. Philadelphia, PA: Elsevier Saunders; 2011;1462-1551.</a:t>
            </a:r>
          </a:p>
          <a:p>
            <a:pPr marL="117475" indent="-117475">
              <a:buFont typeface="+mj-lt"/>
              <a:buAutoNum type="arabicPeriod"/>
            </a:pPr>
            <a:r>
              <a:rPr lang="en-US" sz="1000" dirty="0"/>
              <a:t>Boyer DS, Hopkins JJ, Sorof J, Ehrlich JS. </a:t>
            </a:r>
            <a:r>
              <a:rPr lang="en-US" sz="1000" i="1" dirty="0"/>
              <a:t>Ther Adv Endocrinol Metab</a:t>
            </a:r>
            <a:r>
              <a:rPr lang="en-US" sz="1000" dirty="0"/>
              <a:t>. 2013;4(6):151-169.</a:t>
            </a:r>
          </a:p>
          <a:p>
            <a:pPr marL="117475" indent="-117475">
              <a:buFont typeface="+mj-lt"/>
              <a:buAutoNum type="arabicPeriod"/>
            </a:pPr>
            <a:r>
              <a:rPr lang="en-US" sz="1000" dirty="0"/>
              <a:t>Ciulla TA, Amador AG, Zinman B. </a:t>
            </a:r>
            <a:r>
              <a:rPr lang="en-US" sz="1000" i="1" dirty="0"/>
              <a:t>Diabetes Care</a:t>
            </a:r>
            <a:r>
              <a:rPr lang="en-US" sz="1000" dirty="0"/>
              <a:t>. 2003;26:2653-2664.</a:t>
            </a:r>
          </a:p>
        </p:txBody>
      </p:sp>
      <p:sp>
        <p:nvSpPr>
          <p:cNvPr id="6" name="Rounded Rectangle 5"/>
          <p:cNvSpPr/>
          <p:nvPr/>
        </p:nvSpPr>
        <p:spPr>
          <a:xfrm>
            <a:off x="2329343" y="1304798"/>
            <a:ext cx="7189366" cy="4715002"/>
          </a:xfrm>
          <a:prstGeom prst="roundRect">
            <a:avLst>
              <a:gd name="adj" fmla="val 4420"/>
            </a:avLst>
          </a:prstGeom>
          <a:solidFill>
            <a:schemeClr val="bg1"/>
          </a:solidFill>
          <a:ln w="38100">
            <a:solidFill>
              <a:srgbClr val="22B0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ounded Rectangle 9"/>
          <p:cNvSpPr/>
          <p:nvPr/>
        </p:nvSpPr>
        <p:spPr>
          <a:xfrm rot="16200000">
            <a:off x="1450904" y="2479478"/>
            <a:ext cx="2415543" cy="306467"/>
          </a:xfrm>
          <a:prstGeom prst="roundRect">
            <a:avLst/>
          </a:prstGeom>
          <a:solidFill>
            <a:srgbClr val="22B0B1">
              <a:alpha val="50196"/>
            </a:srgbClr>
          </a:solidFill>
          <a:ln>
            <a:noFill/>
          </a:ln>
          <a:effectLst/>
        </p:spPr>
        <p:txBody>
          <a:bodyPr wrap="square" lIns="91440" tIns="91440" rIns="91440" bIns="91440" anchor="ctr" anchorCtr="1">
            <a:noAutofit/>
          </a:bodyPr>
          <a:lstStyle/>
          <a:p>
            <a:pPr algn="ctr" eaLnBrk="0" fontAlgn="base" hangingPunct="0">
              <a:spcBef>
                <a:spcPct val="0"/>
              </a:spcBef>
              <a:spcAft>
                <a:spcPct val="0"/>
              </a:spcAft>
            </a:pPr>
            <a:r>
              <a:rPr kumimoji="1" lang="en-US" sz="1200" b="1" dirty="0">
                <a:solidFill>
                  <a:srgbClr val="333333"/>
                </a:solidFill>
                <a:latin typeface="Arial" charset="0"/>
                <a:ea typeface="ＭＳ Ｐゴシック" charset="0"/>
                <a:cs typeface="ＭＳ Ｐゴシック" charset="0"/>
              </a:rPr>
              <a:t>MACULAR CHANGES </a:t>
            </a:r>
          </a:p>
        </p:txBody>
      </p:sp>
      <p:sp>
        <p:nvSpPr>
          <p:cNvPr id="17" name="Rounded Rectangle 16"/>
          <p:cNvSpPr/>
          <p:nvPr/>
        </p:nvSpPr>
        <p:spPr>
          <a:xfrm>
            <a:off x="2890694" y="1428534"/>
            <a:ext cx="6469206" cy="471051"/>
          </a:xfrm>
          <a:prstGeom prst="roundRect">
            <a:avLst/>
          </a:prstGeom>
          <a:gradFill flip="none" rotWithShape="1">
            <a:gsLst>
              <a:gs pos="100000">
                <a:srgbClr val="FFC000"/>
              </a:gs>
              <a:gs pos="0">
                <a:schemeClr val="accent4">
                  <a:lumMod val="40000"/>
                  <a:lumOff val="60000"/>
                </a:schemeClr>
              </a:gs>
            </a:gsLst>
            <a:lin ang="0" scaled="1"/>
            <a:tileRect/>
          </a:gradFill>
          <a:ln>
            <a:noFill/>
          </a:ln>
          <a:effectLst/>
          <a:scene3d>
            <a:camera prst="orthographicFront">
              <a:rot lat="0" lon="0" rev="0"/>
            </a:camera>
            <a:lightRig rig="contrasting" dir="t">
              <a:rot lat="0" lon="0" rev="7800000"/>
            </a:lightRig>
          </a:scene3d>
          <a:sp3d/>
        </p:spPr>
        <p:txBody>
          <a:bodyPr wrap="square" anchor="b">
            <a:spAutoFit/>
          </a:bodyPr>
          <a:lstStyle/>
          <a:p>
            <a:pPr algn="ctr">
              <a:lnSpc>
                <a:spcPts val="1300"/>
              </a:lnSpc>
            </a:pPr>
            <a:r>
              <a:rPr lang="en-US" sz="1200" b="1" dirty="0">
                <a:solidFill>
                  <a:prstClr val="black"/>
                </a:solidFill>
                <a:latin typeface="Arial" panose="020B0604020202020204" pitchFamily="34" charset="0"/>
                <a:cs typeface="Arial" panose="020B0604020202020204" pitchFamily="34" charset="0"/>
              </a:rPr>
              <a:t>Macular Edema </a:t>
            </a:r>
          </a:p>
          <a:p>
            <a:pPr algn="ctr">
              <a:lnSpc>
                <a:spcPts val="1300"/>
              </a:lnSpc>
            </a:pPr>
            <a:r>
              <a:rPr lang="en-US" sz="1200" dirty="0">
                <a:solidFill>
                  <a:prstClr val="black"/>
                </a:solidFill>
                <a:latin typeface="Arial" panose="020B0604020202020204" pitchFamily="34" charset="0"/>
                <a:cs typeface="Arial" panose="020B0604020202020204" pitchFamily="34" charset="0"/>
              </a:rPr>
              <a:t>(may occur at any stage of DR)</a:t>
            </a:r>
          </a:p>
        </p:txBody>
      </p:sp>
      <p:sp>
        <p:nvSpPr>
          <p:cNvPr id="11" name="Rounded Rectangle 10"/>
          <p:cNvSpPr/>
          <p:nvPr/>
        </p:nvSpPr>
        <p:spPr>
          <a:xfrm rot="16200000">
            <a:off x="1744275" y="4799970"/>
            <a:ext cx="1828800" cy="320040"/>
          </a:xfrm>
          <a:prstGeom prst="roundRect">
            <a:avLst/>
          </a:prstGeom>
          <a:solidFill>
            <a:srgbClr val="22B0B1">
              <a:alpha val="50196"/>
            </a:srgbClr>
          </a:solidFill>
          <a:ln>
            <a:noFill/>
          </a:ln>
          <a:effectLst/>
        </p:spPr>
        <p:txBody>
          <a:bodyPr wrap="square" lIns="91440" tIns="91440" rIns="91440" bIns="91440" anchor="ctr" anchorCtr="1">
            <a:noAutofit/>
          </a:bodyPr>
          <a:lstStyle/>
          <a:p>
            <a:pPr algn="ctr" eaLnBrk="0" fontAlgn="base" hangingPunct="0">
              <a:spcBef>
                <a:spcPct val="0"/>
              </a:spcBef>
              <a:spcAft>
                <a:spcPct val="0"/>
              </a:spcAft>
            </a:pPr>
            <a:r>
              <a:rPr kumimoji="1" lang="en-US" sz="1200" b="1" dirty="0">
                <a:solidFill>
                  <a:srgbClr val="333333"/>
                </a:solidFill>
                <a:latin typeface="Arial" charset="0"/>
                <a:ea typeface="ＭＳ Ｐゴシック" charset="0"/>
                <a:cs typeface="ＭＳ Ｐゴシック" charset="0"/>
              </a:rPr>
              <a:t>STAGE</a:t>
            </a:r>
          </a:p>
        </p:txBody>
      </p:sp>
      <p:sp>
        <p:nvSpPr>
          <p:cNvPr id="18" name="Rounded Rectangle 17"/>
          <p:cNvSpPr/>
          <p:nvPr/>
        </p:nvSpPr>
        <p:spPr>
          <a:xfrm>
            <a:off x="2890694" y="4045589"/>
            <a:ext cx="1702374" cy="1828800"/>
          </a:xfrm>
          <a:prstGeom prst="roundRect">
            <a:avLst>
              <a:gd name="adj" fmla="val 7756"/>
            </a:avLst>
          </a:prstGeom>
          <a:solidFill>
            <a:schemeClr val="bg1"/>
          </a:solidFill>
          <a:ln>
            <a:solidFill>
              <a:srgbClr val="00446A"/>
            </a:solidFill>
          </a:ln>
          <a:effectLst/>
          <a:scene3d>
            <a:camera prst="orthographicFront">
              <a:rot lat="0" lon="0" rev="0"/>
            </a:camera>
            <a:lightRig rig="contrasting" dir="t">
              <a:rot lat="0" lon="0" rev="7800000"/>
            </a:lightRig>
          </a:scene3d>
          <a:sp3d>
            <a:bevelT w="139700" h="139700"/>
          </a:sp3d>
        </p:spPr>
        <p:txBody>
          <a:bodyPr wrap="square" lIns="0" rIns="91440" anchor="ctr" anchorCtr="1">
            <a:noAutofit/>
          </a:bodyPr>
          <a:lstStyle/>
          <a:p>
            <a:pPr algn="ctr">
              <a:lnSpc>
                <a:spcPts val="1300"/>
              </a:lnSpc>
            </a:pPr>
            <a:r>
              <a:rPr lang="en-US" sz="1200" b="1" dirty="0">
                <a:solidFill>
                  <a:srgbClr val="00446A"/>
                </a:solidFill>
                <a:latin typeface="Arial" panose="020B0604020202020204" pitchFamily="34" charset="0"/>
                <a:cs typeface="Arial" panose="020B0604020202020204" pitchFamily="34" charset="0"/>
              </a:rPr>
              <a:t>No DR</a:t>
            </a:r>
          </a:p>
          <a:p>
            <a:pPr marL="117475" indent="-117475">
              <a:lnSpc>
                <a:spcPts val="1200"/>
              </a:lnSpc>
              <a:spcAft>
                <a:spcPts val="300"/>
              </a:spcAft>
              <a:buFont typeface="Arial" panose="020B0604020202020204" pitchFamily="34" charset="0"/>
              <a:buChar char="•"/>
            </a:pPr>
            <a:r>
              <a:rPr lang="en-US" sz="1200" dirty="0"/>
              <a:t>Endothelial leukocyte adhesion</a:t>
            </a:r>
          </a:p>
          <a:p>
            <a:pPr marL="117475" indent="-117475">
              <a:lnSpc>
                <a:spcPts val="1200"/>
              </a:lnSpc>
              <a:spcAft>
                <a:spcPts val="300"/>
              </a:spcAft>
              <a:buFont typeface="Arial" panose="020B0604020202020204" pitchFamily="34" charset="0"/>
              <a:buChar char="•"/>
            </a:pPr>
            <a:r>
              <a:rPr lang="en-US" sz="1200" dirty="0"/>
              <a:t>Basement membrane thickening</a:t>
            </a:r>
          </a:p>
          <a:p>
            <a:pPr marL="117475" indent="-117475">
              <a:lnSpc>
                <a:spcPts val="1200"/>
              </a:lnSpc>
              <a:spcAft>
                <a:spcPts val="300"/>
              </a:spcAft>
              <a:buFont typeface="Arial" panose="020B0604020202020204" pitchFamily="34" charset="0"/>
              <a:buChar char="•"/>
            </a:pPr>
            <a:r>
              <a:rPr lang="en-US" sz="1200" dirty="0"/>
              <a:t>Pericyte loss</a:t>
            </a:r>
          </a:p>
          <a:p>
            <a:pPr marL="117475" indent="-117475">
              <a:lnSpc>
                <a:spcPts val="1200"/>
              </a:lnSpc>
              <a:spcAft>
                <a:spcPts val="300"/>
              </a:spcAft>
              <a:buFont typeface="Arial" panose="020B0604020202020204" pitchFamily="34" charset="0"/>
              <a:buChar char="•"/>
            </a:pPr>
            <a:r>
              <a:rPr lang="en-US" sz="1200" dirty="0"/>
              <a:t>Altered retinal blood flow</a:t>
            </a:r>
          </a:p>
          <a:p>
            <a:pPr marL="117475" indent="-117475">
              <a:lnSpc>
                <a:spcPts val="1200"/>
              </a:lnSpc>
              <a:spcAft>
                <a:spcPts val="300"/>
              </a:spcAft>
              <a:buFont typeface="Arial" panose="020B0604020202020204" pitchFamily="34" charset="0"/>
              <a:buChar char="•"/>
            </a:pPr>
            <a:r>
              <a:rPr lang="en-US" sz="1200" dirty="0"/>
              <a:t>VEGF upregulation</a:t>
            </a:r>
          </a:p>
          <a:p>
            <a:pPr marL="117475" indent="-117475">
              <a:lnSpc>
                <a:spcPts val="1200"/>
              </a:lnSpc>
              <a:spcAft>
                <a:spcPts val="300"/>
              </a:spcAft>
              <a:buFont typeface="Arial" panose="020B0604020202020204" pitchFamily="34" charset="0"/>
              <a:buChar char="•"/>
            </a:pPr>
            <a:r>
              <a:rPr lang="en-US" sz="1200" dirty="0"/>
              <a:t>Biochemical changes</a:t>
            </a:r>
          </a:p>
        </p:txBody>
      </p:sp>
      <p:sp>
        <p:nvSpPr>
          <p:cNvPr id="19" name="Rounded Rectangle 18"/>
          <p:cNvSpPr/>
          <p:nvPr/>
        </p:nvSpPr>
        <p:spPr>
          <a:xfrm>
            <a:off x="4638247" y="4045589"/>
            <a:ext cx="2991236" cy="725380"/>
          </a:xfrm>
          <a:prstGeom prst="roundRect">
            <a:avLst/>
          </a:prstGeom>
          <a:solidFill>
            <a:srgbClr val="336699"/>
          </a:solidFill>
          <a:ln>
            <a:noFill/>
          </a:ln>
          <a:effectLst/>
          <a:scene3d>
            <a:camera prst="orthographicFront">
              <a:rot lat="0" lon="0" rev="0"/>
            </a:camera>
            <a:lightRig rig="contrasting" dir="t">
              <a:rot lat="0" lon="0" rev="7800000"/>
            </a:lightRig>
          </a:scene3d>
          <a:sp3d>
            <a:bevelT w="139700" h="139700"/>
          </a:sp3d>
        </p:spPr>
        <p:txBody>
          <a:bodyPr wrap="square" anchor="ctr" anchorCtr="1">
            <a:noAutofit/>
          </a:bodyPr>
          <a:lstStyle/>
          <a:p>
            <a:pPr algn="ctr">
              <a:lnSpc>
                <a:spcPts val="1300"/>
              </a:lnSpc>
            </a:pPr>
            <a:r>
              <a:rPr lang="en-US" sz="1200" b="1" dirty="0">
                <a:solidFill>
                  <a:prstClr val="white"/>
                </a:solidFill>
                <a:latin typeface="Arial" panose="020B0604020202020204" pitchFamily="34" charset="0"/>
                <a:cs typeface="Arial" panose="020B0604020202020204" pitchFamily="34" charset="0"/>
              </a:rPr>
              <a:t>NPDR</a:t>
            </a:r>
          </a:p>
          <a:p>
            <a:pPr algn="ctr">
              <a:lnSpc>
                <a:spcPts val="1300"/>
              </a:lnSpc>
            </a:pPr>
            <a:r>
              <a:rPr lang="en-US" sz="1200" dirty="0">
                <a:solidFill>
                  <a:prstClr val="white"/>
                </a:solidFill>
                <a:latin typeface="Arial" panose="020B0604020202020204" pitchFamily="34" charset="0"/>
                <a:cs typeface="Arial" panose="020B0604020202020204" pitchFamily="34" charset="0"/>
              </a:rPr>
              <a:t>(nonproliferative diabetic retinopathy)</a:t>
            </a:r>
          </a:p>
        </p:txBody>
      </p:sp>
      <p:sp>
        <p:nvSpPr>
          <p:cNvPr id="20" name="Rounded Rectangle 19"/>
          <p:cNvSpPr/>
          <p:nvPr/>
        </p:nvSpPr>
        <p:spPr>
          <a:xfrm>
            <a:off x="4627759" y="4828168"/>
            <a:ext cx="1467964" cy="1046220"/>
          </a:xfrm>
          <a:prstGeom prst="roundRect">
            <a:avLst/>
          </a:prstGeom>
          <a:solidFill>
            <a:srgbClr val="336699">
              <a:alpha val="50196"/>
            </a:srgbClr>
          </a:solidFill>
          <a:ln>
            <a:noFill/>
          </a:ln>
          <a:effectLst/>
          <a:scene3d>
            <a:camera prst="orthographicFront">
              <a:rot lat="0" lon="0" rev="0"/>
            </a:camera>
            <a:lightRig rig="contrasting" dir="t">
              <a:rot lat="0" lon="0" rev="7800000"/>
            </a:lightRig>
          </a:scene3d>
          <a:sp3d>
            <a:bevelT w="139700" h="139700"/>
          </a:sp3d>
        </p:spPr>
        <p:txBody>
          <a:bodyPr wrap="square" anchor="ctr" anchorCtr="1">
            <a:noAutofit/>
          </a:bodyPr>
          <a:lstStyle/>
          <a:p>
            <a:pPr algn="ctr">
              <a:lnSpc>
                <a:spcPts val="1300"/>
              </a:lnSpc>
            </a:pPr>
            <a:r>
              <a:rPr lang="en-US" sz="1200" b="1" dirty="0">
                <a:solidFill>
                  <a:srgbClr val="333333"/>
                </a:solidFill>
                <a:latin typeface="Arial" panose="020B0604020202020204" pitchFamily="34" charset="0"/>
                <a:cs typeface="Arial" panose="020B0604020202020204" pitchFamily="34" charset="0"/>
              </a:rPr>
              <a:t>BDR</a:t>
            </a:r>
          </a:p>
          <a:p>
            <a:pPr algn="ctr">
              <a:lnSpc>
                <a:spcPts val="1300"/>
              </a:lnSpc>
            </a:pPr>
            <a:r>
              <a:rPr lang="en-US" sz="1200" dirty="0">
                <a:solidFill>
                  <a:srgbClr val="333333"/>
                </a:solidFill>
                <a:latin typeface="Arial" panose="020B0604020202020204" pitchFamily="34" charset="0"/>
                <a:cs typeface="Arial" panose="020B0604020202020204" pitchFamily="34" charset="0"/>
              </a:rPr>
              <a:t>(background diabetic retinopathy</a:t>
            </a:r>
            <a:r>
              <a:rPr lang="en-US" sz="1200" b="1" dirty="0">
                <a:solidFill>
                  <a:srgbClr val="333333"/>
                </a:solidFill>
                <a:latin typeface="Arial" panose="020B0604020202020204" pitchFamily="34" charset="0"/>
                <a:cs typeface="Arial" panose="020B0604020202020204" pitchFamily="34" charset="0"/>
              </a:rPr>
              <a:t>)</a:t>
            </a:r>
          </a:p>
        </p:txBody>
      </p:sp>
      <p:sp>
        <p:nvSpPr>
          <p:cNvPr id="21" name="Rounded Rectangle 20"/>
          <p:cNvSpPr/>
          <p:nvPr/>
        </p:nvSpPr>
        <p:spPr>
          <a:xfrm>
            <a:off x="6144984" y="4825536"/>
            <a:ext cx="1490773" cy="1048853"/>
          </a:xfrm>
          <a:prstGeom prst="roundRect">
            <a:avLst/>
          </a:prstGeom>
          <a:solidFill>
            <a:srgbClr val="003399">
              <a:alpha val="50196"/>
            </a:srgbClr>
          </a:solidFill>
          <a:ln>
            <a:noFill/>
          </a:ln>
          <a:effectLst/>
          <a:scene3d>
            <a:camera prst="orthographicFront">
              <a:rot lat="0" lon="0" rev="0"/>
            </a:camera>
            <a:lightRig rig="contrasting" dir="t">
              <a:rot lat="0" lon="0" rev="7800000"/>
            </a:lightRig>
          </a:scene3d>
          <a:sp3d>
            <a:bevelT w="139700" h="139700"/>
          </a:sp3d>
        </p:spPr>
        <p:txBody>
          <a:bodyPr wrap="square" anchor="ctr" anchorCtr="1">
            <a:noAutofit/>
          </a:bodyPr>
          <a:lstStyle/>
          <a:p>
            <a:pPr algn="ctr">
              <a:lnSpc>
                <a:spcPts val="1300"/>
              </a:lnSpc>
            </a:pPr>
            <a:r>
              <a:rPr lang="en-US" sz="1200" b="1" dirty="0">
                <a:solidFill>
                  <a:srgbClr val="333333"/>
                </a:solidFill>
                <a:latin typeface="Arial" panose="020B0604020202020204" pitchFamily="34" charset="0"/>
                <a:cs typeface="Arial" panose="020B0604020202020204" pitchFamily="34" charset="0"/>
              </a:rPr>
              <a:t>PPDR</a:t>
            </a:r>
          </a:p>
          <a:p>
            <a:pPr algn="ctr">
              <a:lnSpc>
                <a:spcPts val="1300"/>
              </a:lnSpc>
            </a:pPr>
            <a:r>
              <a:rPr lang="en-US" sz="1200" dirty="0">
                <a:solidFill>
                  <a:srgbClr val="333333"/>
                </a:solidFill>
                <a:latin typeface="Arial" panose="020B0604020202020204" pitchFamily="34" charset="0"/>
                <a:cs typeface="Arial" panose="020B0604020202020204" pitchFamily="34" charset="0"/>
              </a:rPr>
              <a:t>(preproliferative diabetic retinopathy)</a:t>
            </a:r>
          </a:p>
        </p:txBody>
      </p:sp>
      <p:sp>
        <p:nvSpPr>
          <p:cNvPr id="22" name="Rounded Rectangle 21"/>
          <p:cNvSpPr/>
          <p:nvPr/>
        </p:nvSpPr>
        <p:spPr>
          <a:xfrm>
            <a:off x="7674662" y="4045590"/>
            <a:ext cx="1685238" cy="1800115"/>
          </a:xfrm>
          <a:prstGeom prst="roundRect">
            <a:avLst/>
          </a:prstGeom>
          <a:solidFill>
            <a:srgbClr val="00446A"/>
          </a:solidFill>
          <a:ln>
            <a:noFill/>
          </a:ln>
          <a:effectLst/>
          <a:scene3d>
            <a:camera prst="orthographicFront">
              <a:rot lat="0" lon="0" rev="0"/>
            </a:camera>
            <a:lightRig rig="contrasting" dir="t">
              <a:rot lat="0" lon="0" rev="7800000"/>
            </a:lightRig>
          </a:scene3d>
          <a:sp3d>
            <a:bevelT w="139700" h="139700"/>
          </a:sp3d>
        </p:spPr>
        <p:txBody>
          <a:bodyPr wrap="square" anchor="ctr" anchorCtr="1">
            <a:noAutofit/>
          </a:bodyPr>
          <a:lstStyle/>
          <a:p>
            <a:pPr algn="ctr">
              <a:lnSpc>
                <a:spcPts val="1300"/>
              </a:lnSpc>
            </a:pPr>
            <a:r>
              <a:rPr lang="en-US" sz="1200" b="1" dirty="0">
                <a:solidFill>
                  <a:prstClr val="white"/>
                </a:solidFill>
                <a:latin typeface="Arial" panose="020B0604020202020204" pitchFamily="34" charset="0"/>
                <a:cs typeface="Arial" panose="020B0604020202020204" pitchFamily="34" charset="0"/>
              </a:rPr>
              <a:t>PDR</a:t>
            </a:r>
            <a:br>
              <a:rPr lang="en-US" sz="1200" b="1" dirty="0">
                <a:solidFill>
                  <a:prstClr val="white"/>
                </a:solidFill>
                <a:latin typeface="Arial" panose="020B0604020202020204" pitchFamily="34" charset="0"/>
                <a:cs typeface="Arial" panose="020B0604020202020204" pitchFamily="34" charset="0"/>
              </a:rPr>
            </a:br>
            <a:r>
              <a:rPr lang="en-US" sz="1200" dirty="0">
                <a:solidFill>
                  <a:prstClr val="white"/>
                </a:solidFill>
                <a:latin typeface="Arial" panose="020B0604020202020204" pitchFamily="34" charset="0"/>
                <a:cs typeface="Arial" panose="020B0604020202020204" pitchFamily="34" charset="0"/>
              </a:rPr>
              <a:t>(proliferative diabetic retinopathy)</a:t>
            </a:r>
          </a:p>
        </p:txBody>
      </p:sp>
      <p:grpSp>
        <p:nvGrpSpPr>
          <p:cNvPr id="24" name="Group 23"/>
          <p:cNvGrpSpPr/>
          <p:nvPr/>
        </p:nvGrpSpPr>
        <p:grpSpPr>
          <a:xfrm>
            <a:off x="2899794" y="3693761"/>
            <a:ext cx="6460106" cy="215510"/>
            <a:chOff x="1375794" y="3693761"/>
            <a:chExt cx="6400800" cy="215510"/>
          </a:xfrm>
        </p:grpSpPr>
        <p:cxnSp>
          <p:nvCxnSpPr>
            <p:cNvPr id="9" name="Straight Arrow Connector 8"/>
            <p:cNvCxnSpPr/>
            <p:nvPr/>
          </p:nvCxnSpPr>
          <p:spPr>
            <a:xfrm>
              <a:off x="1375794" y="3801516"/>
              <a:ext cx="6400800" cy="0"/>
            </a:xfrm>
            <a:prstGeom prst="straightConnector1">
              <a:avLst/>
            </a:prstGeom>
            <a:ln w="76200">
              <a:solidFill>
                <a:srgbClr val="45DBD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184099" y="3693761"/>
              <a:ext cx="784189" cy="215510"/>
            </a:xfrm>
            <a:prstGeom prst="rect">
              <a:avLst/>
            </a:prstGeom>
            <a:solidFill>
              <a:srgbClr val="45DBDB"/>
            </a:solidFill>
          </p:spPr>
          <p:txBody>
            <a:bodyPr wrap="square" lIns="91440" anchor="ctr" anchorCtr="1">
              <a:noAutofit/>
            </a:bodyPr>
            <a:lstStyle/>
            <a:p>
              <a:pPr algn="ctr">
                <a:lnSpc>
                  <a:spcPts val="1300"/>
                </a:lnSpc>
              </a:pPr>
              <a:r>
                <a:rPr lang="en-US" sz="1200" b="1" dirty="0">
                  <a:solidFill>
                    <a:schemeClr val="bg1"/>
                  </a:solidFill>
                </a:rPr>
                <a:t>SEVERITY</a:t>
              </a:r>
            </a:p>
          </p:txBody>
        </p:sp>
      </p:gr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2830" b="12894"/>
          <a:stretch/>
        </p:blipFill>
        <p:spPr>
          <a:xfrm rot="10800000">
            <a:off x="4539490" y="1952624"/>
            <a:ext cx="1513945" cy="1402984"/>
          </a:xfrm>
          <a:prstGeom prst="roundRect">
            <a:avLst>
              <a:gd name="adj" fmla="val 5006"/>
            </a:avLst>
          </a:prstGeom>
          <a:ln w="19050" cap="rnd">
            <a:solidFill>
              <a:srgbClr val="22B0B1"/>
            </a:solidFill>
            <a:round/>
          </a:ln>
          <a:effectLst>
            <a:outerShdw blurRad="50800" dist="38100" dir="2700000" algn="tl" rotWithShape="0">
              <a:prstClr val="black">
                <a:alpha val="40000"/>
              </a:prstClr>
            </a:outerShdw>
          </a:effectLst>
        </p:spPr>
      </p:pic>
      <p:sp>
        <p:nvSpPr>
          <p:cNvPr id="27" name="Rectangle 26"/>
          <p:cNvSpPr/>
          <p:nvPr/>
        </p:nvSpPr>
        <p:spPr>
          <a:xfrm>
            <a:off x="4537509" y="3388520"/>
            <a:ext cx="1517904" cy="246221"/>
          </a:xfrm>
          <a:prstGeom prst="rect">
            <a:avLst/>
          </a:prstGeom>
        </p:spPr>
        <p:txBody>
          <a:bodyPr>
            <a:spAutoFit/>
          </a:bodyPr>
          <a:lstStyle/>
          <a:p>
            <a:pPr algn="ctr"/>
            <a:r>
              <a:rPr lang="en-US" sz="1000" b="1" dirty="0">
                <a:latin typeface="Arial" panose="020B0604020202020204" pitchFamily="34" charset="0"/>
                <a:cs typeface="Arial" panose="020B0604020202020204" pitchFamily="34" charset="0"/>
              </a:rPr>
              <a:t>Mild DR</a:t>
            </a:r>
          </a:p>
        </p:txBody>
      </p:sp>
      <p:grpSp>
        <p:nvGrpSpPr>
          <p:cNvPr id="38" name="Group 37"/>
          <p:cNvGrpSpPr/>
          <p:nvPr/>
        </p:nvGrpSpPr>
        <p:grpSpPr>
          <a:xfrm>
            <a:off x="2912224" y="1952624"/>
            <a:ext cx="1517904" cy="1682116"/>
            <a:chOff x="1388224" y="1952624"/>
            <a:chExt cx="1517904" cy="1682116"/>
          </a:xfrm>
        </p:grpSpPr>
        <p:sp>
          <p:nvSpPr>
            <p:cNvPr id="25" name="Rectangle 24"/>
            <p:cNvSpPr/>
            <p:nvPr/>
          </p:nvSpPr>
          <p:spPr>
            <a:xfrm>
              <a:off x="1388224" y="3388519"/>
              <a:ext cx="1517904" cy="246221"/>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No DR</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 r="6426"/>
            <a:stretch/>
          </p:blipFill>
          <p:spPr>
            <a:xfrm>
              <a:off x="1389939" y="1952624"/>
              <a:ext cx="1514475" cy="1399032"/>
            </a:xfrm>
            <a:prstGeom prst="roundRect">
              <a:avLst>
                <a:gd name="adj" fmla="val 5006"/>
              </a:avLst>
            </a:prstGeom>
            <a:ln w="19050" cap="rnd">
              <a:solidFill>
                <a:srgbClr val="22B0B1"/>
              </a:solidFill>
              <a:round/>
            </a:ln>
            <a:effectLst>
              <a:outerShdw blurRad="50800" dist="38100" dir="2700000" algn="tl" rotWithShape="0">
                <a:prstClr val="black">
                  <a:alpha val="40000"/>
                </a:prstClr>
              </a:outerShdw>
            </a:effectLst>
          </p:spPr>
        </p:pic>
      </p:grpSp>
      <p:grpSp>
        <p:nvGrpSpPr>
          <p:cNvPr id="40" name="Group 39"/>
          <p:cNvGrpSpPr/>
          <p:nvPr/>
        </p:nvGrpSpPr>
        <p:grpSpPr>
          <a:xfrm>
            <a:off x="6162795" y="1952624"/>
            <a:ext cx="1520825" cy="1682116"/>
            <a:chOff x="4713941" y="1952624"/>
            <a:chExt cx="1520825" cy="1682116"/>
          </a:xfrm>
        </p:grpSpPr>
        <p:pic>
          <p:nvPicPr>
            <p:cNvPr id="13" name="Picture 12" descr="DME focal laser fundus Bet.jpg"/>
            <p:cNvPicPr>
              <a:picLocks noChangeAspect="1"/>
            </p:cNvPicPr>
            <p:nvPr/>
          </p:nvPicPr>
          <p:blipFill rotWithShape="1">
            <a:blip r:embed="rId5" cstate="print">
              <a:extLst>
                <a:ext uri="{28A0092B-C50C-407E-A947-70E740481C1C}">
                  <a14:useLocalDpi xmlns:a14="http://schemas.microsoft.com/office/drawing/2010/main" val="0"/>
                </a:ext>
              </a:extLst>
            </a:blip>
            <a:srcRect l="1" t="1233" r="4296" b="8276"/>
            <a:stretch/>
          </p:blipFill>
          <p:spPr>
            <a:xfrm>
              <a:off x="4713941" y="1952624"/>
              <a:ext cx="1520825" cy="1399032"/>
            </a:xfrm>
            <a:prstGeom prst="roundRect">
              <a:avLst>
                <a:gd name="adj" fmla="val 5006"/>
              </a:avLst>
            </a:prstGeom>
            <a:ln w="19050" cap="rnd">
              <a:solidFill>
                <a:srgbClr val="22B0B1"/>
              </a:solidFill>
              <a:round/>
            </a:ln>
            <a:effectLst>
              <a:outerShdw blurRad="50800" dist="38100" dir="2700000" algn="tl" rotWithShape="0">
                <a:prstClr val="black">
                  <a:alpha val="40000"/>
                </a:prstClr>
              </a:outerShdw>
            </a:effectLst>
          </p:spPr>
        </p:pic>
        <p:sp>
          <p:nvSpPr>
            <p:cNvPr id="28" name="Rectangle 27"/>
            <p:cNvSpPr/>
            <p:nvPr/>
          </p:nvSpPr>
          <p:spPr>
            <a:xfrm>
              <a:off x="4715401" y="3388519"/>
              <a:ext cx="1517904" cy="246221"/>
            </a:xfrm>
            <a:prstGeom prst="rect">
              <a:avLst/>
            </a:prstGeom>
          </p:spPr>
          <p:txBody>
            <a:bodyPr>
              <a:spAutoFit/>
            </a:bodyPr>
            <a:lstStyle/>
            <a:p>
              <a:pPr algn="ctr"/>
              <a:r>
                <a:rPr lang="en-US" sz="1000" b="1" dirty="0">
                  <a:latin typeface="Arial" panose="020B0604020202020204" pitchFamily="34" charset="0"/>
                  <a:cs typeface="Arial" panose="020B0604020202020204" pitchFamily="34" charset="0"/>
                </a:rPr>
                <a:t>Moderate DR</a:t>
              </a:r>
            </a:p>
          </p:txBody>
        </p:sp>
      </p:grpSp>
      <p:grpSp>
        <p:nvGrpSpPr>
          <p:cNvPr id="41" name="Group 40"/>
          <p:cNvGrpSpPr/>
          <p:nvPr/>
        </p:nvGrpSpPr>
        <p:grpSpPr>
          <a:xfrm>
            <a:off x="7791000" y="1952624"/>
            <a:ext cx="1527354" cy="1682116"/>
            <a:chOff x="6267000" y="1952624"/>
            <a:chExt cx="1527354" cy="1682116"/>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4" t="2688" r="811" b="13372"/>
            <a:stretch/>
          </p:blipFill>
          <p:spPr>
            <a:xfrm>
              <a:off x="6267000" y="1952624"/>
              <a:ext cx="1527354" cy="1399032"/>
            </a:xfrm>
            <a:prstGeom prst="roundRect">
              <a:avLst>
                <a:gd name="adj" fmla="val 5006"/>
              </a:avLst>
            </a:prstGeom>
            <a:ln w="19050" cap="rnd">
              <a:solidFill>
                <a:srgbClr val="22B0B1"/>
              </a:solidFill>
              <a:round/>
            </a:ln>
            <a:effectLst>
              <a:outerShdw blurRad="50800" dist="38100" dir="2700000" algn="tl" rotWithShape="0">
                <a:prstClr val="black">
                  <a:alpha val="40000"/>
                </a:prstClr>
              </a:outerShdw>
            </a:effectLst>
          </p:spPr>
        </p:pic>
        <p:sp>
          <p:nvSpPr>
            <p:cNvPr id="29" name="Rectangle 28"/>
            <p:cNvSpPr/>
            <p:nvPr/>
          </p:nvSpPr>
          <p:spPr>
            <a:xfrm>
              <a:off x="6271725" y="3388519"/>
              <a:ext cx="1517904" cy="246221"/>
            </a:xfrm>
            <a:prstGeom prst="rect">
              <a:avLst/>
            </a:prstGeom>
          </p:spPr>
          <p:txBody>
            <a:bodyPr>
              <a:spAutoFit/>
            </a:bodyPr>
            <a:lstStyle/>
            <a:p>
              <a:pPr algn="ctr"/>
              <a:r>
                <a:rPr lang="en-US" sz="1000" b="1" dirty="0">
                  <a:latin typeface="Arial" panose="020B0604020202020204" pitchFamily="34" charset="0"/>
                  <a:cs typeface="Arial" panose="020B0604020202020204" pitchFamily="34" charset="0"/>
                </a:rPr>
                <a:t>Severe DR</a:t>
              </a:r>
            </a:p>
          </p:txBody>
        </p:sp>
      </p:grpSp>
    </p:spTree>
    <p:extLst>
      <p:ext uri="{BB962C8B-B14F-4D97-AF65-F5344CB8AC3E}">
        <p14:creationId xmlns:p14="http://schemas.microsoft.com/office/powerpoint/2010/main" val="3855365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5C86-BB61-4D06-84F0-1F51680C4418}"/>
              </a:ext>
            </a:extLst>
          </p:cNvPr>
          <p:cNvSpPr>
            <a:spLocks noGrp="1"/>
          </p:cNvSpPr>
          <p:nvPr>
            <p:ph type="title"/>
          </p:nvPr>
        </p:nvSpPr>
        <p:spPr>
          <a:xfrm>
            <a:off x="1981201" y="780911"/>
            <a:ext cx="8153402" cy="636731"/>
          </a:xfrm>
        </p:spPr>
        <p:txBody>
          <a:bodyPr/>
          <a:lstStyle/>
          <a:p>
            <a:r>
              <a:rPr lang="en-US" sz="3200" dirty="0"/>
              <a:t>Diabetic Retinopathy Severity Scale  </a:t>
            </a:r>
          </a:p>
        </p:txBody>
      </p:sp>
      <p:grpSp>
        <p:nvGrpSpPr>
          <p:cNvPr id="8" name="Group 7">
            <a:extLst>
              <a:ext uri="{FF2B5EF4-FFF2-40B4-BE49-F238E27FC236}">
                <a16:creationId xmlns:a16="http://schemas.microsoft.com/office/drawing/2014/main" id="{C8A0C18E-3FE7-4410-8F5C-29F73FC1754B}"/>
              </a:ext>
            </a:extLst>
          </p:cNvPr>
          <p:cNvGrpSpPr/>
          <p:nvPr/>
        </p:nvGrpSpPr>
        <p:grpSpPr>
          <a:xfrm>
            <a:off x="1127448" y="1884663"/>
            <a:ext cx="9865096" cy="877633"/>
            <a:chOff x="603278" y="5381067"/>
            <a:chExt cx="11303687" cy="892854"/>
          </a:xfrm>
        </p:grpSpPr>
        <p:sp>
          <p:nvSpPr>
            <p:cNvPr id="9" name="Rounded Rectangle 1">
              <a:extLst>
                <a:ext uri="{FF2B5EF4-FFF2-40B4-BE49-F238E27FC236}">
                  <a16:creationId xmlns:a16="http://schemas.microsoft.com/office/drawing/2014/main" id="{8A518886-2451-440D-B6C0-B9A9742D2E55}"/>
                </a:ext>
              </a:extLst>
            </p:cNvPr>
            <p:cNvSpPr/>
            <p:nvPr/>
          </p:nvSpPr>
          <p:spPr>
            <a:xfrm>
              <a:off x="603278" y="5381067"/>
              <a:ext cx="11303687" cy="892854"/>
            </a:xfrm>
            <a:prstGeom prst="roundRect">
              <a:avLst/>
            </a:prstGeom>
            <a:gradFill flip="none" rotWithShape="1">
              <a:gsLst>
                <a:gs pos="0">
                  <a:srgbClr val="00B050"/>
                </a:gs>
                <a:gs pos="53000">
                  <a:srgbClr val="FFC000"/>
                </a:gs>
                <a:gs pos="33000">
                  <a:srgbClr val="FFFF00"/>
                </a:gs>
                <a:gs pos="100000">
                  <a:srgbClr val="FF0000"/>
                </a:gs>
              </a:gsLst>
              <a:lin ang="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Shape 934">
              <a:extLst>
                <a:ext uri="{FF2B5EF4-FFF2-40B4-BE49-F238E27FC236}">
                  <a16:creationId xmlns:a16="http://schemas.microsoft.com/office/drawing/2014/main" id="{53499666-D8E6-42B0-B9DB-1192B3ABA85E}"/>
                </a:ext>
              </a:extLst>
            </p:cNvPr>
            <p:cNvSpPr txBox="1"/>
            <p:nvPr/>
          </p:nvSpPr>
          <p:spPr>
            <a:xfrm>
              <a:off x="1344099" y="5462848"/>
              <a:ext cx="1555248" cy="369332"/>
            </a:xfrm>
            <a:prstGeom prst="rect">
              <a:avLst/>
            </a:prstGeom>
            <a:noFill/>
            <a:ln>
              <a:noFill/>
            </a:ln>
          </p:spPr>
          <p:txBody>
            <a:bodyPr spcFirstLastPara="1" wrap="square" lIns="68569" tIns="34275" rIns="68569" bIns="34275" anchor="t" anchorCtr="0">
              <a:noAutofit/>
            </a:bodyPr>
            <a:lstStyle/>
            <a:p>
              <a:pPr algn="ctr"/>
              <a:r>
                <a:rPr lang="de-DE" b="1" dirty="0">
                  <a:sym typeface="Arial"/>
                </a:rPr>
                <a:t>Mild NPDR</a:t>
              </a:r>
              <a:endParaRPr sz="1350" dirty="0"/>
            </a:p>
          </p:txBody>
        </p:sp>
        <p:sp>
          <p:nvSpPr>
            <p:cNvPr id="11" name="Shape 935">
              <a:extLst>
                <a:ext uri="{FF2B5EF4-FFF2-40B4-BE49-F238E27FC236}">
                  <a16:creationId xmlns:a16="http://schemas.microsoft.com/office/drawing/2014/main" id="{C456B0C2-1DF2-4BEC-956D-E5F5D3AD510F}"/>
                </a:ext>
              </a:extLst>
            </p:cNvPr>
            <p:cNvSpPr txBox="1"/>
            <p:nvPr/>
          </p:nvSpPr>
          <p:spPr>
            <a:xfrm>
              <a:off x="4192846" y="5462848"/>
              <a:ext cx="1555248" cy="646331"/>
            </a:xfrm>
            <a:prstGeom prst="rect">
              <a:avLst/>
            </a:prstGeom>
            <a:noFill/>
            <a:ln>
              <a:noFill/>
            </a:ln>
          </p:spPr>
          <p:txBody>
            <a:bodyPr spcFirstLastPara="1" wrap="square" lIns="68569" tIns="34275" rIns="68569" bIns="34275" anchor="t" anchorCtr="0">
              <a:noAutofit/>
            </a:bodyPr>
            <a:lstStyle/>
            <a:p>
              <a:pPr lvl="0" algn="ctr"/>
              <a:r>
                <a:rPr lang="de-DE" b="1" dirty="0"/>
                <a:t>Moderate NPDR</a:t>
              </a:r>
              <a:endParaRPr lang="de-DE" sz="1350" dirty="0"/>
            </a:p>
          </p:txBody>
        </p:sp>
        <p:sp>
          <p:nvSpPr>
            <p:cNvPr id="12" name="Shape 936">
              <a:extLst>
                <a:ext uri="{FF2B5EF4-FFF2-40B4-BE49-F238E27FC236}">
                  <a16:creationId xmlns:a16="http://schemas.microsoft.com/office/drawing/2014/main" id="{344E7A54-0452-43FE-AD58-6A040CDDCC67}"/>
                </a:ext>
              </a:extLst>
            </p:cNvPr>
            <p:cNvSpPr txBox="1"/>
            <p:nvPr/>
          </p:nvSpPr>
          <p:spPr>
            <a:xfrm>
              <a:off x="7064730" y="5462848"/>
              <a:ext cx="1555248" cy="507831"/>
            </a:xfrm>
            <a:prstGeom prst="rect">
              <a:avLst/>
            </a:prstGeom>
            <a:noFill/>
            <a:ln>
              <a:noFill/>
            </a:ln>
          </p:spPr>
          <p:txBody>
            <a:bodyPr spcFirstLastPara="1" wrap="square" lIns="68569" tIns="34275" rIns="68569" bIns="34275" anchor="t" anchorCtr="0">
              <a:noAutofit/>
            </a:bodyPr>
            <a:lstStyle/>
            <a:p>
              <a:pPr algn="ctr"/>
              <a:r>
                <a:rPr lang="de-DE" b="1" dirty="0">
                  <a:sym typeface="Arial"/>
                </a:rPr>
                <a:t>Severe</a:t>
              </a:r>
              <a:br>
                <a:rPr lang="de-DE" b="1" dirty="0">
                  <a:sym typeface="Arial"/>
                </a:rPr>
              </a:br>
              <a:r>
                <a:rPr lang="de-DE" b="1" dirty="0">
                  <a:sym typeface="Arial"/>
                </a:rPr>
                <a:t>NPDR</a:t>
              </a:r>
              <a:endParaRPr sz="1350" dirty="0"/>
            </a:p>
          </p:txBody>
        </p:sp>
        <p:sp>
          <p:nvSpPr>
            <p:cNvPr id="13" name="Shape 937">
              <a:extLst>
                <a:ext uri="{FF2B5EF4-FFF2-40B4-BE49-F238E27FC236}">
                  <a16:creationId xmlns:a16="http://schemas.microsoft.com/office/drawing/2014/main" id="{5EF00F9B-E00E-4E60-ACF9-F1551664F5C9}"/>
                </a:ext>
              </a:extLst>
            </p:cNvPr>
            <p:cNvSpPr txBox="1"/>
            <p:nvPr/>
          </p:nvSpPr>
          <p:spPr>
            <a:xfrm>
              <a:off x="9671314" y="5462848"/>
              <a:ext cx="1994725" cy="369332"/>
            </a:xfrm>
            <a:prstGeom prst="rect">
              <a:avLst/>
            </a:prstGeom>
            <a:noFill/>
            <a:ln>
              <a:noFill/>
            </a:ln>
          </p:spPr>
          <p:txBody>
            <a:bodyPr spcFirstLastPara="1" wrap="square" lIns="68569" tIns="34275" rIns="68569" bIns="34275" anchor="t" anchorCtr="0">
              <a:noAutofit/>
            </a:bodyPr>
            <a:lstStyle/>
            <a:p>
              <a:pPr algn="ctr"/>
              <a:r>
                <a:rPr lang="de-DE" b="1" dirty="0">
                  <a:sym typeface="Arial"/>
                </a:rPr>
                <a:t>PDR</a:t>
              </a:r>
              <a:endParaRPr sz="1350" dirty="0"/>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448" y="3060779"/>
            <a:ext cx="2448268" cy="209851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73434" y="3091654"/>
            <a:ext cx="2390576" cy="2028584"/>
          </a:xfrm>
          <a:prstGeom prst="rect">
            <a:avLst/>
          </a:prstGeom>
        </p:spPr>
      </p:pic>
      <p:grpSp>
        <p:nvGrpSpPr>
          <p:cNvPr id="4" name="Group 3"/>
          <p:cNvGrpSpPr/>
          <p:nvPr/>
        </p:nvGrpSpPr>
        <p:grpSpPr>
          <a:xfrm>
            <a:off x="8995415" y="3104622"/>
            <a:ext cx="2285149" cy="1980562"/>
            <a:chOff x="9197000" y="3184924"/>
            <a:chExt cx="2476575" cy="2220929"/>
          </a:xfrm>
        </p:grpSpPr>
        <p:sp>
          <p:nvSpPr>
            <p:cNvPr id="23" name="TextBox 22"/>
            <p:cNvSpPr txBox="1"/>
            <p:nvPr/>
          </p:nvSpPr>
          <p:spPr>
            <a:xfrm>
              <a:off x="9197000" y="5011280"/>
              <a:ext cx="2476575" cy="394573"/>
            </a:xfrm>
            <a:prstGeom prst="rect">
              <a:avLst/>
            </a:prstGeom>
            <a:solidFill>
              <a:schemeClr val="tx1"/>
            </a:solidFill>
          </p:spPr>
          <p:txBody>
            <a:bodyPr wrap="square" rtlCol="0">
              <a:spAutoFit/>
            </a:bodyPr>
            <a:lstStyle/>
            <a:p>
              <a:pPr algn="ctr"/>
              <a:endParaRPr lang="en-US" sz="1500" b="1" dirty="0">
                <a:solidFill>
                  <a:schemeClr val="bg1"/>
                </a:solidFill>
              </a:endParaRPr>
            </a:p>
          </p:txBody>
        </p:sp>
        <p:pic>
          <p:nvPicPr>
            <p:cNvPr id="22" name="Picture 21"/>
            <p:cNvPicPr preferRelativeResize="0">
              <a:picLocks/>
            </p:cNvPicPr>
            <p:nvPr/>
          </p:nvPicPr>
          <p:blipFill rotWithShape="1">
            <a:blip r:embed="rId5" cstate="print">
              <a:extLst>
                <a:ext uri="{28A0092B-C50C-407E-A947-70E740481C1C}">
                  <a14:useLocalDpi xmlns:a14="http://schemas.microsoft.com/office/drawing/2010/main"/>
                </a:ext>
              </a:extLst>
            </a:blip>
            <a:srcRect/>
            <a:stretch/>
          </p:blipFill>
          <p:spPr>
            <a:xfrm>
              <a:off x="9197000" y="3184924"/>
              <a:ext cx="2476575" cy="2026411"/>
            </a:xfrm>
            <a:prstGeom prst="rect">
              <a:avLst/>
            </a:prstGeom>
          </p:spPr>
        </p:pic>
      </p:grpSp>
      <p:grpSp>
        <p:nvGrpSpPr>
          <p:cNvPr id="5" name="Group 4"/>
          <p:cNvGrpSpPr/>
          <p:nvPr/>
        </p:nvGrpSpPr>
        <p:grpSpPr>
          <a:xfrm>
            <a:off x="3667325" y="3071171"/>
            <a:ext cx="2390577" cy="2049067"/>
            <a:chOff x="3463460" y="3184924"/>
            <a:chExt cx="2557467" cy="2192115"/>
          </a:xfrm>
        </p:grpSpPr>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463460" y="3184924"/>
              <a:ext cx="2557467" cy="2192115"/>
            </a:xfrm>
            <a:prstGeom prst="rect">
              <a:avLst/>
            </a:prstGeom>
          </p:spPr>
        </p:pic>
        <p:sp>
          <p:nvSpPr>
            <p:cNvPr id="24" name="TextBox 23"/>
            <p:cNvSpPr txBox="1"/>
            <p:nvPr/>
          </p:nvSpPr>
          <p:spPr>
            <a:xfrm>
              <a:off x="5890161" y="4974446"/>
              <a:ext cx="130766" cy="394573"/>
            </a:xfrm>
            <a:prstGeom prst="rect">
              <a:avLst/>
            </a:prstGeom>
            <a:solidFill>
              <a:schemeClr val="tx1"/>
            </a:solidFill>
          </p:spPr>
          <p:txBody>
            <a:bodyPr wrap="square" rtlCol="0">
              <a:spAutoFit/>
            </a:bodyPr>
            <a:lstStyle/>
            <a:p>
              <a:pPr algn="ctr"/>
              <a:endParaRPr lang="en-US" sz="1500" b="1" dirty="0">
                <a:solidFill>
                  <a:schemeClr val="bg1"/>
                </a:solidFill>
              </a:endParaRPr>
            </a:p>
          </p:txBody>
        </p:sp>
      </p:grpSp>
      <p:cxnSp>
        <p:nvCxnSpPr>
          <p:cNvPr id="16" name="Straight Connector 15">
            <a:extLst>
              <a:ext uri="{FF2B5EF4-FFF2-40B4-BE49-F238E27FC236}">
                <a16:creationId xmlns:a16="http://schemas.microsoft.com/office/drawing/2014/main" id="{75840E85-C41F-3647-A584-CB1DDC79D52D}"/>
              </a:ext>
            </a:extLst>
          </p:cNvPr>
          <p:cNvCxnSpPr>
            <a:cxnSpLocks/>
          </p:cNvCxnSpPr>
          <p:nvPr/>
        </p:nvCxnSpPr>
        <p:spPr>
          <a:xfrm>
            <a:off x="6888088" y="5372647"/>
            <a:ext cx="3246515"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2E47E2-6E49-174D-A682-F9341A850535}"/>
              </a:ext>
            </a:extLst>
          </p:cNvPr>
          <p:cNvCxnSpPr>
            <a:cxnSpLocks/>
          </p:cNvCxnSpPr>
          <p:nvPr/>
        </p:nvCxnSpPr>
        <p:spPr>
          <a:xfrm>
            <a:off x="6888088" y="5157193"/>
            <a:ext cx="0" cy="215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5BAB81-FDC0-B244-9FD0-04192374412C}"/>
              </a:ext>
            </a:extLst>
          </p:cNvPr>
          <p:cNvCxnSpPr>
            <a:cxnSpLocks/>
          </p:cNvCxnSpPr>
          <p:nvPr/>
        </p:nvCxnSpPr>
        <p:spPr>
          <a:xfrm>
            <a:off x="10128448" y="5157193"/>
            <a:ext cx="0" cy="215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89FCCC-770A-8F49-BCF5-3C1E7DAB2DCC}"/>
              </a:ext>
            </a:extLst>
          </p:cNvPr>
          <p:cNvCxnSpPr>
            <a:cxnSpLocks/>
          </p:cNvCxnSpPr>
          <p:nvPr/>
        </p:nvCxnSpPr>
        <p:spPr>
          <a:xfrm>
            <a:off x="8688288" y="5372648"/>
            <a:ext cx="0" cy="21545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06A2C90-6264-6B42-91F5-C198183009C5}"/>
              </a:ext>
            </a:extLst>
          </p:cNvPr>
          <p:cNvSpPr txBox="1"/>
          <p:nvPr/>
        </p:nvSpPr>
        <p:spPr>
          <a:xfrm>
            <a:off x="7420694" y="5681494"/>
            <a:ext cx="2805768" cy="369332"/>
          </a:xfrm>
          <a:prstGeom prst="rect">
            <a:avLst/>
          </a:prstGeom>
          <a:noFill/>
        </p:spPr>
        <p:txBody>
          <a:bodyPr wrap="none" rtlCol="0">
            <a:spAutoFit/>
          </a:bodyPr>
          <a:lstStyle/>
          <a:p>
            <a:r>
              <a:rPr lang="en-US" dirty="0"/>
              <a:t>Risk of Vision Loss Increases</a:t>
            </a:r>
          </a:p>
        </p:txBody>
      </p:sp>
    </p:spTree>
    <p:extLst>
      <p:ext uri="{BB962C8B-B14F-4D97-AF65-F5344CB8AC3E}">
        <p14:creationId xmlns:p14="http://schemas.microsoft.com/office/powerpoint/2010/main" val="2087196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EC5E67-6EA7-B845-9F88-9575641E6E66}"/>
              </a:ext>
            </a:extLst>
          </p:cNvPr>
          <p:cNvSpPr>
            <a:spLocks noGrp="1"/>
          </p:cNvSpPr>
          <p:nvPr>
            <p:ph type="title"/>
          </p:nvPr>
        </p:nvSpPr>
        <p:spPr>
          <a:xfrm>
            <a:off x="1981200" y="328607"/>
            <a:ext cx="8229600" cy="1143000"/>
          </a:xfrm>
        </p:spPr>
        <p:txBody>
          <a:bodyPr/>
          <a:lstStyle/>
          <a:p>
            <a:r>
              <a:rPr lang="de-DE" sz="3600" b="1" dirty="0" err="1"/>
              <a:t>History</a:t>
            </a:r>
            <a:r>
              <a:rPr lang="de-DE" sz="3600" b="1" dirty="0"/>
              <a:t> </a:t>
            </a:r>
            <a:r>
              <a:rPr lang="de-DE" sz="3600" b="1" dirty="0" err="1"/>
              <a:t>of</a:t>
            </a:r>
            <a:r>
              <a:rPr lang="de-DE" sz="3600" b="1" dirty="0"/>
              <a:t> DR </a:t>
            </a:r>
            <a:r>
              <a:rPr lang="de-DE" sz="3600" b="1" dirty="0" err="1"/>
              <a:t>Severity</a:t>
            </a:r>
            <a:r>
              <a:rPr lang="de-DE" sz="3600" b="1" dirty="0"/>
              <a:t> </a:t>
            </a:r>
            <a:r>
              <a:rPr lang="de-DE" sz="3600" b="1" dirty="0" err="1"/>
              <a:t>Scales</a:t>
            </a:r>
            <a:r>
              <a:rPr lang="de-DE" sz="3600" b="1" dirty="0"/>
              <a:t> – </a:t>
            </a:r>
            <a:br>
              <a:rPr lang="de-DE" sz="3600" b="1" dirty="0"/>
            </a:br>
            <a:r>
              <a:rPr lang="de-DE" sz="3600" b="1" dirty="0"/>
              <a:t>ETDRS, </a:t>
            </a:r>
            <a:r>
              <a:rPr lang="de-DE" sz="3600" b="1" dirty="0" err="1"/>
              <a:t>Modified</a:t>
            </a:r>
            <a:r>
              <a:rPr lang="de-DE" sz="3600" b="1" dirty="0"/>
              <a:t> ETDRS, </a:t>
            </a:r>
            <a:r>
              <a:rPr lang="de-DE" sz="3600" b="1" dirty="0" err="1"/>
              <a:t>and</a:t>
            </a:r>
            <a:r>
              <a:rPr lang="de-DE" sz="3600" b="1" dirty="0"/>
              <a:t> International</a:t>
            </a:r>
            <a:endParaRPr lang="en-US" sz="3600" dirty="0"/>
          </a:p>
        </p:txBody>
      </p:sp>
      <p:pic>
        <p:nvPicPr>
          <p:cNvPr id="4" name="Picture 3">
            <a:extLst>
              <a:ext uri="{FF2B5EF4-FFF2-40B4-BE49-F238E27FC236}">
                <a16:creationId xmlns:a16="http://schemas.microsoft.com/office/drawing/2014/main" id="{74249C1F-7002-D544-BF22-8E8A8108B529}"/>
              </a:ext>
            </a:extLst>
          </p:cNvPr>
          <p:cNvPicPr>
            <a:picLocks noChangeAspect="1"/>
          </p:cNvPicPr>
          <p:nvPr/>
        </p:nvPicPr>
        <p:blipFill>
          <a:blip r:embed="rId3"/>
          <a:stretch>
            <a:fillRect/>
          </a:stretch>
        </p:blipFill>
        <p:spPr>
          <a:xfrm>
            <a:off x="1524000" y="2051611"/>
            <a:ext cx="9144000" cy="3874464"/>
          </a:xfrm>
          <a:prstGeom prst="rect">
            <a:avLst/>
          </a:prstGeom>
        </p:spPr>
      </p:pic>
      <p:sp>
        <p:nvSpPr>
          <p:cNvPr id="6" name="Shape 933">
            <a:extLst>
              <a:ext uri="{FF2B5EF4-FFF2-40B4-BE49-F238E27FC236}">
                <a16:creationId xmlns:a16="http://schemas.microsoft.com/office/drawing/2014/main" id="{80B612F3-481D-644A-A9DD-C9CD3E1E74C1}"/>
              </a:ext>
            </a:extLst>
          </p:cNvPr>
          <p:cNvSpPr txBox="1"/>
          <p:nvPr/>
        </p:nvSpPr>
        <p:spPr>
          <a:xfrm>
            <a:off x="4295800" y="1471608"/>
            <a:ext cx="2952230" cy="438581"/>
          </a:xfrm>
          <a:prstGeom prst="rect">
            <a:avLst/>
          </a:prstGeom>
          <a:noFill/>
          <a:ln>
            <a:noFill/>
          </a:ln>
        </p:spPr>
        <p:txBody>
          <a:bodyPr spcFirstLastPara="1" wrap="square" lIns="68569" tIns="34275" rIns="68569" bIns="34275" anchor="b" anchorCtr="0">
            <a:noAutofit/>
          </a:bodyPr>
          <a:lstStyle/>
          <a:p>
            <a:pPr algn="ctr" defTabSz="685800">
              <a:defRPr/>
            </a:pPr>
            <a:r>
              <a:rPr lang="de-DE" b="1" dirty="0">
                <a:latin typeface="Arial"/>
                <a:ea typeface="Arial"/>
                <a:cs typeface="Arial"/>
                <a:sym typeface="Arial"/>
              </a:rPr>
              <a:t>ETDRS Grading Scale</a:t>
            </a:r>
            <a:r>
              <a:rPr lang="de-DE" b="1" baseline="30000" dirty="0">
                <a:latin typeface="Arial"/>
                <a:ea typeface="Arial"/>
                <a:cs typeface="Arial"/>
                <a:sym typeface="Arial"/>
              </a:rPr>
              <a:t>1</a:t>
            </a:r>
            <a:endParaRPr sz="825" dirty="0">
              <a:latin typeface="Century Gothic" panose="020B0502020202020204"/>
            </a:endParaRPr>
          </a:p>
        </p:txBody>
      </p:sp>
      <p:sp>
        <p:nvSpPr>
          <p:cNvPr id="7" name="Content Placeholder 1">
            <a:extLst>
              <a:ext uri="{FF2B5EF4-FFF2-40B4-BE49-F238E27FC236}">
                <a16:creationId xmlns:a16="http://schemas.microsoft.com/office/drawing/2014/main" id="{DD3D1342-5825-3C4B-9968-F7BBC3502446}"/>
              </a:ext>
            </a:extLst>
          </p:cNvPr>
          <p:cNvSpPr txBox="1">
            <a:spLocks/>
          </p:cNvSpPr>
          <p:nvPr/>
        </p:nvSpPr>
        <p:spPr>
          <a:xfrm>
            <a:off x="1775520" y="6506080"/>
            <a:ext cx="9008612" cy="222725"/>
          </a:xfrm>
          <a:prstGeom prst="rect">
            <a:avLst/>
          </a:prstGeom>
        </p:spPr>
        <p:txBody>
          <a:bodyPr vert="horz" lIns="68580" tIns="34290" rIns="68580" bIns="34290" rtlCol="0" anchor="b">
            <a:noAutofit/>
          </a:bodyPr>
          <a:lstStyle>
            <a:lvl1pPr marL="228600" indent="-228600" algn="l" defTabSz="457200" rtl="0" eaLnBrk="1" latinLnBrk="0" hangingPunct="1">
              <a:lnSpc>
                <a:spcPct val="100000"/>
              </a:lnSpc>
              <a:spcBef>
                <a:spcPts val="800"/>
              </a:spcBef>
              <a:buFont typeface="Arial"/>
              <a:buChar char="•"/>
              <a:defRPr sz="2000" kern="1200">
                <a:solidFill>
                  <a:schemeClr val="tx1"/>
                </a:solidFill>
                <a:latin typeface="+mn-lt"/>
                <a:ea typeface="+mn-ea"/>
                <a:cs typeface="Lucida Grande"/>
              </a:defRPr>
            </a:lvl1pPr>
            <a:lvl2pPr marL="576263" indent="-228600" algn="l" defTabSz="457200" rtl="0" eaLnBrk="1" latinLnBrk="0" hangingPunct="1">
              <a:lnSpc>
                <a:spcPct val="100000"/>
              </a:lnSpc>
              <a:spcBef>
                <a:spcPts val="300"/>
              </a:spcBef>
              <a:buFont typeface="Arial"/>
              <a:buChar char="–"/>
              <a:defRPr sz="1800" kern="1200">
                <a:solidFill>
                  <a:schemeClr val="tx1"/>
                </a:solidFill>
                <a:latin typeface="+mn-lt"/>
                <a:ea typeface="+mn-ea"/>
                <a:cs typeface="Lucida Grande"/>
              </a:defRPr>
            </a:lvl2pPr>
            <a:lvl3pPr marL="914400" indent="-228600" algn="l" defTabSz="457200" rtl="0" eaLnBrk="1" latinLnBrk="0" hangingPunct="1">
              <a:lnSpc>
                <a:spcPct val="100000"/>
              </a:lnSpc>
              <a:spcBef>
                <a:spcPts val="200"/>
              </a:spcBef>
              <a:buFont typeface="Wingdings" panose="05000000000000000000" pitchFamily="2" charset="2"/>
              <a:buChar char="§"/>
              <a:tabLst/>
              <a:defRPr sz="1600" kern="1200">
                <a:solidFill>
                  <a:schemeClr val="tx1"/>
                </a:solidFill>
                <a:latin typeface="+mn-lt"/>
                <a:ea typeface="+mn-ea"/>
                <a:cs typeface="Lucida Grande"/>
              </a:defRPr>
            </a:lvl3pPr>
            <a:lvl4pPr marL="1262063" indent="-231775" algn="l" defTabSz="457200" rtl="0" eaLnBrk="1" latinLnBrk="0" hangingPunct="1">
              <a:lnSpc>
                <a:spcPct val="100000"/>
              </a:lnSpc>
              <a:spcBef>
                <a:spcPct val="20000"/>
              </a:spcBef>
              <a:buFont typeface="Arial" panose="020B0604020202020204" pitchFamily="34" charset="0"/>
              <a:buChar char="»"/>
              <a:defRPr sz="1400" kern="1200">
                <a:solidFill>
                  <a:schemeClr val="tx1"/>
                </a:solidFill>
                <a:latin typeface="+mn-lt"/>
                <a:ea typeface="+mn-ea"/>
                <a:cs typeface="Lucida Grande"/>
              </a:defRPr>
            </a:lvl4pPr>
            <a:lvl5pPr marL="1600200" indent="-230188" algn="l" defTabSz="457200" rtl="0" eaLnBrk="1" latinLnBrk="0" hangingPunct="1">
              <a:lnSpc>
                <a:spcPct val="100000"/>
              </a:lnSpc>
              <a:spcBef>
                <a:spcPct val="20000"/>
              </a:spcBef>
              <a:buFont typeface="Wingdings" panose="05000000000000000000" pitchFamily="2" charset="2"/>
              <a:buChar char="Ø"/>
              <a:defRPr sz="1200" kern="1200">
                <a:solidFill>
                  <a:schemeClr val="tx1"/>
                </a:solidFill>
                <a:latin typeface="+mn-lt"/>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20000"/>
              </a:lnSpc>
              <a:spcBef>
                <a:spcPts val="900"/>
              </a:spcBef>
              <a:buNone/>
              <a:defRPr/>
            </a:pPr>
            <a:r>
              <a:rPr lang="en-US" sz="900" dirty="0">
                <a:solidFill>
                  <a:schemeClr val="bg1"/>
                </a:solidFill>
                <a:latin typeface="Arial" panose="020B0604020202020204" pitchFamily="34" charset="0"/>
                <a:cs typeface="Arial" panose="020B0604020202020204" pitchFamily="34" charset="0"/>
              </a:rPr>
              <a:t>1. Early Treatment Diabetic Retinopathy Study (ETDRS)  Research Group. </a:t>
            </a:r>
            <a:r>
              <a:rPr lang="en-US" sz="900" i="1" dirty="0">
                <a:solidFill>
                  <a:schemeClr val="bg1"/>
                </a:solidFill>
                <a:latin typeface="Arial" panose="020B0604020202020204" pitchFamily="34" charset="0"/>
                <a:cs typeface="Arial" panose="020B0604020202020204" pitchFamily="34" charset="0"/>
              </a:rPr>
              <a:t>Ophthalmology</a:t>
            </a:r>
            <a:r>
              <a:rPr lang="en-US" sz="900" dirty="0">
                <a:solidFill>
                  <a:schemeClr val="bg1"/>
                </a:solidFill>
                <a:latin typeface="Arial" panose="020B0604020202020204" pitchFamily="34" charset="0"/>
                <a:cs typeface="Arial" panose="020B0604020202020204" pitchFamily="34" charset="0"/>
              </a:rPr>
              <a:t>. 1991;98(5 Suppl):823-33. 2. </a:t>
            </a:r>
            <a:r>
              <a:rPr lang="nl-NL" sz="900" dirty="0">
                <a:solidFill>
                  <a:schemeClr val="bg1"/>
                </a:solidFill>
                <a:latin typeface="Arial" panose="020B0604020202020204" pitchFamily="34" charset="0"/>
                <a:cs typeface="Arial" panose="020B0604020202020204" pitchFamily="34" charset="0"/>
              </a:rPr>
              <a:t>Ip MS, et al. </a:t>
            </a:r>
            <a:r>
              <a:rPr lang="nl-NL" sz="900" i="1" dirty="0">
                <a:solidFill>
                  <a:schemeClr val="bg1"/>
                </a:solidFill>
                <a:latin typeface="Arial" panose="020B0604020202020204" pitchFamily="34" charset="0"/>
                <a:cs typeface="Arial" panose="020B0604020202020204" pitchFamily="34" charset="0"/>
              </a:rPr>
              <a:t>Arch Ophthalmol</a:t>
            </a:r>
            <a:r>
              <a:rPr lang="nl-NL" sz="900" dirty="0">
                <a:solidFill>
                  <a:schemeClr val="bg1"/>
                </a:solidFill>
                <a:latin typeface="Arial" panose="020B0604020202020204" pitchFamily="34" charset="0"/>
                <a:cs typeface="Arial" panose="020B0604020202020204" pitchFamily="34" charset="0"/>
              </a:rPr>
              <a:t>. 2012;130(9):1145-52</a:t>
            </a:r>
            <a:r>
              <a:rPr lang="en-US" sz="900" dirty="0">
                <a:solidFill>
                  <a:schemeClr val="bg1"/>
                </a:solidFill>
                <a:latin typeface="Arial" panose="020B0604020202020204" pitchFamily="34" charset="0"/>
                <a:cs typeface="Arial" panose="020B0604020202020204" pitchFamily="34" charset="0"/>
              </a:rPr>
              <a:t>. 3. American Academy of Ophthalmology. www.icoph.org/dynamic/attachments/resources/diabetic-retinopathy-detail.pdf. Accessed Nov 1, 2018.</a:t>
            </a:r>
          </a:p>
        </p:txBody>
      </p:sp>
      <p:sp>
        <p:nvSpPr>
          <p:cNvPr id="8" name="Rectangle 7">
            <a:extLst>
              <a:ext uri="{FF2B5EF4-FFF2-40B4-BE49-F238E27FC236}">
                <a16:creationId xmlns:a16="http://schemas.microsoft.com/office/drawing/2014/main" id="{1104BD2A-A54F-DE44-B2F2-A713A2002702}"/>
              </a:ext>
            </a:extLst>
          </p:cNvPr>
          <p:cNvSpPr/>
          <p:nvPr/>
        </p:nvSpPr>
        <p:spPr>
          <a:xfrm>
            <a:off x="5663952" y="2490193"/>
            <a:ext cx="1584078" cy="3435882"/>
          </a:xfrm>
          <a:prstGeom prst="rect">
            <a:avLst/>
          </a:prstGeom>
          <a:no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086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3" y="332657"/>
            <a:ext cx="7860815" cy="5860801"/>
          </a:xfrm>
          <a:prstGeom prst="rect">
            <a:avLst/>
          </a:prstGeom>
        </p:spPr>
      </p:pic>
    </p:spTree>
    <p:extLst>
      <p:ext uri="{BB962C8B-B14F-4D97-AF65-F5344CB8AC3E}">
        <p14:creationId xmlns:p14="http://schemas.microsoft.com/office/powerpoint/2010/main" val="1946028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2D59-E654-BD4F-9A12-AA8A144EFEEF}"/>
              </a:ext>
            </a:extLst>
          </p:cNvPr>
          <p:cNvSpPr>
            <a:spLocks noGrp="1"/>
          </p:cNvSpPr>
          <p:nvPr>
            <p:ph type="title"/>
          </p:nvPr>
        </p:nvSpPr>
        <p:spPr>
          <a:xfrm>
            <a:off x="407368" y="908720"/>
            <a:ext cx="10972800" cy="1143000"/>
          </a:xfrm>
        </p:spPr>
        <p:txBody>
          <a:bodyPr/>
          <a:lstStyle/>
          <a:p>
            <a:r>
              <a:rPr lang="en-US" dirty="0"/>
              <a:t>Are Patients with DM Coming in Annually? </a:t>
            </a:r>
          </a:p>
        </p:txBody>
      </p:sp>
    </p:spTree>
    <p:extLst>
      <p:ext uri="{BB962C8B-B14F-4D97-AF65-F5344CB8AC3E}">
        <p14:creationId xmlns:p14="http://schemas.microsoft.com/office/powerpoint/2010/main" val="544944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47765" y="250088"/>
            <a:ext cx="8153402" cy="724945"/>
          </a:xfrm>
        </p:spPr>
        <p:txBody>
          <a:bodyPr/>
          <a:lstStyle/>
          <a:p>
            <a:r>
              <a:rPr lang="en-US" sz="2400" dirty="0"/>
              <a:t>THE IMPORTANCE OF COMPREHENSIVE EYE EXAMS</a:t>
            </a:r>
          </a:p>
        </p:txBody>
      </p:sp>
      <p:sp>
        <p:nvSpPr>
          <p:cNvPr id="7" name="Text Placeholder 6"/>
          <p:cNvSpPr>
            <a:spLocks noGrp="1"/>
          </p:cNvSpPr>
          <p:nvPr>
            <p:ph type="body" idx="1"/>
          </p:nvPr>
        </p:nvSpPr>
        <p:spPr>
          <a:xfrm>
            <a:off x="1943100" y="5573317"/>
            <a:ext cx="8572500" cy="370285"/>
          </a:xfrm>
        </p:spPr>
        <p:txBody>
          <a:bodyPr/>
          <a:lstStyle/>
          <a:p>
            <a:pPr marL="171450" lvl="1" indent="0">
              <a:spcBef>
                <a:spcPts val="600"/>
              </a:spcBef>
              <a:buClr>
                <a:srgbClr val="1F497D"/>
              </a:buClr>
              <a:buSzPts val="1000"/>
              <a:buNone/>
            </a:pPr>
            <a:r>
              <a:rPr lang="en-US" sz="800" dirty="0">
                <a:solidFill>
                  <a:schemeClr val="tx1"/>
                </a:solidFill>
              </a:rPr>
              <a:t>1. Centers for Disease Control and Prevention. https://</a:t>
            </a:r>
            <a:r>
              <a:rPr lang="en-US" sz="800" dirty="0" err="1">
                <a:solidFill>
                  <a:schemeClr val="tx1"/>
                </a:solidFill>
              </a:rPr>
              <a:t>gis.cdc.gov</a:t>
            </a:r>
            <a:r>
              <a:rPr lang="en-US" sz="800" dirty="0">
                <a:solidFill>
                  <a:schemeClr val="tx1"/>
                </a:solidFill>
              </a:rPr>
              <a:t>/grasp/diabetes/</a:t>
            </a:r>
            <a:r>
              <a:rPr lang="en-US" sz="800" dirty="0" err="1">
                <a:solidFill>
                  <a:schemeClr val="tx1"/>
                </a:solidFill>
              </a:rPr>
              <a:t>DiabetesAtlas.html</a:t>
            </a:r>
            <a:r>
              <a:rPr lang="en-US" sz="800" dirty="0">
                <a:solidFill>
                  <a:schemeClr val="tx1"/>
                </a:solidFill>
              </a:rPr>
              <a:t>#. Accessed June 11, 2018. 2. </a:t>
            </a:r>
            <a:r>
              <a:rPr lang="fr-FR" sz="800" dirty="0">
                <a:solidFill>
                  <a:schemeClr val="tx1"/>
                </a:solidFill>
              </a:rPr>
              <a:t>Chou et al. </a:t>
            </a:r>
            <a:r>
              <a:rPr lang="fr-FR" sz="800" i="1" dirty="0" err="1">
                <a:solidFill>
                  <a:schemeClr val="tx1"/>
                </a:solidFill>
              </a:rPr>
              <a:t>Diabetes</a:t>
            </a:r>
            <a:r>
              <a:rPr lang="fr-FR" sz="800" i="1" dirty="0">
                <a:solidFill>
                  <a:schemeClr val="tx1"/>
                </a:solidFill>
              </a:rPr>
              <a:t> Care</a:t>
            </a:r>
            <a:r>
              <a:rPr lang="fr-FR" sz="800" dirty="0">
                <a:solidFill>
                  <a:schemeClr val="tx1"/>
                </a:solidFill>
              </a:rPr>
              <a:t>. 2014;37:180. 3. </a:t>
            </a:r>
            <a:r>
              <a:rPr lang="en-US" sz="800" dirty="0">
                <a:solidFill>
                  <a:schemeClr val="tx1"/>
                </a:solidFill>
              </a:rPr>
              <a:t>National Eye Institute. Facts About Diabetic Eye Disease. https://</a:t>
            </a:r>
            <a:r>
              <a:rPr lang="en-US" sz="800" dirty="0" err="1">
                <a:solidFill>
                  <a:schemeClr val="tx1"/>
                </a:solidFill>
              </a:rPr>
              <a:t>nei.nih.gov</a:t>
            </a:r>
            <a:r>
              <a:rPr lang="en-US" sz="800" dirty="0">
                <a:solidFill>
                  <a:schemeClr val="tx1"/>
                </a:solidFill>
              </a:rPr>
              <a:t>/health/diabetic/retinopathy. Accessed June 11, 2018.</a:t>
            </a:r>
          </a:p>
        </p:txBody>
      </p:sp>
      <p:pic>
        <p:nvPicPr>
          <p:cNvPr id="5" name="Picture 4"/>
          <p:cNvPicPr>
            <a:picLocks noChangeAspect="1"/>
          </p:cNvPicPr>
          <p:nvPr/>
        </p:nvPicPr>
        <p:blipFill>
          <a:blip r:embed="rId3"/>
          <a:stretch>
            <a:fillRect/>
          </a:stretch>
        </p:blipFill>
        <p:spPr>
          <a:xfrm>
            <a:off x="1943101" y="2283648"/>
            <a:ext cx="4258637" cy="3029239"/>
          </a:xfrm>
          <a:prstGeom prst="rect">
            <a:avLst/>
          </a:prstGeom>
        </p:spPr>
      </p:pic>
      <p:sp>
        <p:nvSpPr>
          <p:cNvPr id="8" name="Rectangle 30"/>
          <p:cNvSpPr txBox="1"/>
          <p:nvPr/>
        </p:nvSpPr>
        <p:spPr>
          <a:xfrm>
            <a:off x="2223908" y="1516309"/>
            <a:ext cx="3361151" cy="584775"/>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algn="ctr" hangingPunct="0">
              <a:buClrTx/>
              <a:buFontTx/>
              <a:buNone/>
              <a:defRPr b="1">
                <a:solidFill>
                  <a:srgbClr val="1F497D"/>
                </a:solidFill>
              </a:defRPr>
            </a:pPr>
            <a:r>
              <a:rPr lang="en-US" sz="1600" b="1" dirty="0">
                <a:solidFill>
                  <a:srgbClr val="1F497D"/>
                </a:solidFill>
              </a:rPr>
              <a:t>People With Diabetes Reporting Not </a:t>
            </a:r>
            <a:br>
              <a:rPr lang="en-US" sz="1600" b="1" dirty="0">
                <a:solidFill>
                  <a:srgbClr val="1F497D"/>
                </a:solidFill>
              </a:rPr>
            </a:br>
            <a:r>
              <a:rPr lang="en-US" sz="1600" b="1" dirty="0">
                <a:solidFill>
                  <a:srgbClr val="1F497D"/>
                </a:solidFill>
              </a:rPr>
              <a:t>Having An Eye Exam In The Last Year</a:t>
            </a:r>
            <a:r>
              <a:rPr lang="en-US" sz="1600" b="1" baseline="30000" dirty="0">
                <a:solidFill>
                  <a:srgbClr val="1F497D"/>
                </a:solidFill>
              </a:rPr>
              <a:t>1</a:t>
            </a:r>
          </a:p>
        </p:txBody>
      </p:sp>
      <p:sp>
        <p:nvSpPr>
          <p:cNvPr id="2" name="Rectangle 1">
            <a:extLst>
              <a:ext uri="{FF2B5EF4-FFF2-40B4-BE49-F238E27FC236}">
                <a16:creationId xmlns:a16="http://schemas.microsoft.com/office/drawing/2014/main" id="{F86D984F-520B-4380-AC03-681380B32A4C}"/>
              </a:ext>
            </a:extLst>
          </p:cNvPr>
          <p:cNvSpPr/>
          <p:nvPr/>
        </p:nvSpPr>
        <p:spPr>
          <a:xfrm>
            <a:off x="5681718" y="3567434"/>
            <a:ext cx="5018535" cy="461665"/>
          </a:xfrm>
          <a:prstGeom prst="rect">
            <a:avLst/>
          </a:prstGeom>
        </p:spPr>
        <p:txBody>
          <a:bodyPr wrap="square">
            <a:spAutoFit/>
          </a:bodyPr>
          <a:lstStyle/>
          <a:p>
            <a:pPr marL="171450" algn="ctr">
              <a:buSzPts val="1400"/>
              <a:defRPr/>
            </a:pPr>
            <a:r>
              <a:rPr lang="en-US" sz="1200" b="1" dirty="0">
                <a:solidFill>
                  <a:schemeClr val="accent5">
                    <a:lumMod val="50000"/>
                  </a:schemeClr>
                </a:solidFill>
                <a:latin typeface="Arial" charset="0"/>
                <a:ea typeface="Arial" charset="0"/>
                <a:cs typeface="Arial" charset="0"/>
              </a:rPr>
              <a:t>The National Eye Institute recommends patients with diabetes receive a comprehensive dilated eye exam at least once a year</a:t>
            </a:r>
            <a:r>
              <a:rPr lang="en-US" sz="1200" b="1" baseline="30000" dirty="0">
                <a:solidFill>
                  <a:schemeClr val="accent5">
                    <a:lumMod val="50000"/>
                  </a:schemeClr>
                </a:solidFill>
                <a:latin typeface="Arial" charset="0"/>
                <a:ea typeface="Arial" charset="0"/>
                <a:cs typeface="Arial" charset="0"/>
              </a:rPr>
              <a:t>3</a:t>
            </a:r>
            <a:endParaRPr lang="en-US" sz="1200" b="1" dirty="0">
              <a:solidFill>
                <a:schemeClr val="accent5">
                  <a:lumMod val="50000"/>
                </a:schemeClr>
              </a:solidFill>
              <a:latin typeface="Arial" charset="0"/>
              <a:ea typeface="Arial" charset="0"/>
              <a:cs typeface="Arial" charset="0"/>
            </a:endParaRPr>
          </a:p>
        </p:txBody>
      </p:sp>
      <p:grpSp>
        <p:nvGrpSpPr>
          <p:cNvPr id="4" name="Group 3">
            <a:extLst>
              <a:ext uri="{FF2B5EF4-FFF2-40B4-BE49-F238E27FC236}">
                <a16:creationId xmlns:a16="http://schemas.microsoft.com/office/drawing/2014/main" id="{D26CCD98-FCEA-4D19-90A3-198839FDF265}"/>
              </a:ext>
            </a:extLst>
          </p:cNvPr>
          <p:cNvGrpSpPr/>
          <p:nvPr/>
        </p:nvGrpSpPr>
        <p:grpSpPr>
          <a:xfrm>
            <a:off x="6267814" y="2633745"/>
            <a:ext cx="4291704" cy="507831"/>
            <a:chOff x="7693217" y="2666505"/>
            <a:chExt cx="5722272" cy="677108"/>
          </a:xfrm>
        </p:grpSpPr>
        <p:sp>
          <p:nvSpPr>
            <p:cNvPr id="9" name="Rectangle 8">
              <a:extLst>
                <a:ext uri="{FF2B5EF4-FFF2-40B4-BE49-F238E27FC236}">
                  <a16:creationId xmlns:a16="http://schemas.microsoft.com/office/drawing/2014/main" id="{E96B3AAA-BB25-4B3A-80B8-3D4B756F9E84}"/>
                </a:ext>
              </a:extLst>
            </p:cNvPr>
            <p:cNvSpPr/>
            <p:nvPr/>
          </p:nvSpPr>
          <p:spPr>
            <a:xfrm>
              <a:off x="8751984" y="2728060"/>
              <a:ext cx="4663505" cy="615553"/>
            </a:xfrm>
            <a:prstGeom prst="rect">
              <a:avLst/>
            </a:prstGeom>
          </p:spPr>
          <p:txBody>
            <a:bodyPr wrap="square">
              <a:spAutoFit/>
            </a:bodyPr>
            <a:lstStyle/>
            <a:p>
              <a:pPr marL="171450">
                <a:buSzPts val="1400"/>
                <a:defRPr/>
              </a:pPr>
              <a:r>
                <a:rPr lang="en-US" sz="1200" b="1" dirty="0">
                  <a:solidFill>
                    <a:schemeClr val="accent5">
                      <a:lumMod val="50000"/>
                    </a:schemeClr>
                  </a:solidFill>
                  <a:latin typeface="Arial" charset="0"/>
                  <a:ea typeface="Arial" charset="0"/>
                  <a:cs typeface="Arial" charset="0"/>
                </a:rPr>
                <a:t>of patients with diabetes feel that a comprehensive eye exam is not needed</a:t>
              </a:r>
              <a:r>
                <a:rPr lang="en-US" sz="1200" b="1" baseline="30000" dirty="0">
                  <a:solidFill>
                    <a:schemeClr val="accent5">
                      <a:lumMod val="50000"/>
                    </a:schemeClr>
                  </a:solidFill>
                  <a:latin typeface="Arial" charset="0"/>
                  <a:ea typeface="Arial" charset="0"/>
                  <a:cs typeface="Arial" charset="0"/>
                </a:rPr>
                <a:t>2</a:t>
              </a:r>
              <a:endParaRPr lang="en-US" sz="1200" b="1" dirty="0">
                <a:solidFill>
                  <a:schemeClr val="accent5">
                    <a:lumMod val="50000"/>
                  </a:schemeClr>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4984FB49-9D40-4E30-A227-4A4DE4345A83}"/>
                </a:ext>
              </a:extLst>
            </p:cNvPr>
            <p:cNvSpPr/>
            <p:nvPr/>
          </p:nvSpPr>
          <p:spPr>
            <a:xfrm>
              <a:off x="7693217" y="2666505"/>
              <a:ext cx="1567096" cy="677108"/>
            </a:xfrm>
            <a:prstGeom prst="rect">
              <a:avLst/>
            </a:prstGeom>
          </p:spPr>
          <p:txBody>
            <a:bodyPr wrap="none">
              <a:spAutoFit/>
            </a:bodyPr>
            <a:lstStyle/>
            <a:p>
              <a:r>
                <a:rPr lang="en-US" sz="2700" b="1" dirty="0">
                  <a:solidFill>
                    <a:schemeClr val="accent5">
                      <a:lumMod val="50000"/>
                    </a:schemeClr>
                  </a:solidFill>
                  <a:latin typeface="Arial" charset="0"/>
                  <a:ea typeface="Arial" charset="0"/>
                  <a:cs typeface="Arial" charset="0"/>
                </a:rPr>
                <a:t>~40% </a:t>
              </a:r>
              <a:endParaRPr lang="en-US" sz="2700" dirty="0">
                <a:solidFill>
                  <a:schemeClr val="accent5">
                    <a:lumMod val="50000"/>
                  </a:schemeClr>
                </a:solidFill>
              </a:endParaRPr>
            </a:p>
          </p:txBody>
        </p:sp>
      </p:grpSp>
    </p:spTree>
    <p:extLst>
      <p:ext uri="{BB962C8B-B14F-4D97-AF65-F5344CB8AC3E}">
        <p14:creationId xmlns:p14="http://schemas.microsoft.com/office/powerpoint/2010/main" val="3441533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8739" y="281121"/>
            <a:ext cx="10766103" cy="1158861"/>
          </a:xfrm>
        </p:spPr>
        <p:txBody>
          <a:bodyPr/>
          <a:lstStyle/>
          <a:p>
            <a:r>
              <a:rPr lang="en-US" sz="4000" dirty="0"/>
              <a:t>Why Patients Don’t Receive Annual Eye Exams</a:t>
            </a:r>
          </a:p>
        </p:txBody>
      </p:sp>
      <p:sp>
        <p:nvSpPr>
          <p:cNvPr id="6" name="Content Placeholder 5"/>
          <p:cNvSpPr>
            <a:spLocks noGrp="1"/>
          </p:cNvSpPr>
          <p:nvPr>
            <p:ph idx="1"/>
          </p:nvPr>
        </p:nvSpPr>
        <p:spPr>
          <a:xfrm>
            <a:off x="946521" y="2762293"/>
            <a:ext cx="3930283" cy="3314699"/>
          </a:xfrm>
        </p:spPr>
        <p:txBody>
          <a:bodyPr>
            <a:normAutofit/>
          </a:bodyPr>
          <a:lstStyle/>
          <a:p>
            <a:r>
              <a:rPr lang="en-US" sz="2400" dirty="0"/>
              <a:t>Patients with visual impairments are more likely to cite “cost or lack of insurance” as a reason for not receiving an eye exam and less likely to report “no need”</a:t>
            </a:r>
            <a:endParaRPr lang="en-US" sz="2400" baseline="30000" dirty="0"/>
          </a:p>
        </p:txBody>
      </p:sp>
      <p:sp>
        <p:nvSpPr>
          <p:cNvPr id="11" name="Footer Placeholder 10"/>
          <p:cNvSpPr>
            <a:spLocks noGrp="1"/>
          </p:cNvSpPr>
          <p:nvPr>
            <p:ph type="ftr" sz="quarter" idx="4294967295"/>
          </p:nvPr>
        </p:nvSpPr>
        <p:spPr>
          <a:xfrm>
            <a:off x="2152650" y="6376244"/>
            <a:ext cx="6748334" cy="365125"/>
          </a:xfrm>
          <a:prstGeom prst="rect">
            <a:avLst/>
          </a:prstGeom>
        </p:spPr>
        <p:txBody>
          <a:bodyPr/>
          <a:lstStyle/>
          <a:p>
            <a:r>
              <a:rPr lang="en-US" dirty="0">
                <a:solidFill>
                  <a:srgbClr val="FFFFFF"/>
                </a:solidFill>
              </a:rPr>
              <a:t>Chou CF, et al. </a:t>
            </a:r>
            <a:r>
              <a:rPr lang="en-US" i="1" dirty="0">
                <a:solidFill>
                  <a:srgbClr val="FFFFFF"/>
                </a:solidFill>
              </a:rPr>
              <a:t>Diabetes Care.</a:t>
            </a:r>
            <a:r>
              <a:rPr lang="en-US" dirty="0">
                <a:solidFill>
                  <a:srgbClr val="FFFFFF"/>
                </a:solidFill>
              </a:rPr>
              <a:t> 2014;37:180-188.</a:t>
            </a:r>
          </a:p>
        </p:txBody>
      </p:sp>
      <p:sp>
        <p:nvSpPr>
          <p:cNvPr id="7" name="Content Placeholder 7"/>
          <p:cNvSpPr txBox="1">
            <a:spLocks/>
          </p:cNvSpPr>
          <p:nvPr/>
        </p:nvSpPr>
        <p:spPr>
          <a:xfrm>
            <a:off x="2254042" y="1623524"/>
            <a:ext cx="7696200" cy="706438"/>
          </a:xfrm>
          <a:prstGeom prst="roundRect">
            <a:avLst/>
          </a:prstGeom>
          <a:solidFill>
            <a:srgbClr val="22B0B1">
              <a:alpha val="40000"/>
            </a:srgbClr>
          </a:solidFill>
          <a:ln>
            <a:noFill/>
          </a:ln>
          <a:effectLst/>
          <a:scene3d>
            <a:camera prst="orthographicFront">
              <a:rot lat="0" lon="0" rev="0"/>
            </a:camera>
            <a:lightRig rig="contrasting" dir="t">
              <a:rot lat="0" lon="0" rev="7800000"/>
            </a:lightRig>
          </a:scene3d>
          <a:sp3d/>
        </p:spPr>
        <p:txBody>
          <a:bodyPr vert="horz" lIns="91440" tIns="45720" rIns="91440" bIns="45720" rtlCol="0" anchor="ctr">
            <a:normAutofit/>
          </a:bodyPr>
          <a:lstStyle>
            <a:lvl1pPr marL="2286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As reported by patients diagnosed with diabetes who                      are not receiving annual eye exams</a:t>
            </a:r>
          </a:p>
        </p:txBody>
      </p:sp>
      <p:graphicFrame>
        <p:nvGraphicFramePr>
          <p:cNvPr id="3" name="Chart 2"/>
          <p:cNvGraphicFramePr/>
          <p:nvPr>
            <p:extLst>
              <p:ext uri="{D42A27DB-BD31-4B8C-83A1-F6EECF244321}">
                <p14:modId xmlns:p14="http://schemas.microsoft.com/office/powerpoint/2010/main" val="639019438"/>
              </p:ext>
            </p:extLst>
          </p:nvPr>
        </p:nvGraphicFramePr>
        <p:xfrm>
          <a:off x="5149479" y="2128702"/>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9705542" y="4200526"/>
            <a:ext cx="1038659" cy="307777"/>
          </a:xfrm>
          <a:prstGeom prst="rect">
            <a:avLst/>
          </a:prstGeom>
          <a:noFill/>
        </p:spPr>
        <p:txBody>
          <a:bodyPr wrap="square">
            <a:spAutoFit/>
          </a:bodyPr>
          <a:lstStyle/>
          <a:p>
            <a:pPr lvl="0"/>
            <a:r>
              <a:rPr lang="en-US" sz="1400" dirty="0"/>
              <a:t>No need*</a:t>
            </a:r>
          </a:p>
        </p:txBody>
      </p:sp>
      <p:sp>
        <p:nvSpPr>
          <p:cNvPr id="10" name="Rectangle 9"/>
          <p:cNvSpPr/>
          <p:nvPr/>
        </p:nvSpPr>
        <p:spPr>
          <a:xfrm>
            <a:off x="6371791" y="5367338"/>
            <a:ext cx="1452996" cy="523220"/>
          </a:xfrm>
          <a:prstGeom prst="rect">
            <a:avLst/>
          </a:prstGeom>
          <a:noFill/>
        </p:spPr>
        <p:txBody>
          <a:bodyPr wrap="square">
            <a:spAutoFit/>
          </a:bodyPr>
          <a:lstStyle/>
          <a:p>
            <a:pPr lvl="0"/>
            <a:r>
              <a:rPr lang="en-US" sz="1400" dirty="0"/>
              <a:t>Cost/lack </a:t>
            </a:r>
            <a:br>
              <a:rPr lang="en-US" sz="1400" dirty="0"/>
            </a:br>
            <a:r>
              <a:rPr lang="en-US" sz="1400" dirty="0"/>
              <a:t>of insurance</a:t>
            </a:r>
          </a:p>
        </p:txBody>
      </p:sp>
      <p:sp>
        <p:nvSpPr>
          <p:cNvPr id="13" name="Rectangle 12"/>
          <p:cNvSpPr/>
          <p:nvPr/>
        </p:nvSpPr>
        <p:spPr>
          <a:xfrm>
            <a:off x="5410201" y="4119563"/>
            <a:ext cx="1528763" cy="954107"/>
          </a:xfrm>
          <a:prstGeom prst="rect">
            <a:avLst/>
          </a:prstGeom>
          <a:noFill/>
        </p:spPr>
        <p:txBody>
          <a:bodyPr wrap="square">
            <a:spAutoFit/>
          </a:bodyPr>
          <a:lstStyle/>
          <a:p>
            <a:pPr lvl="0"/>
            <a:r>
              <a:rPr lang="en-US" sz="1400" dirty="0"/>
              <a:t>No eye doctor, no transportation, or could not get appointment</a:t>
            </a:r>
          </a:p>
        </p:txBody>
      </p:sp>
      <p:sp>
        <p:nvSpPr>
          <p:cNvPr id="15" name="Rectangle 14"/>
          <p:cNvSpPr/>
          <p:nvPr/>
        </p:nvSpPr>
        <p:spPr>
          <a:xfrm>
            <a:off x="6867527" y="3233738"/>
            <a:ext cx="785813" cy="307777"/>
          </a:xfrm>
          <a:prstGeom prst="rect">
            <a:avLst/>
          </a:prstGeom>
          <a:noFill/>
        </p:spPr>
        <p:txBody>
          <a:bodyPr wrap="square">
            <a:spAutoFit/>
          </a:bodyPr>
          <a:lstStyle/>
          <a:p>
            <a:pPr lvl="0"/>
            <a:r>
              <a:rPr lang="en-US" sz="1400" dirty="0"/>
              <a:t>Other</a:t>
            </a:r>
          </a:p>
        </p:txBody>
      </p:sp>
      <p:sp>
        <p:nvSpPr>
          <p:cNvPr id="12" name="Footer Placeholder 10"/>
          <p:cNvSpPr txBox="1">
            <a:spLocks/>
          </p:cNvSpPr>
          <p:nvPr/>
        </p:nvSpPr>
        <p:spPr>
          <a:xfrm>
            <a:off x="8324850" y="6026653"/>
            <a:ext cx="1962150" cy="365125"/>
          </a:xfrm>
          <a:prstGeom prst="rect">
            <a:avLst/>
          </a:prstGeom>
        </p:spPr>
        <p:txBody>
          <a:bodyPr vert="horz" lIns="91440" tIns="45720" rIns="91440" bIns="45720" rtlCol="0" anchor="b"/>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*Consisted of “have not thought of it” and “no reason to go” </a:t>
            </a:r>
          </a:p>
        </p:txBody>
      </p:sp>
    </p:spTree>
    <p:extLst>
      <p:ext uri="{BB962C8B-B14F-4D97-AF65-F5344CB8AC3E}">
        <p14:creationId xmlns:p14="http://schemas.microsoft.com/office/powerpoint/2010/main" val="3674035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263353" y="59271"/>
            <a:ext cx="11928648" cy="1358371"/>
          </a:xfrm>
          <a:prstGeom prst="rect">
            <a:avLst/>
          </a:prstGeom>
          <a:noFill/>
          <a:ln>
            <a:noFill/>
          </a:ln>
        </p:spPr>
        <p:txBody>
          <a:bodyPr spcFirstLastPara="1" vert="horz" wrap="square" lIns="0" tIns="34275" rIns="68569" bIns="0" numCol="1" anchor="b" anchorCtr="0" compatLnSpc="1">
            <a:prstTxWarp prst="textNoShape">
              <a:avLst/>
            </a:prstTxWarp>
            <a:noAutofit/>
          </a:bodyPr>
          <a:lstStyle/>
          <a:p>
            <a:pPr lvl="0"/>
            <a:r>
              <a:rPr lang="de-DE" sz="2400" dirty="0"/>
              <a:t>ONLY A FRACTION OF DIABETIC RETINOPATHY PATIENTS RECEIVE TREATMENT</a:t>
            </a:r>
            <a:endParaRPr sz="2400" dirty="0"/>
          </a:p>
        </p:txBody>
      </p:sp>
      <p:sp>
        <p:nvSpPr>
          <p:cNvPr id="13" name="Trapezoid 12">
            <a:extLst>
              <a:ext uri="{FF2B5EF4-FFF2-40B4-BE49-F238E27FC236}">
                <a16:creationId xmlns:a16="http://schemas.microsoft.com/office/drawing/2014/main" id="{568B63DA-AAF8-4606-8879-3958E8F39AE3}"/>
              </a:ext>
            </a:extLst>
          </p:cNvPr>
          <p:cNvSpPr/>
          <p:nvPr/>
        </p:nvSpPr>
        <p:spPr>
          <a:xfrm rot="10800000">
            <a:off x="1993940" y="2128674"/>
            <a:ext cx="8153402" cy="3347786"/>
          </a:xfrm>
          <a:prstGeom prst="trapezoid">
            <a:avLst>
              <a:gd name="adj" fmla="val 80464"/>
            </a:avLst>
          </a:prstGeom>
          <a:solidFill>
            <a:schemeClr val="accent5">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4" name="TextBox 13">
            <a:extLst>
              <a:ext uri="{FF2B5EF4-FFF2-40B4-BE49-F238E27FC236}">
                <a16:creationId xmlns:a16="http://schemas.microsoft.com/office/drawing/2014/main" id="{A5678F56-4A2A-453E-AA31-5E2C1A24EA12}"/>
              </a:ext>
            </a:extLst>
          </p:cNvPr>
          <p:cNvSpPr txBox="1"/>
          <p:nvPr/>
        </p:nvSpPr>
        <p:spPr>
          <a:xfrm>
            <a:off x="4313571" y="2952168"/>
            <a:ext cx="3514142" cy="415498"/>
          </a:xfrm>
          <a:prstGeom prst="rect">
            <a:avLst/>
          </a:prstGeom>
          <a:noFill/>
        </p:spPr>
        <p:txBody>
          <a:bodyPr wrap="square" rtlCol="0">
            <a:spAutoFit/>
          </a:bodyPr>
          <a:lstStyle/>
          <a:p>
            <a:pPr algn="ctr"/>
            <a:r>
              <a:rPr lang="en-US" sz="2100" b="1" dirty="0">
                <a:solidFill>
                  <a:srgbClr val="FFFFFF"/>
                </a:solidFill>
              </a:rPr>
              <a:t>&gt;30 million diabetics</a:t>
            </a:r>
            <a:r>
              <a:rPr lang="en-US" sz="2100" b="1" baseline="30000" dirty="0">
                <a:solidFill>
                  <a:srgbClr val="FFFFFF"/>
                </a:solidFill>
              </a:rPr>
              <a:t>1,a</a:t>
            </a:r>
            <a:endParaRPr lang="en-US" sz="2100" b="1" dirty="0">
              <a:solidFill>
                <a:srgbClr val="FFFFFF"/>
              </a:solidFill>
            </a:endParaRPr>
          </a:p>
        </p:txBody>
      </p:sp>
      <p:sp>
        <p:nvSpPr>
          <p:cNvPr id="15" name="TextBox 14">
            <a:extLst>
              <a:ext uri="{FF2B5EF4-FFF2-40B4-BE49-F238E27FC236}">
                <a16:creationId xmlns:a16="http://schemas.microsoft.com/office/drawing/2014/main" id="{4903827B-9B52-46AA-A8DE-50F5596E45AA}"/>
              </a:ext>
            </a:extLst>
          </p:cNvPr>
          <p:cNvSpPr txBox="1"/>
          <p:nvPr/>
        </p:nvSpPr>
        <p:spPr>
          <a:xfrm>
            <a:off x="2685360" y="3651895"/>
            <a:ext cx="6770565" cy="415498"/>
          </a:xfrm>
          <a:prstGeom prst="rect">
            <a:avLst/>
          </a:prstGeom>
          <a:noFill/>
        </p:spPr>
        <p:txBody>
          <a:bodyPr wrap="square" rtlCol="0">
            <a:spAutoFit/>
          </a:bodyPr>
          <a:lstStyle/>
          <a:p>
            <a:pPr algn="ctr"/>
            <a:r>
              <a:rPr lang="en-US" sz="2100" b="1" dirty="0">
                <a:solidFill>
                  <a:srgbClr val="FFFFFF"/>
                </a:solidFill>
              </a:rPr>
              <a:t>~7.7 million with diabetic retinopathy</a:t>
            </a:r>
            <a:r>
              <a:rPr lang="en-US" sz="2100" b="1" baseline="30000" dirty="0">
                <a:solidFill>
                  <a:srgbClr val="FFFFFF"/>
                </a:solidFill>
              </a:rPr>
              <a:t>2,b</a:t>
            </a:r>
            <a:endParaRPr lang="en-US" sz="2100" b="1" dirty="0">
              <a:solidFill>
                <a:srgbClr val="FFFFFF"/>
              </a:solidFill>
            </a:endParaRPr>
          </a:p>
        </p:txBody>
      </p:sp>
      <p:sp>
        <p:nvSpPr>
          <p:cNvPr id="16" name="TextBox 15">
            <a:extLst>
              <a:ext uri="{FF2B5EF4-FFF2-40B4-BE49-F238E27FC236}">
                <a16:creationId xmlns:a16="http://schemas.microsoft.com/office/drawing/2014/main" id="{65844D63-B327-42DE-8E23-EE38600F45A1}"/>
              </a:ext>
            </a:extLst>
          </p:cNvPr>
          <p:cNvSpPr txBox="1"/>
          <p:nvPr/>
        </p:nvSpPr>
        <p:spPr>
          <a:xfrm>
            <a:off x="3745082" y="4351621"/>
            <a:ext cx="4651120" cy="415498"/>
          </a:xfrm>
          <a:prstGeom prst="rect">
            <a:avLst/>
          </a:prstGeom>
          <a:noFill/>
        </p:spPr>
        <p:txBody>
          <a:bodyPr wrap="square" rtlCol="0">
            <a:spAutoFit/>
          </a:bodyPr>
          <a:lstStyle/>
          <a:p>
            <a:pPr algn="ctr"/>
            <a:r>
              <a:rPr lang="en-US" sz="2100" b="1" dirty="0">
                <a:solidFill>
                  <a:srgbClr val="FFFFFF"/>
                </a:solidFill>
              </a:rPr>
              <a:t>~2 million diagnosed</a:t>
            </a:r>
            <a:r>
              <a:rPr lang="en-US" sz="2100" b="1" baseline="30000" dirty="0">
                <a:solidFill>
                  <a:srgbClr val="FFFFFF"/>
                </a:solidFill>
              </a:rPr>
              <a:t>3</a:t>
            </a:r>
            <a:endParaRPr lang="en-US" sz="2100" b="1" dirty="0">
              <a:solidFill>
                <a:srgbClr val="FFFFFF"/>
              </a:solidFill>
            </a:endParaRPr>
          </a:p>
        </p:txBody>
      </p:sp>
      <p:sp>
        <p:nvSpPr>
          <p:cNvPr id="17" name="TextBox 16">
            <a:extLst>
              <a:ext uri="{FF2B5EF4-FFF2-40B4-BE49-F238E27FC236}">
                <a16:creationId xmlns:a16="http://schemas.microsoft.com/office/drawing/2014/main" id="{9A74673E-76EA-4F86-83D9-C0E1B8F924E7}"/>
              </a:ext>
            </a:extLst>
          </p:cNvPr>
          <p:cNvSpPr txBox="1"/>
          <p:nvPr/>
        </p:nvSpPr>
        <p:spPr>
          <a:xfrm>
            <a:off x="2685360" y="5051348"/>
            <a:ext cx="6770565" cy="415498"/>
          </a:xfrm>
          <a:prstGeom prst="rect">
            <a:avLst/>
          </a:prstGeom>
          <a:noFill/>
        </p:spPr>
        <p:txBody>
          <a:bodyPr wrap="square" rtlCol="0">
            <a:spAutoFit/>
          </a:bodyPr>
          <a:lstStyle/>
          <a:p>
            <a:pPr algn="ctr"/>
            <a:r>
              <a:rPr lang="en-US" sz="2100" b="1" dirty="0">
                <a:solidFill>
                  <a:srgbClr val="FFFFFF"/>
                </a:solidFill>
              </a:rPr>
              <a:t>~620k treated</a:t>
            </a:r>
            <a:r>
              <a:rPr lang="en-US" sz="2100" b="1" baseline="30000" dirty="0">
                <a:solidFill>
                  <a:srgbClr val="FFFFFF"/>
                </a:solidFill>
              </a:rPr>
              <a:t>4</a:t>
            </a:r>
            <a:endParaRPr lang="en-US" sz="2100" b="1" dirty="0">
              <a:solidFill>
                <a:srgbClr val="FFFFFF"/>
              </a:solidFill>
            </a:endParaRPr>
          </a:p>
        </p:txBody>
      </p:sp>
      <p:sp>
        <p:nvSpPr>
          <p:cNvPr id="18" name="TextBox 17">
            <a:extLst>
              <a:ext uri="{FF2B5EF4-FFF2-40B4-BE49-F238E27FC236}">
                <a16:creationId xmlns:a16="http://schemas.microsoft.com/office/drawing/2014/main" id="{9D2C5119-0159-4397-9199-BF478E0B688B}"/>
              </a:ext>
            </a:extLst>
          </p:cNvPr>
          <p:cNvSpPr txBox="1"/>
          <p:nvPr/>
        </p:nvSpPr>
        <p:spPr>
          <a:xfrm>
            <a:off x="4146632" y="2252441"/>
            <a:ext cx="3848018" cy="415498"/>
          </a:xfrm>
          <a:prstGeom prst="rect">
            <a:avLst/>
          </a:prstGeom>
          <a:noFill/>
        </p:spPr>
        <p:txBody>
          <a:bodyPr wrap="square" rtlCol="0">
            <a:spAutoFit/>
          </a:bodyPr>
          <a:lstStyle/>
          <a:p>
            <a:pPr algn="ctr"/>
            <a:r>
              <a:rPr lang="en-US" sz="2100" b="1" dirty="0">
                <a:solidFill>
                  <a:srgbClr val="FFFFFF"/>
                </a:solidFill>
              </a:rPr>
              <a:t>84 million with prediabetes</a:t>
            </a:r>
            <a:r>
              <a:rPr lang="en-US" sz="2100" b="1" baseline="30000" dirty="0">
                <a:solidFill>
                  <a:srgbClr val="FFFFFF"/>
                </a:solidFill>
              </a:rPr>
              <a:t>1,a</a:t>
            </a:r>
            <a:endParaRPr lang="en-US" sz="2100" b="1" dirty="0">
              <a:solidFill>
                <a:srgbClr val="FFFFFF"/>
              </a:solidFill>
            </a:endParaRPr>
          </a:p>
        </p:txBody>
      </p:sp>
      <p:cxnSp>
        <p:nvCxnSpPr>
          <p:cNvPr id="19" name="Straight Connector 18">
            <a:extLst>
              <a:ext uri="{FF2B5EF4-FFF2-40B4-BE49-F238E27FC236}">
                <a16:creationId xmlns:a16="http://schemas.microsoft.com/office/drawing/2014/main" id="{10901695-1F47-4D95-96D8-D6A58878B705}"/>
              </a:ext>
            </a:extLst>
          </p:cNvPr>
          <p:cNvCxnSpPr/>
          <p:nvPr/>
        </p:nvCxnSpPr>
        <p:spPr>
          <a:xfrm>
            <a:off x="2518318" y="2742284"/>
            <a:ext cx="7155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6ECA774-71C5-4F04-B79C-7549C79A7A54}"/>
              </a:ext>
            </a:extLst>
          </p:cNvPr>
          <p:cNvCxnSpPr/>
          <p:nvPr/>
        </p:nvCxnSpPr>
        <p:spPr>
          <a:xfrm>
            <a:off x="2685359" y="3497266"/>
            <a:ext cx="7155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1626A5-0FBD-4B39-AD89-09F3867306E5}"/>
              </a:ext>
            </a:extLst>
          </p:cNvPr>
          <p:cNvCxnSpPr/>
          <p:nvPr/>
        </p:nvCxnSpPr>
        <p:spPr>
          <a:xfrm>
            <a:off x="2852401" y="4252247"/>
            <a:ext cx="7155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F5C044-C365-4214-8369-F6A1EC407E39}"/>
              </a:ext>
            </a:extLst>
          </p:cNvPr>
          <p:cNvCxnSpPr/>
          <p:nvPr/>
        </p:nvCxnSpPr>
        <p:spPr>
          <a:xfrm>
            <a:off x="2991560" y="4916993"/>
            <a:ext cx="71557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C7ACAD9-8A84-4E18-B972-E6764E67CD69}"/>
              </a:ext>
            </a:extLst>
          </p:cNvPr>
          <p:cNvSpPr/>
          <p:nvPr/>
        </p:nvSpPr>
        <p:spPr>
          <a:xfrm>
            <a:off x="3107894" y="3497266"/>
            <a:ext cx="5940857" cy="19791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5" name="Shape 881"/>
          <p:cNvSpPr txBox="1"/>
          <p:nvPr/>
        </p:nvSpPr>
        <p:spPr>
          <a:xfrm>
            <a:off x="1981201" y="5875397"/>
            <a:ext cx="8153402" cy="301750"/>
          </a:xfrm>
          <a:prstGeom prst="rect">
            <a:avLst/>
          </a:prstGeom>
          <a:noFill/>
          <a:ln>
            <a:noFill/>
          </a:ln>
        </p:spPr>
        <p:txBody>
          <a:bodyPr spcFirstLastPara="1" wrap="square" lIns="0" tIns="0" rIns="0" bIns="0" anchor="b" anchorCtr="0">
            <a:noAutofit/>
          </a:bodyPr>
          <a:lstStyle/>
          <a:p>
            <a:pPr>
              <a:buClr>
                <a:srgbClr val="1F497D"/>
              </a:buClr>
              <a:buSzPts val="1000"/>
            </a:pPr>
            <a:r>
              <a:rPr lang="de-DE" sz="900" baseline="30000" dirty="0" err="1">
                <a:solidFill>
                  <a:srgbClr val="1F497D"/>
                </a:solidFill>
              </a:rPr>
              <a:t>a</a:t>
            </a:r>
            <a:r>
              <a:rPr lang="de-DE" sz="900" dirty="0" err="1">
                <a:solidFill>
                  <a:srgbClr val="1F497D"/>
                </a:solidFill>
              </a:rPr>
              <a:t>As</a:t>
            </a:r>
            <a:r>
              <a:rPr lang="de-DE" sz="900" dirty="0">
                <a:solidFill>
                  <a:srgbClr val="1F497D"/>
                </a:solidFill>
              </a:rPr>
              <a:t> of 2015, </a:t>
            </a:r>
            <a:r>
              <a:rPr lang="de-DE" sz="900" baseline="30000" dirty="0" err="1">
                <a:solidFill>
                  <a:srgbClr val="1F497D"/>
                </a:solidFill>
              </a:rPr>
              <a:t>b</a:t>
            </a:r>
            <a:r>
              <a:rPr lang="de-DE" sz="900" dirty="0" err="1">
                <a:solidFill>
                  <a:srgbClr val="1F497D"/>
                </a:solidFill>
              </a:rPr>
              <a:t>As</a:t>
            </a:r>
            <a:r>
              <a:rPr lang="de-DE" sz="900" dirty="0">
                <a:solidFill>
                  <a:srgbClr val="1F497D"/>
                </a:solidFill>
              </a:rPr>
              <a:t> of 2010</a:t>
            </a:r>
            <a:endParaRPr lang="de-DE" sz="900" baseline="30000" dirty="0">
              <a:solidFill>
                <a:srgbClr val="1F497D"/>
              </a:solidFill>
            </a:endParaRPr>
          </a:p>
          <a:p>
            <a:pPr>
              <a:buClr>
                <a:srgbClr val="1F497D"/>
              </a:buClr>
              <a:buSzPts val="1000"/>
            </a:pPr>
            <a:r>
              <a:rPr lang="de-DE" sz="900" dirty="0">
                <a:solidFill>
                  <a:srgbClr val="1F497D"/>
                </a:solidFill>
              </a:rPr>
              <a:t>1. Centers for </a:t>
            </a:r>
            <a:r>
              <a:rPr lang="de-DE" sz="900" dirty="0" err="1">
                <a:solidFill>
                  <a:srgbClr val="1F497D"/>
                </a:solidFill>
              </a:rPr>
              <a:t>Disease</a:t>
            </a:r>
            <a:r>
              <a:rPr lang="de-DE" sz="900" dirty="0">
                <a:solidFill>
                  <a:srgbClr val="1F497D"/>
                </a:solidFill>
              </a:rPr>
              <a:t> </a:t>
            </a:r>
            <a:r>
              <a:rPr lang="de-DE" sz="900" dirty="0" err="1">
                <a:solidFill>
                  <a:srgbClr val="1F497D"/>
                </a:solidFill>
              </a:rPr>
              <a:t>Countrol</a:t>
            </a:r>
            <a:r>
              <a:rPr lang="de-DE" sz="900" dirty="0">
                <a:solidFill>
                  <a:srgbClr val="1F497D"/>
                </a:solidFill>
              </a:rPr>
              <a:t> and </a:t>
            </a:r>
            <a:r>
              <a:rPr lang="de-DE" sz="900" dirty="0" err="1">
                <a:solidFill>
                  <a:srgbClr val="1F497D"/>
                </a:solidFill>
              </a:rPr>
              <a:t>Prevention</a:t>
            </a:r>
            <a:r>
              <a:rPr lang="de-DE" sz="900" dirty="0">
                <a:solidFill>
                  <a:srgbClr val="1F497D"/>
                </a:solidFill>
              </a:rPr>
              <a:t>. National Diabetes </a:t>
            </a:r>
            <a:r>
              <a:rPr lang="de-DE" sz="900" dirty="0" err="1">
                <a:solidFill>
                  <a:srgbClr val="1F497D"/>
                </a:solidFill>
              </a:rPr>
              <a:t>Statistics</a:t>
            </a:r>
            <a:r>
              <a:rPr lang="de-DE" sz="900" dirty="0">
                <a:solidFill>
                  <a:srgbClr val="1F497D"/>
                </a:solidFill>
              </a:rPr>
              <a:t> Report. 2017. 2. National Eye Institute. </a:t>
            </a:r>
            <a:r>
              <a:rPr lang="de-DE" sz="900" dirty="0" err="1">
                <a:solidFill>
                  <a:srgbClr val="1F497D"/>
                </a:solidFill>
              </a:rPr>
              <a:t>www.nei.nih.gov</a:t>
            </a:r>
            <a:r>
              <a:rPr lang="de-DE" sz="900" dirty="0">
                <a:solidFill>
                  <a:srgbClr val="1F497D"/>
                </a:solidFill>
              </a:rPr>
              <a:t>/</a:t>
            </a:r>
            <a:r>
              <a:rPr lang="de-DE" sz="900" dirty="0" err="1">
                <a:solidFill>
                  <a:srgbClr val="1F497D"/>
                </a:solidFill>
              </a:rPr>
              <a:t>eyedata</a:t>
            </a:r>
            <a:r>
              <a:rPr lang="de-DE" sz="900" dirty="0">
                <a:solidFill>
                  <a:srgbClr val="1F497D"/>
                </a:solidFill>
              </a:rPr>
              <a:t>/diabetic/</a:t>
            </a:r>
            <a:r>
              <a:rPr lang="de-DE" sz="900" dirty="0" err="1">
                <a:solidFill>
                  <a:srgbClr val="1F497D"/>
                </a:solidFill>
              </a:rPr>
              <a:t>tables</a:t>
            </a:r>
            <a:r>
              <a:rPr lang="de-DE" sz="900" dirty="0">
                <a:solidFill>
                  <a:srgbClr val="1F497D"/>
                </a:solidFill>
              </a:rPr>
              <a:t>. </a:t>
            </a:r>
            <a:r>
              <a:rPr lang="de-DE" sz="900" dirty="0" err="1">
                <a:solidFill>
                  <a:srgbClr val="1F497D"/>
                </a:solidFill>
              </a:rPr>
              <a:t>Accessed</a:t>
            </a:r>
            <a:r>
              <a:rPr lang="de-DE" sz="900" dirty="0">
                <a:solidFill>
                  <a:srgbClr val="1F497D"/>
                </a:solidFill>
              </a:rPr>
              <a:t> June 11, 2018.  3. </a:t>
            </a:r>
            <a:r>
              <a:rPr lang="de-DE" sz="900" dirty="0" err="1">
                <a:solidFill>
                  <a:srgbClr val="1F497D"/>
                </a:solidFill>
              </a:rPr>
              <a:t>Bresler</a:t>
            </a:r>
            <a:r>
              <a:rPr lang="de-DE" sz="900" dirty="0">
                <a:solidFill>
                  <a:srgbClr val="1F497D"/>
                </a:solidFill>
              </a:rPr>
              <a:t> et al. </a:t>
            </a:r>
            <a:r>
              <a:rPr lang="de-DE" sz="900" i="1" dirty="0">
                <a:solidFill>
                  <a:srgbClr val="1F497D"/>
                </a:solidFill>
              </a:rPr>
              <a:t>JAMA </a:t>
            </a:r>
            <a:r>
              <a:rPr lang="de-DE" sz="900" i="1" dirty="0" err="1">
                <a:solidFill>
                  <a:srgbClr val="1F497D"/>
                </a:solidFill>
              </a:rPr>
              <a:t>Opthalmol</a:t>
            </a:r>
            <a:r>
              <a:rPr lang="de-DE" sz="900" i="1" dirty="0">
                <a:solidFill>
                  <a:srgbClr val="1F497D"/>
                </a:solidFill>
              </a:rPr>
              <a:t>. </a:t>
            </a:r>
            <a:r>
              <a:rPr lang="de-DE" sz="900" dirty="0">
                <a:solidFill>
                  <a:srgbClr val="1F497D"/>
                </a:solidFill>
              </a:rPr>
              <a:t>2014;132:168. 4. Data on </a:t>
            </a:r>
            <a:r>
              <a:rPr lang="de-DE" sz="900" dirty="0" err="1">
                <a:solidFill>
                  <a:srgbClr val="1F497D"/>
                </a:solidFill>
              </a:rPr>
              <a:t>file</a:t>
            </a:r>
            <a:r>
              <a:rPr lang="de-DE" sz="900" dirty="0">
                <a:solidFill>
                  <a:srgbClr val="1F497D"/>
                </a:solidFill>
              </a:rPr>
              <a:t>. Genentech, Inc. South San Francisco, CA.</a:t>
            </a:r>
          </a:p>
        </p:txBody>
      </p:sp>
    </p:spTree>
    <p:extLst>
      <p:ext uri="{BB962C8B-B14F-4D97-AF65-F5344CB8AC3E}">
        <p14:creationId xmlns:p14="http://schemas.microsoft.com/office/powerpoint/2010/main" val="527802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Prevalence of DME in the US </a:t>
            </a:r>
          </a:p>
        </p:txBody>
      </p:sp>
      <p:sp>
        <p:nvSpPr>
          <p:cNvPr id="4" name="Footer Placeholder 3"/>
          <p:cNvSpPr>
            <a:spLocks noGrp="1"/>
          </p:cNvSpPr>
          <p:nvPr>
            <p:ph type="ftr" sz="quarter" idx="4294967295"/>
          </p:nvPr>
        </p:nvSpPr>
        <p:spPr>
          <a:xfrm>
            <a:off x="2152650" y="6257495"/>
            <a:ext cx="6748334" cy="365125"/>
          </a:xfrm>
          <a:prstGeom prst="rect">
            <a:avLst/>
          </a:prstGeom>
        </p:spPr>
        <p:txBody>
          <a:bodyPr/>
          <a:lstStyle/>
          <a:p>
            <a:pPr marL="117475" indent="-117475">
              <a:buFont typeface="+mj-lt"/>
              <a:buAutoNum type="arabicPeriod"/>
            </a:pPr>
            <a:r>
              <a:rPr lang="en-US" sz="800" dirty="0">
                <a:solidFill>
                  <a:srgbClr val="FFFFFF"/>
                </a:solidFill>
              </a:rPr>
              <a:t>NHANES 2005-2008, projected to 2012 US population.</a:t>
            </a:r>
          </a:p>
          <a:p>
            <a:pPr marL="117475" indent="-117475">
              <a:buFont typeface="+mj-lt"/>
              <a:buAutoNum type="arabicPeriod"/>
            </a:pPr>
            <a:r>
              <a:rPr lang="en-US" sz="800" dirty="0">
                <a:solidFill>
                  <a:srgbClr val="FFFFFF"/>
                </a:solidFill>
              </a:rPr>
              <a:t>Centers for Disease Control and Prevention. www.cdc.gov. Accessed June 9, 2014. Saaddine JB, et al. </a:t>
            </a:r>
            <a:r>
              <a:rPr lang="en-US" sz="800" i="1" dirty="0">
                <a:solidFill>
                  <a:srgbClr val="FFFFFF"/>
                </a:solidFill>
              </a:rPr>
              <a:t>Arch Ophthalmol</a:t>
            </a:r>
            <a:r>
              <a:rPr lang="en-US" sz="800" dirty="0">
                <a:solidFill>
                  <a:srgbClr val="FFFFFF"/>
                </a:solidFill>
              </a:rPr>
              <a:t>. 2008;126(12):1740-1747.</a:t>
            </a:r>
          </a:p>
          <a:p>
            <a:pPr marL="117475" indent="-117475">
              <a:buFont typeface="+mj-lt"/>
              <a:buAutoNum type="arabicPeriod"/>
            </a:pPr>
            <a:r>
              <a:rPr lang="en-US" sz="800" dirty="0">
                <a:solidFill>
                  <a:srgbClr val="FFFFFF"/>
                </a:solidFill>
              </a:rPr>
              <a:t>BioTrends Research Group. TreatmentTrends®: Diabetic Retinopathy/Diabetic Macular Edema (US) 2013.</a:t>
            </a:r>
          </a:p>
          <a:p>
            <a:pPr marL="117475" indent="-117475">
              <a:buFont typeface="+mj-lt"/>
              <a:buAutoNum type="arabicPeriod"/>
            </a:pPr>
            <a:r>
              <a:rPr lang="en-US" sz="800" dirty="0">
                <a:solidFill>
                  <a:srgbClr val="FFFFFF"/>
                </a:solidFill>
              </a:rPr>
              <a:t>Proprietary Quantitative Market Research (n=103 retina specialists, n=23,994 DME eyes with central involvement); fielded November 2013.</a:t>
            </a:r>
          </a:p>
        </p:txBody>
      </p:sp>
      <p:sp>
        <p:nvSpPr>
          <p:cNvPr id="8" name="Content Placeholder 7"/>
          <p:cNvSpPr txBox="1">
            <a:spLocks/>
          </p:cNvSpPr>
          <p:nvPr/>
        </p:nvSpPr>
        <p:spPr>
          <a:xfrm>
            <a:off x="2232018" y="1422749"/>
            <a:ext cx="7696200" cy="1155352"/>
          </a:xfrm>
          <a:prstGeom prst="roundRect">
            <a:avLst/>
          </a:prstGeom>
          <a:solidFill>
            <a:schemeClr val="accent1">
              <a:lumMod val="75000"/>
              <a:lumOff val="25000"/>
              <a:alpha val="40000"/>
            </a:schemeClr>
          </a:solidFill>
          <a:ln>
            <a:noFill/>
          </a:ln>
          <a:effectLst/>
          <a:scene3d>
            <a:camera prst="orthographicFront">
              <a:rot lat="0" lon="0" rev="0"/>
            </a:camera>
            <a:lightRig rig="contrasting" dir="t">
              <a:rot lat="0" lon="0" rev="7800000"/>
            </a:lightRig>
          </a:scene3d>
          <a:sp3d/>
        </p:spPr>
        <p:txBody>
          <a:bodyPr vert="horz" lIns="91440" tIns="45720" rIns="91440" bIns="45720" rtlCol="0">
            <a:noAutofit/>
          </a:bodyPr>
          <a:lstStyle>
            <a:lvl1pPr marL="2286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Approximately 8 million (21%) of people with diabetes have DR</a:t>
            </a:r>
            <a:r>
              <a:rPr lang="en-US" sz="1600" b="1" baseline="30000" dirty="0"/>
              <a:t>1</a:t>
            </a:r>
            <a:endParaRPr lang="en-US" sz="1600" b="1" dirty="0"/>
          </a:p>
          <a:p>
            <a:pPr>
              <a:lnSpc>
                <a:spcPct val="100000"/>
              </a:lnSpc>
              <a:spcBef>
                <a:spcPts val="600"/>
              </a:spcBef>
              <a:spcAft>
                <a:spcPts val="0"/>
              </a:spcAft>
              <a:tabLst>
                <a:tab pos="1658938" algn="l"/>
              </a:tabLst>
            </a:pPr>
            <a:r>
              <a:rPr lang="en-US" sz="1600" i="1" dirty="0"/>
              <a:t>5.8 million</a:t>
            </a:r>
            <a:r>
              <a:rPr lang="en-US" sz="1600" dirty="0"/>
              <a:t> are diagnosed</a:t>
            </a:r>
            <a:r>
              <a:rPr lang="en-US" sz="1600" baseline="30000" dirty="0"/>
              <a:t>1-3</a:t>
            </a:r>
          </a:p>
          <a:p>
            <a:pPr>
              <a:lnSpc>
                <a:spcPct val="100000"/>
              </a:lnSpc>
              <a:spcBef>
                <a:spcPts val="600"/>
              </a:spcBef>
              <a:spcAft>
                <a:spcPts val="0"/>
              </a:spcAft>
              <a:tabLst>
                <a:tab pos="1658938" algn="l"/>
              </a:tabLst>
            </a:pPr>
            <a:r>
              <a:rPr lang="en-US" sz="1600" i="1" dirty="0"/>
              <a:t>2.3 million </a:t>
            </a:r>
            <a:r>
              <a:rPr lang="en-US" sz="1600" dirty="0"/>
              <a:t>have DME</a:t>
            </a:r>
            <a:r>
              <a:rPr lang="en-US" sz="1600" baseline="30000" dirty="0"/>
              <a:t>3</a:t>
            </a:r>
          </a:p>
        </p:txBody>
      </p:sp>
      <p:graphicFrame>
        <p:nvGraphicFramePr>
          <p:cNvPr id="10" name="Chart 17"/>
          <p:cNvGraphicFramePr>
            <a:graphicFrameLocks/>
          </p:cNvGraphicFramePr>
          <p:nvPr/>
        </p:nvGraphicFramePr>
        <p:xfrm>
          <a:off x="2247900" y="3008887"/>
          <a:ext cx="7791450" cy="324039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p:cNvSpPr txBox="1">
            <a:spLocks noChangeArrowheads="1"/>
          </p:cNvSpPr>
          <p:nvPr/>
        </p:nvSpPr>
        <p:spPr bwMode="auto">
          <a:xfrm>
            <a:off x="2330054" y="2884504"/>
            <a:ext cx="112631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hangingPunct="1">
              <a:lnSpc>
                <a:spcPct val="100000"/>
              </a:lnSpc>
              <a:spcBef>
                <a:spcPct val="0"/>
              </a:spcBef>
              <a:buClrTx/>
              <a:buFontTx/>
              <a:buNone/>
            </a:pPr>
            <a:r>
              <a:rPr lang="en-US" altLang="en-US" sz="1200" b="1" dirty="0">
                <a:solidFill>
                  <a:srgbClr val="333333"/>
                </a:solidFill>
                <a:latin typeface="Arial" panose="020B0604020202020204" pitchFamily="34" charset="0"/>
                <a:cs typeface="Arial" panose="020B0604020202020204" pitchFamily="34" charset="0"/>
              </a:rPr>
              <a:t>8.0MM</a:t>
            </a:r>
            <a:r>
              <a:rPr lang="en-US" altLang="en-US" sz="1200" b="1" baseline="30000" dirty="0">
                <a:solidFill>
                  <a:srgbClr val="333333"/>
                </a:solidFill>
                <a:latin typeface="Arial" panose="020B0604020202020204" pitchFamily="34" charset="0"/>
                <a:cs typeface="Arial" panose="020B0604020202020204" pitchFamily="34" charset="0"/>
              </a:rPr>
              <a:t>1</a:t>
            </a:r>
          </a:p>
        </p:txBody>
      </p:sp>
      <p:sp>
        <p:nvSpPr>
          <p:cNvPr id="12" name="TextBox 8"/>
          <p:cNvSpPr txBox="1">
            <a:spLocks noChangeArrowheads="1"/>
          </p:cNvSpPr>
          <p:nvPr/>
        </p:nvSpPr>
        <p:spPr bwMode="auto">
          <a:xfrm>
            <a:off x="6240772" y="4966930"/>
            <a:ext cx="1060061" cy="276999"/>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hangingPunct="1">
              <a:lnSpc>
                <a:spcPct val="100000"/>
              </a:lnSpc>
              <a:spcBef>
                <a:spcPct val="0"/>
              </a:spcBef>
              <a:buClrTx/>
              <a:buFontTx/>
              <a:buNone/>
            </a:pPr>
            <a:r>
              <a:rPr lang="en-US" altLang="en-US" sz="1200" b="1" dirty="0">
                <a:solidFill>
                  <a:srgbClr val="333333"/>
                </a:solidFill>
                <a:latin typeface="Arial" panose="020B0604020202020204" pitchFamily="34" charset="0"/>
                <a:cs typeface="Arial" panose="020B0604020202020204" pitchFamily="34" charset="0"/>
              </a:rPr>
              <a:t>1.5MM</a:t>
            </a:r>
            <a:r>
              <a:rPr lang="en-US" altLang="en-US" sz="1200" b="1" baseline="30000" dirty="0">
                <a:solidFill>
                  <a:srgbClr val="333333"/>
                </a:solidFill>
                <a:latin typeface="Arial" panose="020B0604020202020204" pitchFamily="34" charset="0"/>
                <a:cs typeface="Arial" panose="020B0604020202020204" pitchFamily="34" charset="0"/>
              </a:rPr>
              <a:t>3</a:t>
            </a:r>
          </a:p>
        </p:txBody>
      </p:sp>
      <p:sp>
        <p:nvSpPr>
          <p:cNvPr id="13" name="TextBox 8"/>
          <p:cNvSpPr txBox="1">
            <a:spLocks noChangeArrowheads="1"/>
          </p:cNvSpPr>
          <p:nvPr/>
        </p:nvSpPr>
        <p:spPr bwMode="auto">
          <a:xfrm>
            <a:off x="4861404" y="4707514"/>
            <a:ext cx="1202515" cy="276999"/>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hangingPunct="1">
              <a:lnSpc>
                <a:spcPct val="100000"/>
              </a:lnSpc>
              <a:spcBef>
                <a:spcPct val="0"/>
              </a:spcBef>
              <a:buClrTx/>
              <a:buFontTx/>
              <a:buNone/>
            </a:pPr>
            <a:r>
              <a:rPr lang="en-US" altLang="en-US" sz="1200" b="1" dirty="0">
                <a:solidFill>
                  <a:srgbClr val="333333"/>
                </a:solidFill>
                <a:latin typeface="Arial" panose="020B0604020202020204" pitchFamily="34" charset="0"/>
                <a:cs typeface="Arial" panose="020B0604020202020204" pitchFamily="34" charset="0"/>
              </a:rPr>
              <a:t>2.3MM</a:t>
            </a:r>
            <a:r>
              <a:rPr lang="en-US" altLang="en-US" sz="1200" b="1" baseline="30000" dirty="0">
                <a:solidFill>
                  <a:srgbClr val="333333"/>
                </a:solidFill>
                <a:latin typeface="Arial" panose="020B0604020202020204" pitchFamily="34" charset="0"/>
                <a:cs typeface="Arial" panose="020B0604020202020204" pitchFamily="34" charset="0"/>
              </a:rPr>
              <a:t>3</a:t>
            </a:r>
          </a:p>
        </p:txBody>
      </p:sp>
      <p:sp>
        <p:nvSpPr>
          <p:cNvPr id="14" name="TextBox 1"/>
          <p:cNvSpPr txBox="1">
            <a:spLocks noChangeArrowheads="1"/>
          </p:cNvSpPr>
          <p:nvPr/>
        </p:nvSpPr>
        <p:spPr bwMode="auto">
          <a:xfrm>
            <a:off x="3612689" y="3586607"/>
            <a:ext cx="112631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hangingPunct="1">
              <a:lnSpc>
                <a:spcPct val="100000"/>
              </a:lnSpc>
              <a:spcBef>
                <a:spcPct val="0"/>
              </a:spcBef>
              <a:buClrTx/>
              <a:buFontTx/>
              <a:buNone/>
            </a:pPr>
            <a:r>
              <a:rPr lang="en-US" altLang="en-US" sz="1200" b="1" dirty="0">
                <a:solidFill>
                  <a:srgbClr val="333333"/>
                </a:solidFill>
                <a:latin typeface="Arial" panose="020B0604020202020204" pitchFamily="34" charset="0"/>
                <a:cs typeface="Arial" panose="020B0604020202020204" pitchFamily="34" charset="0"/>
              </a:rPr>
              <a:t>5.8MM</a:t>
            </a:r>
            <a:r>
              <a:rPr lang="en-US" altLang="en-US" sz="1200" b="1" baseline="30000" dirty="0">
                <a:solidFill>
                  <a:srgbClr val="333333"/>
                </a:solidFill>
                <a:latin typeface="Arial" panose="020B0604020202020204" pitchFamily="34" charset="0"/>
                <a:cs typeface="Arial" panose="020B0604020202020204" pitchFamily="34" charset="0"/>
              </a:rPr>
              <a:t>1-3</a:t>
            </a:r>
          </a:p>
        </p:txBody>
      </p:sp>
      <p:sp>
        <p:nvSpPr>
          <p:cNvPr id="15" name="TextBox 1"/>
          <p:cNvSpPr txBox="1">
            <a:spLocks noChangeArrowheads="1"/>
          </p:cNvSpPr>
          <p:nvPr/>
        </p:nvSpPr>
        <p:spPr bwMode="auto">
          <a:xfrm>
            <a:off x="7460339" y="5320725"/>
            <a:ext cx="1126315" cy="276999"/>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hangingPunct="1">
              <a:lnSpc>
                <a:spcPct val="100000"/>
              </a:lnSpc>
              <a:spcBef>
                <a:spcPct val="0"/>
              </a:spcBef>
              <a:buClrTx/>
              <a:buFontTx/>
              <a:buNone/>
            </a:pPr>
            <a:r>
              <a:rPr lang="en-US" altLang="en-US" sz="1200" b="1" dirty="0">
                <a:solidFill>
                  <a:srgbClr val="333333"/>
                </a:solidFill>
                <a:latin typeface="Arial" panose="020B0604020202020204" pitchFamily="34" charset="0"/>
                <a:cs typeface="Arial" panose="020B0604020202020204" pitchFamily="34" charset="0"/>
              </a:rPr>
              <a:t>≈400K</a:t>
            </a:r>
            <a:r>
              <a:rPr lang="en-US" altLang="en-US" sz="1200" b="1" baseline="30000" dirty="0">
                <a:solidFill>
                  <a:srgbClr val="333333"/>
                </a:solidFill>
                <a:latin typeface="Arial" panose="020B0604020202020204" pitchFamily="34" charset="0"/>
                <a:cs typeface="Arial" panose="020B0604020202020204" pitchFamily="34" charset="0"/>
              </a:rPr>
              <a:t>4</a:t>
            </a:r>
          </a:p>
        </p:txBody>
      </p:sp>
      <p:sp>
        <p:nvSpPr>
          <p:cNvPr id="16" name="TextBox 1"/>
          <p:cNvSpPr txBox="1">
            <a:spLocks noChangeArrowheads="1"/>
          </p:cNvSpPr>
          <p:nvPr/>
        </p:nvSpPr>
        <p:spPr bwMode="auto">
          <a:xfrm>
            <a:off x="8751389" y="5373358"/>
            <a:ext cx="1126315" cy="276999"/>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hangingPunct="1">
              <a:lnSpc>
                <a:spcPct val="100000"/>
              </a:lnSpc>
              <a:spcBef>
                <a:spcPct val="0"/>
              </a:spcBef>
              <a:buClrTx/>
              <a:buFontTx/>
              <a:buNone/>
            </a:pPr>
            <a:r>
              <a:rPr lang="en-US" altLang="en-US" sz="1200" b="1" dirty="0">
                <a:solidFill>
                  <a:srgbClr val="333333"/>
                </a:solidFill>
                <a:latin typeface="Arial" panose="020B0604020202020204" pitchFamily="34" charset="0"/>
                <a:cs typeface="Arial" panose="020B0604020202020204" pitchFamily="34" charset="0"/>
              </a:rPr>
              <a:t>≈240K</a:t>
            </a:r>
            <a:r>
              <a:rPr lang="en-US" altLang="en-US" sz="1200" b="1" baseline="30000" dirty="0">
                <a:solidFill>
                  <a:srgbClr val="333333"/>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3953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7"/>
          <p:cNvGraphicFramePr>
            <a:graphicFrameLocks/>
          </p:cNvGraphicFramePr>
          <p:nvPr/>
        </p:nvGraphicFramePr>
        <p:xfrm>
          <a:off x="1969861" y="2899364"/>
          <a:ext cx="8278837" cy="3590105"/>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p:cNvSpPr>
            <a:spLocks noGrp="1"/>
          </p:cNvSpPr>
          <p:nvPr>
            <p:ph type="title"/>
          </p:nvPr>
        </p:nvSpPr>
        <p:spPr/>
        <p:txBody>
          <a:bodyPr/>
          <a:lstStyle/>
          <a:p>
            <a:r>
              <a:rPr lang="en-US" dirty="0"/>
              <a:t>DME in the US</a:t>
            </a:r>
          </a:p>
        </p:txBody>
      </p:sp>
      <p:sp>
        <p:nvSpPr>
          <p:cNvPr id="7" name="Content Placeholder 6"/>
          <p:cNvSpPr>
            <a:spLocks noGrp="1"/>
          </p:cNvSpPr>
          <p:nvPr>
            <p:ph idx="1"/>
          </p:nvPr>
        </p:nvSpPr>
        <p:spPr>
          <a:xfrm>
            <a:off x="2306434" y="1408245"/>
            <a:ext cx="7971766" cy="4046402"/>
          </a:xfrm>
        </p:spPr>
        <p:txBody>
          <a:bodyPr/>
          <a:lstStyle/>
          <a:p>
            <a:r>
              <a:rPr lang="en-US" sz="2400" dirty="0"/>
              <a:t>Nearly 800,000 Americans suffer from DME but remain undiagnosed</a:t>
            </a:r>
            <a:r>
              <a:rPr lang="en-US" sz="2400" baseline="30000" dirty="0"/>
              <a:t>1</a:t>
            </a:r>
          </a:p>
          <a:p>
            <a:r>
              <a:rPr lang="en-US" sz="2400" dirty="0"/>
              <a:t>Another 1.1 million are diagnosed with DME </a:t>
            </a:r>
            <a:br>
              <a:rPr lang="en-US" sz="2400" dirty="0"/>
            </a:br>
            <a:r>
              <a:rPr lang="en-US" sz="2400" dirty="0"/>
              <a:t>but are not receiving treatment</a:t>
            </a:r>
            <a:r>
              <a:rPr lang="en-US" sz="2400" baseline="30000" dirty="0"/>
              <a:t>1,2</a:t>
            </a:r>
          </a:p>
        </p:txBody>
      </p:sp>
      <p:sp>
        <p:nvSpPr>
          <p:cNvPr id="15367" name="TextBox 8"/>
          <p:cNvSpPr txBox="1">
            <a:spLocks noChangeArrowheads="1"/>
          </p:cNvSpPr>
          <p:nvPr/>
        </p:nvSpPr>
        <p:spPr bwMode="auto">
          <a:xfrm>
            <a:off x="4954815" y="4676479"/>
            <a:ext cx="2352674" cy="646331"/>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fontAlgn="base" hangingPunct="1">
              <a:lnSpc>
                <a:spcPct val="100000"/>
              </a:lnSpc>
              <a:spcBef>
                <a:spcPct val="0"/>
              </a:spcBef>
              <a:spcAft>
                <a:spcPct val="0"/>
              </a:spcAft>
              <a:buClrTx/>
              <a:buFontTx/>
              <a:buNone/>
            </a:pPr>
            <a:r>
              <a:rPr lang="en-US" altLang="en-US" sz="1800" b="1" dirty="0">
                <a:solidFill>
                  <a:prstClr val="white"/>
                </a:solidFill>
                <a:latin typeface="Arial"/>
                <a:cs typeface="Arial" pitchFamily="34" charset="0"/>
              </a:rPr>
              <a:t>1.5MM</a:t>
            </a:r>
          </a:p>
          <a:p>
            <a:pPr algn="ctr" eaLnBrk="1" fontAlgn="base" hangingPunct="1">
              <a:lnSpc>
                <a:spcPct val="100000"/>
              </a:lnSpc>
              <a:spcBef>
                <a:spcPct val="0"/>
              </a:spcBef>
              <a:spcAft>
                <a:spcPct val="0"/>
              </a:spcAft>
              <a:buClrTx/>
              <a:buFontTx/>
              <a:buNone/>
            </a:pPr>
            <a:r>
              <a:rPr lang="en-US" altLang="en-US" sz="1800" b="1" dirty="0">
                <a:solidFill>
                  <a:prstClr val="white"/>
                </a:solidFill>
                <a:latin typeface="Arial"/>
                <a:cs typeface="Arial" pitchFamily="34" charset="0"/>
              </a:rPr>
              <a:t>Diagnosed</a:t>
            </a:r>
            <a:r>
              <a:rPr lang="en-US" altLang="en-US" sz="1800" b="1" baseline="30000" dirty="0">
                <a:solidFill>
                  <a:prstClr val="white"/>
                </a:solidFill>
                <a:latin typeface="Arial"/>
                <a:cs typeface="Arial" pitchFamily="34" charset="0"/>
              </a:rPr>
              <a:t>1</a:t>
            </a:r>
          </a:p>
        </p:txBody>
      </p:sp>
      <p:sp>
        <p:nvSpPr>
          <p:cNvPr id="21" name="TextBox 8"/>
          <p:cNvSpPr txBox="1">
            <a:spLocks noChangeArrowheads="1"/>
          </p:cNvSpPr>
          <p:nvPr/>
        </p:nvSpPr>
        <p:spPr bwMode="auto">
          <a:xfrm>
            <a:off x="2316389" y="3256572"/>
            <a:ext cx="2362200" cy="400110"/>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fontAlgn="base" hangingPunct="1">
              <a:lnSpc>
                <a:spcPct val="100000"/>
              </a:lnSpc>
              <a:spcBef>
                <a:spcPct val="0"/>
              </a:spcBef>
              <a:spcAft>
                <a:spcPct val="0"/>
              </a:spcAft>
              <a:buClrTx/>
              <a:buNone/>
            </a:pPr>
            <a:r>
              <a:rPr lang="en-US" altLang="en-US" b="1" dirty="0">
                <a:solidFill>
                  <a:prstClr val="white"/>
                </a:solidFill>
                <a:latin typeface="Arial"/>
                <a:cs typeface="Arial" pitchFamily="34" charset="0"/>
              </a:rPr>
              <a:t>2.3MM</a:t>
            </a:r>
            <a:r>
              <a:rPr lang="en-US" altLang="en-US" b="1" baseline="30000" dirty="0">
                <a:solidFill>
                  <a:prstClr val="white"/>
                </a:solidFill>
                <a:latin typeface="Arial"/>
                <a:cs typeface="Arial" pitchFamily="34" charset="0"/>
              </a:rPr>
              <a:t>1</a:t>
            </a:r>
            <a:endParaRPr lang="en-US" baseline="30000" dirty="0"/>
          </a:p>
        </p:txBody>
      </p:sp>
      <p:sp>
        <p:nvSpPr>
          <p:cNvPr id="36" name="TextBox 1"/>
          <p:cNvSpPr txBox="1">
            <a:spLocks noChangeArrowheads="1"/>
          </p:cNvSpPr>
          <p:nvPr/>
        </p:nvSpPr>
        <p:spPr bwMode="auto">
          <a:xfrm>
            <a:off x="7846181" y="5340879"/>
            <a:ext cx="1777706" cy="338554"/>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fontAlgn="base" hangingPunct="1">
              <a:lnSpc>
                <a:spcPct val="100000"/>
              </a:lnSpc>
              <a:spcBef>
                <a:spcPct val="0"/>
              </a:spcBef>
              <a:spcAft>
                <a:spcPct val="0"/>
              </a:spcAft>
              <a:buClrTx/>
              <a:buFontTx/>
              <a:buNone/>
            </a:pPr>
            <a:r>
              <a:rPr lang="en-US" altLang="en-US" sz="1600" b="1" dirty="0">
                <a:solidFill>
                  <a:prstClr val="white"/>
                </a:solidFill>
                <a:latin typeface="Arial"/>
                <a:cs typeface="Arial" pitchFamily="34" charset="0"/>
              </a:rPr>
              <a:t>~400K Treated</a:t>
            </a:r>
            <a:r>
              <a:rPr lang="en-US" altLang="en-US" sz="1600" b="1" baseline="30000" dirty="0">
                <a:solidFill>
                  <a:prstClr val="white"/>
                </a:solidFill>
                <a:latin typeface="Arial"/>
                <a:cs typeface="Arial" pitchFamily="34" charset="0"/>
              </a:rPr>
              <a:t>2</a:t>
            </a:r>
          </a:p>
        </p:txBody>
      </p:sp>
      <p:sp>
        <p:nvSpPr>
          <p:cNvPr id="16" name="TextBox 8"/>
          <p:cNvSpPr txBox="1">
            <a:spLocks noChangeArrowheads="1"/>
          </p:cNvSpPr>
          <p:nvPr/>
        </p:nvSpPr>
        <p:spPr bwMode="auto">
          <a:xfrm>
            <a:off x="4953000" y="3254670"/>
            <a:ext cx="2371725" cy="646331"/>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fontAlgn="base" hangingPunct="1">
              <a:lnSpc>
                <a:spcPct val="100000"/>
              </a:lnSpc>
              <a:spcBef>
                <a:spcPct val="0"/>
              </a:spcBef>
              <a:spcAft>
                <a:spcPct val="0"/>
              </a:spcAft>
              <a:buClrTx/>
              <a:buFontTx/>
              <a:buNone/>
            </a:pPr>
            <a:r>
              <a:rPr lang="en-US" altLang="en-US" sz="1800" b="1" dirty="0">
                <a:latin typeface="Arial"/>
                <a:cs typeface="Arial" pitchFamily="34" charset="0"/>
              </a:rPr>
              <a:t>800K</a:t>
            </a:r>
          </a:p>
          <a:p>
            <a:pPr algn="ctr" eaLnBrk="1" fontAlgn="base" hangingPunct="1">
              <a:lnSpc>
                <a:spcPct val="100000"/>
              </a:lnSpc>
              <a:spcBef>
                <a:spcPct val="0"/>
              </a:spcBef>
              <a:spcAft>
                <a:spcPct val="0"/>
              </a:spcAft>
              <a:buClrTx/>
              <a:buFontTx/>
              <a:buNone/>
            </a:pPr>
            <a:r>
              <a:rPr lang="en-US" altLang="en-US" sz="1800" b="1" dirty="0">
                <a:latin typeface="Arial"/>
                <a:cs typeface="Arial" pitchFamily="34" charset="0"/>
              </a:rPr>
              <a:t>Undiagnosed</a:t>
            </a:r>
            <a:r>
              <a:rPr lang="en-US" altLang="en-US" sz="1800" b="1" baseline="30000" dirty="0">
                <a:latin typeface="Arial"/>
                <a:cs typeface="Arial" pitchFamily="34" charset="0"/>
              </a:rPr>
              <a:t>1</a:t>
            </a:r>
          </a:p>
        </p:txBody>
      </p:sp>
      <p:sp>
        <p:nvSpPr>
          <p:cNvPr id="18" name="TextBox 1"/>
          <p:cNvSpPr txBox="1">
            <a:spLocks noChangeArrowheads="1"/>
          </p:cNvSpPr>
          <p:nvPr/>
        </p:nvSpPr>
        <p:spPr bwMode="auto">
          <a:xfrm>
            <a:off x="7568747" y="4258024"/>
            <a:ext cx="2390775" cy="830997"/>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lnSpc>
                <a:spcPct val="95000"/>
              </a:lnSpc>
              <a:spcBef>
                <a:spcPct val="40000"/>
              </a:spcBef>
              <a:buClr>
                <a:schemeClr val="accent1"/>
              </a:buClr>
              <a:buFont typeface="Wingdings" pitchFamily="2" charset="2"/>
              <a:buChar char="n"/>
              <a:defRPr sz="2000">
                <a:solidFill>
                  <a:schemeClr val="tx1"/>
                </a:solidFill>
                <a:latin typeface="Arial" charset="0"/>
                <a:ea typeface="ＭＳ Ｐゴシック" pitchFamily="34" charset="-128"/>
              </a:defRPr>
            </a:lvl1pPr>
            <a:lvl2pPr marL="742950" indent="-285750" eaLnBrk="0" hangingPunct="0">
              <a:lnSpc>
                <a:spcPct val="95000"/>
              </a:lnSpc>
              <a:spcBef>
                <a:spcPct val="40000"/>
              </a:spcBef>
              <a:buClr>
                <a:schemeClr val="accent1"/>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95000"/>
              </a:lnSpc>
              <a:spcBef>
                <a:spcPct val="40000"/>
              </a:spcBef>
              <a:buClr>
                <a:schemeClr val="accent1"/>
              </a:buClr>
              <a:buFont typeface="Wingdings" pitchFamily="2" charset="2"/>
              <a:buChar char="§"/>
              <a:defRPr sz="1600">
                <a:solidFill>
                  <a:schemeClr val="tx1"/>
                </a:solidFill>
                <a:latin typeface="Arial" charset="0"/>
                <a:ea typeface="ＭＳ Ｐゴシック" pitchFamily="34" charset="-128"/>
              </a:defRPr>
            </a:lvl3pPr>
            <a:lvl4pPr marL="1600200" indent="-228600" eaLnBrk="0" hangingPunct="0">
              <a:lnSpc>
                <a:spcPct val="95000"/>
              </a:lnSpc>
              <a:spcBef>
                <a:spcPct val="40000"/>
              </a:spcBef>
              <a:buClr>
                <a:schemeClr val="accent1"/>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40000"/>
              </a:spcBef>
              <a:buClr>
                <a:schemeClr val="accent1"/>
              </a:buClr>
              <a:buSzPct val="60000"/>
              <a:buFont typeface="Arial" charset="0"/>
              <a:buChar char="►"/>
              <a:defRPr sz="1600">
                <a:solidFill>
                  <a:schemeClr val="tx1"/>
                </a:solidFill>
                <a:latin typeface="Arial" charset="0"/>
                <a:ea typeface="ＭＳ Ｐゴシック" pitchFamily="34" charset="-128"/>
              </a:defRPr>
            </a:lvl5pPr>
            <a:lvl6pPr marL="25146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6pPr>
            <a:lvl7pPr marL="29718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7pPr>
            <a:lvl8pPr marL="34290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8pPr>
            <a:lvl9pPr marL="3886200" indent="-228600" eaLnBrk="0" fontAlgn="base" hangingPunct="0">
              <a:lnSpc>
                <a:spcPct val="95000"/>
              </a:lnSpc>
              <a:spcBef>
                <a:spcPct val="40000"/>
              </a:spcBef>
              <a:spcAft>
                <a:spcPct val="0"/>
              </a:spcAft>
              <a:buClr>
                <a:schemeClr val="accent1"/>
              </a:buClr>
              <a:buSzPct val="60000"/>
              <a:buFont typeface="Arial" charset="0"/>
              <a:buChar char="►"/>
              <a:defRPr sz="1600">
                <a:solidFill>
                  <a:schemeClr val="tx1"/>
                </a:solidFill>
                <a:latin typeface="Arial" charset="0"/>
                <a:ea typeface="ＭＳ Ｐゴシック" pitchFamily="34" charset="-128"/>
              </a:defRPr>
            </a:lvl9pPr>
          </a:lstStyle>
          <a:p>
            <a:pPr algn="ctr" eaLnBrk="1" fontAlgn="base" hangingPunct="1">
              <a:lnSpc>
                <a:spcPct val="100000"/>
              </a:lnSpc>
              <a:spcBef>
                <a:spcPct val="0"/>
              </a:spcBef>
              <a:spcAft>
                <a:spcPct val="0"/>
              </a:spcAft>
              <a:buClrTx/>
              <a:buFontTx/>
              <a:buNone/>
            </a:pPr>
            <a:r>
              <a:rPr lang="en-US" altLang="en-US" sz="1600" b="1" dirty="0">
                <a:solidFill>
                  <a:srgbClr val="000000"/>
                </a:solidFill>
                <a:latin typeface="Arial"/>
                <a:cs typeface="Arial" pitchFamily="34" charset="0"/>
              </a:rPr>
              <a:t>~1.1MM</a:t>
            </a:r>
          </a:p>
          <a:p>
            <a:pPr algn="ctr" eaLnBrk="1" fontAlgn="base" hangingPunct="1">
              <a:lnSpc>
                <a:spcPct val="100000"/>
              </a:lnSpc>
              <a:spcBef>
                <a:spcPct val="0"/>
              </a:spcBef>
              <a:spcAft>
                <a:spcPct val="0"/>
              </a:spcAft>
              <a:buClrTx/>
              <a:buFontTx/>
              <a:buNone/>
            </a:pPr>
            <a:r>
              <a:rPr lang="en-US" altLang="en-US" sz="1600" b="1" dirty="0">
                <a:solidFill>
                  <a:srgbClr val="000000"/>
                </a:solidFill>
                <a:latin typeface="Arial"/>
                <a:cs typeface="Arial" pitchFamily="34" charset="0"/>
              </a:rPr>
              <a:t>Diagnosed,</a:t>
            </a:r>
          </a:p>
          <a:p>
            <a:pPr algn="ctr" eaLnBrk="1" fontAlgn="base" hangingPunct="1">
              <a:lnSpc>
                <a:spcPct val="100000"/>
              </a:lnSpc>
              <a:spcBef>
                <a:spcPct val="0"/>
              </a:spcBef>
              <a:spcAft>
                <a:spcPct val="0"/>
              </a:spcAft>
              <a:buClrTx/>
              <a:buFontTx/>
              <a:buNone/>
            </a:pPr>
            <a:r>
              <a:rPr lang="en-US" altLang="en-US" sz="1600" b="1" dirty="0">
                <a:solidFill>
                  <a:srgbClr val="000000"/>
                </a:solidFill>
                <a:latin typeface="Arial"/>
                <a:cs typeface="Arial" pitchFamily="34" charset="0"/>
              </a:rPr>
              <a:t>Untreated</a:t>
            </a:r>
            <a:r>
              <a:rPr lang="en-US" altLang="en-US" sz="1600" b="1" baseline="30000" dirty="0">
                <a:solidFill>
                  <a:srgbClr val="000000"/>
                </a:solidFill>
                <a:latin typeface="Arial"/>
                <a:cs typeface="Arial" pitchFamily="34" charset="0"/>
              </a:rPr>
              <a:t>1,2</a:t>
            </a:r>
          </a:p>
        </p:txBody>
      </p:sp>
      <p:sp>
        <p:nvSpPr>
          <p:cNvPr id="10" name="Footer Placeholder 3"/>
          <p:cNvSpPr>
            <a:spLocks noGrp="1"/>
          </p:cNvSpPr>
          <p:nvPr>
            <p:ph type="ftr" sz="quarter" idx="4294967295"/>
          </p:nvPr>
        </p:nvSpPr>
        <p:spPr>
          <a:xfrm>
            <a:off x="2152650" y="6257494"/>
            <a:ext cx="8058150" cy="600506"/>
          </a:xfrm>
          <a:prstGeom prst="rect">
            <a:avLst/>
          </a:prstGeom>
        </p:spPr>
        <p:txBody>
          <a:bodyPr/>
          <a:lstStyle/>
          <a:p>
            <a:pPr marL="117475" indent="-117475">
              <a:buFont typeface="+mj-lt"/>
              <a:buAutoNum type="arabicPeriod"/>
            </a:pPr>
            <a:r>
              <a:rPr lang="en-US" sz="1200" dirty="0">
                <a:solidFill>
                  <a:schemeClr val="bg1"/>
                </a:solidFill>
              </a:rPr>
              <a:t>BioTrends Research Group. TreatmentTrends®: Diabetic Retinopathy/Diabetic Macular Edema (US) 2013.</a:t>
            </a:r>
          </a:p>
          <a:p>
            <a:pPr marL="117475" indent="-117475">
              <a:buFont typeface="+mj-lt"/>
              <a:buAutoNum type="arabicPeriod"/>
            </a:pPr>
            <a:r>
              <a:rPr lang="en-US" sz="1200" dirty="0">
                <a:solidFill>
                  <a:schemeClr val="bg1"/>
                </a:solidFill>
              </a:rPr>
              <a:t>Proprietary Quantitative Market Research (n=103 retina specialists, n=23,994 DME eyes with central involvement); fielded November 2013.</a:t>
            </a:r>
          </a:p>
        </p:txBody>
      </p:sp>
    </p:spTree>
    <p:extLst>
      <p:ext uri="{BB962C8B-B14F-4D97-AF65-F5344CB8AC3E}">
        <p14:creationId xmlns:p14="http://schemas.microsoft.com/office/powerpoint/2010/main" val="421485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BD2A-01E6-4AB6-9CA4-805B20F38E88}"/>
              </a:ext>
            </a:extLst>
          </p:cNvPr>
          <p:cNvSpPr>
            <a:spLocks noGrp="1"/>
          </p:cNvSpPr>
          <p:nvPr>
            <p:ph type="title"/>
          </p:nvPr>
        </p:nvSpPr>
        <p:spPr/>
        <p:txBody>
          <a:bodyPr/>
          <a:lstStyle/>
          <a:p>
            <a:r>
              <a:rPr lang="en-US" sz="3600" dirty="0"/>
              <a:t>Diabetic retinopathy is the primary cause of vision loss in adults aged 20–74 years</a:t>
            </a:r>
            <a:r>
              <a:rPr lang="en-US" sz="3600" baseline="30000" dirty="0"/>
              <a:t>1–3</a:t>
            </a:r>
            <a:r>
              <a:rPr lang="en-US" sz="3600" dirty="0"/>
              <a:t> </a:t>
            </a:r>
          </a:p>
        </p:txBody>
      </p:sp>
      <p:sp>
        <p:nvSpPr>
          <p:cNvPr id="17" name="Text Placeholder 16"/>
          <p:cNvSpPr>
            <a:spLocks noGrp="1"/>
          </p:cNvSpPr>
          <p:nvPr>
            <p:ph type="body" sz="quarter" idx="14"/>
          </p:nvPr>
        </p:nvSpPr>
        <p:spPr>
          <a:xfrm>
            <a:off x="2009776" y="5822860"/>
            <a:ext cx="8658225" cy="370421"/>
          </a:xfrm>
        </p:spPr>
        <p:txBody>
          <a:bodyPr/>
          <a:lstStyle/>
          <a:p>
            <a:r>
              <a:rPr lang="en-US" altLang="en-US" dirty="0"/>
              <a:t>1. Lee R et al. </a:t>
            </a:r>
            <a:r>
              <a:rPr lang="en-US" altLang="en-US" i="1" dirty="0"/>
              <a:t>Eye Vis (</a:t>
            </a:r>
            <a:r>
              <a:rPr lang="en-US" altLang="en-US" i="1" dirty="0" err="1"/>
              <a:t>Lond</a:t>
            </a:r>
            <a:r>
              <a:rPr lang="en-US" altLang="en-US" i="1" dirty="0"/>
              <a:t>)</a:t>
            </a:r>
            <a:r>
              <a:rPr lang="en-US" altLang="en-US" dirty="0"/>
              <a:t>. 2015;2:17; 2. Ting DSW et al. </a:t>
            </a:r>
            <a:r>
              <a:rPr lang="en-US" altLang="en-US" i="1" dirty="0"/>
              <a:t>Clin </a:t>
            </a:r>
            <a:r>
              <a:rPr lang="en-US" altLang="en-US" i="1" dirty="0" err="1"/>
              <a:t>Exp</a:t>
            </a:r>
            <a:r>
              <a:rPr lang="en-US" altLang="en-US" i="1" dirty="0"/>
              <a:t> </a:t>
            </a:r>
            <a:r>
              <a:rPr lang="en-US" altLang="en-US" i="1" dirty="0" err="1"/>
              <a:t>Ophthalmol</a:t>
            </a:r>
            <a:r>
              <a:rPr lang="en-US" altLang="en-US" dirty="0"/>
              <a:t>. 2016;44:260-277; 3. </a:t>
            </a:r>
            <a:r>
              <a:rPr lang="en-US" altLang="en-US" dirty="0" err="1"/>
              <a:t>Yau</a:t>
            </a:r>
            <a:r>
              <a:rPr lang="en-US" altLang="en-US" dirty="0"/>
              <a:t> JWY et al. </a:t>
            </a:r>
            <a:r>
              <a:rPr lang="en-US" altLang="en-US" i="1" dirty="0"/>
              <a:t>Diabetes Care</a:t>
            </a:r>
            <a:r>
              <a:rPr lang="en-US" altLang="en-US" dirty="0"/>
              <a:t>. 2012;35:556-564; 4. IAPB Vision Atlas. Diabetic Retinopathy. </a:t>
            </a:r>
            <a:r>
              <a:rPr lang="en-US" altLang="en-US" dirty="0">
                <a:hlinkClick r:id="rId3"/>
              </a:rPr>
              <a:t>http://atlas.iapb.org/vision-trends/diabetic-retinopathy/</a:t>
            </a:r>
            <a:r>
              <a:rPr lang="en-US" altLang="en-US" dirty="0"/>
              <a:t> [last accessed March 2018]; 5. CDC Diabetic Retinopathy factsheet, </a:t>
            </a:r>
            <a:r>
              <a:rPr lang="en-US" altLang="en-US" dirty="0">
                <a:hlinkClick r:id="rId4"/>
              </a:rPr>
              <a:t>https://www.cdc.gov/visionhealth/pdf/factsheet.pdf</a:t>
            </a:r>
            <a:r>
              <a:rPr lang="en-US" altLang="en-US" dirty="0"/>
              <a:t> [last accessed Sept 2018]; 6. Varma et al. </a:t>
            </a:r>
            <a:r>
              <a:rPr lang="en-US" altLang="en-US" i="1" dirty="0"/>
              <a:t>J</a:t>
            </a:r>
            <a:r>
              <a:rPr lang="en-GB" i="1" dirty="0"/>
              <a:t>AMA </a:t>
            </a:r>
            <a:r>
              <a:rPr lang="en-GB" i="1" dirty="0" err="1"/>
              <a:t>Ophthalmol</a:t>
            </a:r>
            <a:r>
              <a:rPr lang="en-GB" dirty="0"/>
              <a:t>. 2014 Nov;132(11):1334-1340; 7</a:t>
            </a:r>
            <a:r>
              <a:rPr lang="en-US" altLang="en-US" dirty="0"/>
              <a:t>. Flaxman SR et al. </a:t>
            </a:r>
            <a:r>
              <a:rPr lang="en-US" altLang="en-US" i="1" dirty="0"/>
              <a:t>Lancet Glob Health</a:t>
            </a:r>
            <a:r>
              <a:rPr lang="en-US" altLang="en-US" dirty="0"/>
              <a:t>. 2017;5(12):e1221-1234. DME, diabetic macular edema; DR, diabetic retinopathy.</a:t>
            </a:r>
            <a:endParaRPr lang="en-US" dirty="0"/>
          </a:p>
        </p:txBody>
      </p:sp>
      <p:sp>
        <p:nvSpPr>
          <p:cNvPr id="4" name="Text Placeholder 2">
            <a:extLst>
              <a:ext uri="{FF2B5EF4-FFF2-40B4-BE49-F238E27FC236}">
                <a16:creationId xmlns:a16="http://schemas.microsoft.com/office/drawing/2014/main" id="{6156F279-B8D0-4312-9459-CC392FD79DE9}"/>
              </a:ext>
            </a:extLst>
          </p:cNvPr>
          <p:cNvSpPr txBox="1">
            <a:spLocks/>
          </p:cNvSpPr>
          <p:nvPr/>
        </p:nvSpPr>
        <p:spPr>
          <a:xfrm>
            <a:off x="2667000" y="5599510"/>
            <a:ext cx="6858000" cy="401241"/>
          </a:xfrm>
          <a:prstGeom prst="rect">
            <a:avLst/>
          </a:prstGeom>
        </p:spPr>
        <p:txBody>
          <a:bodyPr anchor="b"/>
          <a:lstStyle>
            <a:lvl1pPr marL="285750" indent="-285750" algn="l" rtl="0" eaLnBrk="0" fontAlgn="base" hangingPunct="0">
              <a:spcBef>
                <a:spcPct val="75000"/>
              </a:spcBef>
              <a:spcAft>
                <a:spcPct val="0"/>
              </a:spcAft>
              <a:buSzPct val="100000"/>
              <a:buFont typeface="Arial" pitchFamily="34" charset="0"/>
              <a:buChar char="•"/>
              <a:defRPr sz="2000">
                <a:solidFill>
                  <a:schemeClr val="tx1"/>
                </a:solidFill>
                <a:latin typeface="+mn-lt"/>
                <a:ea typeface="+mn-ea"/>
                <a:cs typeface="+mn-cs"/>
              </a:defRPr>
            </a:lvl1pPr>
            <a:lvl2pPr marL="763588" indent="-287338" algn="l" rtl="0" eaLnBrk="0" fontAlgn="base" hangingPunct="0">
              <a:spcBef>
                <a:spcPct val="30000"/>
              </a:spcBef>
              <a:spcAft>
                <a:spcPct val="0"/>
              </a:spcAft>
              <a:buChar char="–"/>
              <a:defRPr sz="2000">
                <a:solidFill>
                  <a:schemeClr val="tx1"/>
                </a:solidFill>
                <a:latin typeface="+mn-lt"/>
              </a:defRPr>
            </a:lvl2pPr>
            <a:lvl3pPr marL="1241425" indent="-287338" algn="l" rtl="0" eaLnBrk="0" fontAlgn="base" hangingPunct="0">
              <a:spcBef>
                <a:spcPct val="20000"/>
              </a:spcBef>
              <a:spcAft>
                <a:spcPct val="0"/>
              </a:spcAft>
              <a:buChar char="•"/>
              <a:defRPr sz="2000">
                <a:solidFill>
                  <a:schemeClr val="tx1"/>
                </a:solidFill>
                <a:latin typeface="+mn-lt"/>
              </a:defRPr>
            </a:lvl3pPr>
            <a:lvl4pPr marL="1719263" indent="-287338" algn="l" rtl="0" eaLnBrk="0" fontAlgn="base" hangingPunct="0">
              <a:spcBef>
                <a:spcPct val="20000"/>
              </a:spcBef>
              <a:spcAft>
                <a:spcPct val="0"/>
              </a:spcAft>
              <a:buChar char="–"/>
              <a:defRPr sz="2000">
                <a:solidFill>
                  <a:schemeClr val="tx1"/>
                </a:solidFill>
                <a:latin typeface="+mn-lt"/>
              </a:defRPr>
            </a:lvl4pPr>
            <a:lvl5pPr marL="2195513" indent="-285750" algn="l" rtl="0" eaLnBrk="0" fontAlgn="base" hangingPunct="0">
              <a:spcBef>
                <a:spcPct val="20000"/>
              </a:spcBef>
              <a:spcAft>
                <a:spcPct val="0"/>
              </a:spcAft>
              <a:buChar char="»"/>
              <a:defRPr sz="2000">
                <a:solidFill>
                  <a:schemeClr val="tx1"/>
                </a:solidFill>
                <a:latin typeface="+mn-lt"/>
              </a:defRPr>
            </a:lvl5pPr>
            <a:lvl6pPr marL="2652713" indent="-285750" algn="l" rtl="0" eaLnBrk="0" fontAlgn="base" hangingPunct="0">
              <a:spcBef>
                <a:spcPct val="20000"/>
              </a:spcBef>
              <a:spcAft>
                <a:spcPct val="0"/>
              </a:spcAft>
              <a:buChar char="»"/>
              <a:defRPr sz="2000">
                <a:solidFill>
                  <a:schemeClr val="tx1"/>
                </a:solidFill>
                <a:latin typeface="+mn-lt"/>
              </a:defRPr>
            </a:lvl6pPr>
            <a:lvl7pPr marL="3109913" indent="-285750" algn="l" rtl="0" eaLnBrk="0" fontAlgn="base" hangingPunct="0">
              <a:spcBef>
                <a:spcPct val="20000"/>
              </a:spcBef>
              <a:spcAft>
                <a:spcPct val="0"/>
              </a:spcAft>
              <a:buChar char="»"/>
              <a:defRPr sz="2000">
                <a:solidFill>
                  <a:schemeClr val="tx1"/>
                </a:solidFill>
                <a:latin typeface="+mn-lt"/>
              </a:defRPr>
            </a:lvl7pPr>
            <a:lvl8pPr marL="3567113" indent="-285750" algn="l" rtl="0" eaLnBrk="0" fontAlgn="base" hangingPunct="0">
              <a:spcBef>
                <a:spcPct val="20000"/>
              </a:spcBef>
              <a:spcAft>
                <a:spcPct val="0"/>
              </a:spcAft>
              <a:buChar char="»"/>
              <a:defRPr sz="2000">
                <a:solidFill>
                  <a:schemeClr val="tx1"/>
                </a:solidFill>
                <a:latin typeface="+mn-lt"/>
              </a:defRPr>
            </a:lvl8pPr>
            <a:lvl9pPr marL="4024313" indent="-285750" algn="l" rtl="0" eaLnBrk="0" fontAlgn="base" hangingPunct="0">
              <a:spcBef>
                <a:spcPct val="20000"/>
              </a:spcBef>
              <a:spcAft>
                <a:spcPct val="0"/>
              </a:spcAft>
              <a:buChar char="»"/>
              <a:defRPr sz="2000">
                <a:solidFill>
                  <a:schemeClr val="tx1"/>
                </a:solidFill>
                <a:latin typeface="+mn-lt"/>
              </a:defRPr>
            </a:lvl9pPr>
          </a:lstStyle>
          <a:p>
            <a:pPr marL="0" indent="0">
              <a:buNone/>
            </a:pPr>
            <a:endParaRPr lang="en-US" sz="750" kern="0" dirty="0">
              <a:solidFill>
                <a:srgbClr val="000000"/>
              </a:solidFill>
              <a:latin typeface="Imago"/>
            </a:endParaRPr>
          </a:p>
        </p:txBody>
      </p:sp>
      <p:pic>
        <p:nvPicPr>
          <p:cNvPr id="3076" name="Picture 4" descr="Image result for world map icon">
            <a:extLst>
              <a:ext uri="{FF2B5EF4-FFF2-40B4-BE49-F238E27FC236}">
                <a16:creationId xmlns:a16="http://schemas.microsoft.com/office/drawing/2014/main" id="{A5BEE30E-6EA0-4A39-9529-605C5514EF95}"/>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16370" y="2024844"/>
            <a:ext cx="5724685" cy="3077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B32800-42E9-4BC5-A21B-324CC8C25DA7}"/>
              </a:ext>
            </a:extLst>
          </p:cNvPr>
          <p:cNvSpPr txBox="1"/>
          <p:nvPr/>
        </p:nvSpPr>
        <p:spPr>
          <a:xfrm>
            <a:off x="4477258" y="5103188"/>
            <a:ext cx="3237489" cy="507831"/>
          </a:xfrm>
          <a:prstGeom prst="rect">
            <a:avLst/>
          </a:prstGeom>
          <a:solidFill>
            <a:schemeClr val="bg1">
              <a:alpha val="90000"/>
            </a:schemeClr>
          </a:solidFill>
          <a:effectLst>
            <a:softEdge rad="127000"/>
          </a:effectLst>
        </p:spPr>
        <p:txBody>
          <a:bodyPr wrap="none" rtlCol="0">
            <a:spAutoFit/>
          </a:bodyPr>
          <a:lstStyle/>
          <a:p>
            <a:pPr algn="ctr" eaLnBrk="0" fontAlgn="base" hangingPunct="0">
              <a:spcBef>
                <a:spcPct val="50000"/>
              </a:spcBef>
              <a:spcAft>
                <a:spcPct val="0"/>
              </a:spcAft>
            </a:pPr>
            <a:r>
              <a:rPr lang="en-US" sz="1350" b="1" dirty="0">
                <a:solidFill>
                  <a:srgbClr val="000000"/>
                </a:solidFill>
              </a:rPr>
              <a:t>…these numbers are estimated to rise</a:t>
            </a:r>
            <a:br>
              <a:rPr lang="en-US" sz="1350" b="1" dirty="0">
                <a:solidFill>
                  <a:srgbClr val="000000"/>
                </a:solidFill>
              </a:rPr>
            </a:br>
            <a:r>
              <a:rPr lang="en-US" sz="1350" b="1" dirty="0">
                <a:solidFill>
                  <a:srgbClr val="000000"/>
                </a:solidFill>
              </a:rPr>
              <a:t>as the prevalence of diabetes increases</a:t>
            </a:r>
            <a:r>
              <a:rPr lang="en-US" sz="1350" b="1" baseline="30000" dirty="0">
                <a:solidFill>
                  <a:srgbClr val="000000"/>
                </a:solidFill>
              </a:rPr>
              <a:t>1–2,4</a:t>
            </a:r>
          </a:p>
        </p:txBody>
      </p:sp>
      <p:sp>
        <p:nvSpPr>
          <p:cNvPr id="18" name="Slide Number Placeholder 17"/>
          <p:cNvSpPr>
            <a:spLocks noGrp="1"/>
          </p:cNvSpPr>
          <p:nvPr>
            <p:ph type="sldNum" sz="quarter" idx="12"/>
          </p:nvPr>
        </p:nvSpPr>
        <p:spPr/>
        <p:txBody>
          <a:bodyPr/>
          <a:lstStyle/>
          <a:p>
            <a:endParaRPr lang="en-US" dirty="0"/>
          </a:p>
        </p:txBody>
      </p:sp>
      <p:grpSp>
        <p:nvGrpSpPr>
          <p:cNvPr id="31" name="Group 30"/>
          <p:cNvGrpSpPr/>
          <p:nvPr/>
        </p:nvGrpSpPr>
        <p:grpSpPr>
          <a:xfrm>
            <a:off x="2617580" y="1982660"/>
            <a:ext cx="6956842" cy="3099992"/>
            <a:chOff x="988423" y="1500547"/>
            <a:chExt cx="9275789" cy="4133322"/>
          </a:xfrm>
        </p:grpSpPr>
        <p:grpSp>
          <p:nvGrpSpPr>
            <p:cNvPr id="19" name="Group 18"/>
            <p:cNvGrpSpPr/>
            <p:nvPr/>
          </p:nvGrpSpPr>
          <p:grpSpPr>
            <a:xfrm>
              <a:off x="4124397" y="1500547"/>
              <a:ext cx="2792885" cy="2550948"/>
              <a:chOff x="2312526" y="1752745"/>
              <a:chExt cx="2792885" cy="2550948"/>
            </a:xfrm>
          </p:grpSpPr>
          <p:sp>
            <p:nvSpPr>
              <p:cNvPr id="3" name="Oval 2">
                <a:extLst>
                  <a:ext uri="{FF2B5EF4-FFF2-40B4-BE49-F238E27FC236}">
                    <a16:creationId xmlns:a16="http://schemas.microsoft.com/office/drawing/2014/main" id="{86433D12-A2C1-4573-9C25-9EDD40F6FB12}"/>
                  </a:ext>
                </a:extLst>
              </p:cNvPr>
              <p:cNvSpPr/>
              <p:nvPr/>
            </p:nvSpPr>
            <p:spPr>
              <a:xfrm>
                <a:off x="2352730" y="1752745"/>
                <a:ext cx="2712477" cy="2550948"/>
              </a:xfrm>
              <a:prstGeom prst="ellipse">
                <a:avLst/>
              </a:prstGeom>
              <a:solidFill>
                <a:schemeClr val="bg1">
                  <a:alpha val="50000"/>
                </a:schemeClr>
              </a:solidFill>
              <a:ln w="28575">
                <a:solidFill>
                  <a:schemeClr val="accent6"/>
                </a:solidFill>
              </a:ln>
            </p:spPr>
            <p:txBody>
              <a:bodyPr vert="horz" wrap="square" lIns="68580" tIns="34290" rIns="68580" bIns="34290" numCol="1" rtlCol="0" anchor="t" anchorCtr="0" compatLnSpc="1">
                <a:prstTxWarp prst="textNoShape">
                  <a:avLst/>
                </a:prstTxWarp>
                <a:noAutofit/>
              </a:bodyPr>
              <a:lstStyle/>
              <a:p>
                <a:pPr eaLnBrk="0" fontAlgn="base" hangingPunct="0">
                  <a:spcBef>
                    <a:spcPct val="50000"/>
                  </a:spcBef>
                  <a:spcAft>
                    <a:spcPct val="0"/>
                  </a:spcAft>
                </a:pPr>
                <a:endParaRPr lang="en-GB" sz="1350" dirty="0">
                  <a:solidFill>
                    <a:srgbClr val="000000"/>
                  </a:solidFill>
                </a:endParaRPr>
              </a:p>
            </p:txBody>
          </p:sp>
          <p:sp>
            <p:nvSpPr>
              <p:cNvPr id="5" name="Rectangle 4">
                <a:extLst>
                  <a:ext uri="{FF2B5EF4-FFF2-40B4-BE49-F238E27FC236}">
                    <a16:creationId xmlns:a16="http://schemas.microsoft.com/office/drawing/2014/main" id="{5FADA854-DCA1-4A52-B858-6E5124C38D75}"/>
                  </a:ext>
                </a:extLst>
              </p:cNvPr>
              <p:cNvSpPr/>
              <p:nvPr/>
            </p:nvSpPr>
            <p:spPr>
              <a:xfrm>
                <a:off x="2312526" y="2197224"/>
                <a:ext cx="2792885" cy="16927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eaLnBrk="0" fontAlgn="base" hangingPunct="0">
                  <a:spcBef>
                    <a:spcPct val="50000"/>
                  </a:spcBef>
                  <a:spcAft>
                    <a:spcPct val="0"/>
                  </a:spcAft>
                </a:pPr>
                <a:r>
                  <a:rPr lang="en-US" sz="1350" dirty="0">
                    <a:solidFill>
                      <a:srgbClr val="000000"/>
                    </a:solidFill>
                  </a:rPr>
                  <a:t>Of ~422 million </a:t>
                </a:r>
                <a:br>
                  <a:rPr lang="en-US" sz="1350" dirty="0">
                    <a:solidFill>
                      <a:srgbClr val="000000"/>
                    </a:solidFill>
                  </a:rPr>
                </a:br>
                <a:r>
                  <a:rPr lang="en-US" sz="1350" dirty="0">
                    <a:solidFill>
                      <a:srgbClr val="000000"/>
                    </a:solidFill>
                  </a:rPr>
                  <a:t>people with diabetes mellitus worldwide,</a:t>
                </a:r>
                <a:r>
                  <a:rPr lang="en-US" sz="1350" baseline="30000" dirty="0">
                    <a:solidFill>
                      <a:srgbClr val="000000"/>
                    </a:solidFill>
                  </a:rPr>
                  <a:t>4</a:t>
                </a:r>
                <a:r>
                  <a:rPr lang="en-US" sz="1350" dirty="0">
                    <a:solidFill>
                      <a:srgbClr val="000000"/>
                    </a:solidFill>
                  </a:rPr>
                  <a:t> </a:t>
                </a:r>
                <a:r>
                  <a:rPr lang="en-US" b="1" dirty="0">
                    <a:solidFill>
                      <a:srgbClr val="000000"/>
                    </a:solidFill>
                  </a:rPr>
                  <a:t>35% (145 million)</a:t>
                </a:r>
                <a:r>
                  <a:rPr lang="en-US" dirty="0">
                    <a:solidFill>
                      <a:srgbClr val="000000"/>
                    </a:solidFill>
                  </a:rPr>
                  <a:t> </a:t>
                </a:r>
                <a:br>
                  <a:rPr lang="en-US" dirty="0">
                    <a:solidFill>
                      <a:srgbClr val="000000"/>
                    </a:solidFill>
                  </a:rPr>
                </a:br>
                <a:r>
                  <a:rPr lang="en-US" sz="1350" b="1" dirty="0">
                    <a:solidFill>
                      <a:srgbClr val="000000"/>
                    </a:solidFill>
                  </a:rPr>
                  <a:t>have a form of DR</a:t>
                </a:r>
                <a:r>
                  <a:rPr lang="en-US" sz="1350" b="1" baseline="30000" dirty="0">
                    <a:solidFill>
                      <a:srgbClr val="000000"/>
                    </a:solidFill>
                  </a:rPr>
                  <a:t>1–4</a:t>
                </a:r>
              </a:p>
            </p:txBody>
          </p:sp>
        </p:grpSp>
        <p:grpSp>
          <p:nvGrpSpPr>
            <p:cNvPr id="20" name="Group 19"/>
            <p:cNvGrpSpPr/>
            <p:nvPr/>
          </p:nvGrpSpPr>
          <p:grpSpPr>
            <a:xfrm>
              <a:off x="7702830" y="1734090"/>
              <a:ext cx="2561382" cy="2194560"/>
              <a:chOff x="7702830" y="1734090"/>
              <a:chExt cx="2561382" cy="2194560"/>
            </a:xfrm>
          </p:grpSpPr>
          <p:sp>
            <p:nvSpPr>
              <p:cNvPr id="9" name="Oval 8">
                <a:extLst>
                  <a:ext uri="{FF2B5EF4-FFF2-40B4-BE49-F238E27FC236}">
                    <a16:creationId xmlns:a16="http://schemas.microsoft.com/office/drawing/2014/main" id="{A717123F-F9DA-44A3-A13B-A7578C08FAAB}"/>
                  </a:ext>
                </a:extLst>
              </p:cNvPr>
              <p:cNvSpPr/>
              <p:nvPr/>
            </p:nvSpPr>
            <p:spPr>
              <a:xfrm>
                <a:off x="7886241" y="1734090"/>
                <a:ext cx="2194560" cy="2194560"/>
              </a:xfrm>
              <a:prstGeom prst="ellipse">
                <a:avLst/>
              </a:prstGeom>
              <a:solidFill>
                <a:schemeClr val="bg1">
                  <a:alpha val="50000"/>
                </a:schemeClr>
              </a:solidFill>
              <a:ln w="28575">
                <a:solidFill>
                  <a:schemeClr val="accent6"/>
                </a:solidFill>
              </a:ln>
            </p:spPr>
            <p:txBody>
              <a:bodyPr vert="horz" wrap="square" lIns="68580" tIns="34290" rIns="68580" bIns="34290" numCol="1" rtlCol="0" anchor="t" anchorCtr="0" compatLnSpc="1">
                <a:prstTxWarp prst="textNoShape">
                  <a:avLst/>
                </a:prstTxWarp>
                <a:noAutofit/>
              </a:bodyPr>
              <a:lstStyle/>
              <a:p>
                <a:pPr eaLnBrk="0" fontAlgn="base" hangingPunct="0">
                  <a:spcBef>
                    <a:spcPct val="50000"/>
                  </a:spcBef>
                  <a:spcAft>
                    <a:spcPct val="0"/>
                  </a:spcAft>
                </a:pPr>
                <a:endParaRPr lang="en-GB" sz="1350" dirty="0">
                  <a:solidFill>
                    <a:srgbClr val="000000"/>
                  </a:solidFill>
                </a:endParaRPr>
              </a:p>
            </p:txBody>
          </p:sp>
          <p:sp>
            <p:nvSpPr>
              <p:cNvPr id="10" name="Rectangle 9">
                <a:extLst>
                  <a:ext uri="{FF2B5EF4-FFF2-40B4-BE49-F238E27FC236}">
                    <a16:creationId xmlns:a16="http://schemas.microsoft.com/office/drawing/2014/main" id="{632BDB3F-A672-4883-84C0-4250052BAECA}"/>
                  </a:ext>
                </a:extLst>
              </p:cNvPr>
              <p:cNvSpPr/>
              <p:nvPr/>
            </p:nvSpPr>
            <p:spPr>
              <a:xfrm>
                <a:off x="7702830" y="2021913"/>
                <a:ext cx="2561382" cy="14157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eaLnBrk="0" fontAlgn="base" hangingPunct="0">
                  <a:spcBef>
                    <a:spcPct val="50000"/>
                  </a:spcBef>
                  <a:spcAft>
                    <a:spcPct val="0"/>
                  </a:spcAft>
                </a:pPr>
                <a:r>
                  <a:rPr lang="en-US" b="1" dirty="0">
                    <a:solidFill>
                      <a:srgbClr val="000000"/>
                    </a:solidFill>
                  </a:rPr>
                  <a:t>11% </a:t>
                </a:r>
                <a:br>
                  <a:rPr lang="en-US" b="1" dirty="0">
                    <a:solidFill>
                      <a:srgbClr val="000000"/>
                    </a:solidFill>
                  </a:rPr>
                </a:br>
                <a:r>
                  <a:rPr lang="en-US" b="1" dirty="0">
                    <a:solidFill>
                      <a:srgbClr val="000000"/>
                    </a:solidFill>
                  </a:rPr>
                  <a:t>(45 million)</a:t>
                </a:r>
                <a:r>
                  <a:rPr lang="en-US" dirty="0">
                    <a:solidFill>
                      <a:srgbClr val="000000"/>
                    </a:solidFill>
                  </a:rPr>
                  <a:t> </a:t>
                </a:r>
                <a:br>
                  <a:rPr lang="en-US" dirty="0">
                    <a:solidFill>
                      <a:srgbClr val="000000"/>
                    </a:solidFill>
                  </a:rPr>
                </a:br>
                <a:r>
                  <a:rPr lang="en-US" sz="1350" dirty="0">
                    <a:solidFill>
                      <a:srgbClr val="000000"/>
                    </a:solidFill>
                  </a:rPr>
                  <a:t>have</a:t>
                </a:r>
                <a:r>
                  <a:rPr lang="en-US" sz="1350" b="1" dirty="0">
                    <a:solidFill>
                      <a:srgbClr val="000000"/>
                    </a:solidFill>
                  </a:rPr>
                  <a:t> vision-threatening DR</a:t>
                </a:r>
                <a:r>
                  <a:rPr lang="en-US" sz="1350" b="1" baseline="30000" dirty="0">
                    <a:solidFill>
                      <a:srgbClr val="000000"/>
                    </a:solidFill>
                  </a:rPr>
                  <a:t>3,4</a:t>
                </a:r>
              </a:p>
            </p:txBody>
          </p:sp>
        </p:grpSp>
        <p:grpSp>
          <p:nvGrpSpPr>
            <p:cNvPr id="21" name="Group 20"/>
            <p:cNvGrpSpPr/>
            <p:nvPr/>
          </p:nvGrpSpPr>
          <p:grpSpPr>
            <a:xfrm>
              <a:off x="6486467" y="3713629"/>
              <a:ext cx="2025412" cy="1920240"/>
              <a:chOff x="5350856" y="3361221"/>
              <a:chExt cx="2025412" cy="1920240"/>
            </a:xfrm>
          </p:grpSpPr>
          <p:sp>
            <p:nvSpPr>
              <p:cNvPr id="11" name="Oval 10">
                <a:extLst>
                  <a:ext uri="{FF2B5EF4-FFF2-40B4-BE49-F238E27FC236}">
                    <a16:creationId xmlns:a16="http://schemas.microsoft.com/office/drawing/2014/main" id="{75CBFE0C-DAAA-47CF-A6A3-91A24004A03C}"/>
                  </a:ext>
                </a:extLst>
              </p:cNvPr>
              <p:cNvSpPr/>
              <p:nvPr/>
            </p:nvSpPr>
            <p:spPr>
              <a:xfrm>
                <a:off x="5350856" y="3361221"/>
                <a:ext cx="1920240" cy="1920240"/>
              </a:xfrm>
              <a:prstGeom prst="ellipse">
                <a:avLst/>
              </a:prstGeom>
              <a:solidFill>
                <a:schemeClr val="bg1">
                  <a:alpha val="50000"/>
                </a:schemeClr>
              </a:solidFill>
              <a:ln w="28575">
                <a:solidFill>
                  <a:schemeClr val="accent6"/>
                </a:solidFill>
              </a:ln>
            </p:spPr>
            <p:txBody>
              <a:bodyPr vert="horz" wrap="square" lIns="68580" tIns="34290" rIns="68580" bIns="34290" numCol="1" rtlCol="0" anchor="t" anchorCtr="0" compatLnSpc="1">
                <a:prstTxWarp prst="textNoShape">
                  <a:avLst/>
                </a:prstTxWarp>
                <a:noAutofit/>
              </a:bodyPr>
              <a:lstStyle/>
              <a:p>
                <a:pPr eaLnBrk="0" fontAlgn="base" hangingPunct="0">
                  <a:spcBef>
                    <a:spcPct val="50000"/>
                  </a:spcBef>
                  <a:spcAft>
                    <a:spcPct val="0"/>
                  </a:spcAft>
                </a:pPr>
                <a:endParaRPr lang="en-GB" sz="1350" dirty="0">
                  <a:solidFill>
                    <a:srgbClr val="000000"/>
                  </a:solidFill>
                </a:endParaRPr>
              </a:p>
            </p:txBody>
          </p:sp>
          <p:sp>
            <p:nvSpPr>
              <p:cNvPr id="12" name="Rectangle 11">
                <a:extLst>
                  <a:ext uri="{FF2B5EF4-FFF2-40B4-BE49-F238E27FC236}">
                    <a16:creationId xmlns:a16="http://schemas.microsoft.com/office/drawing/2014/main" id="{F6C00A05-CDE9-4CDF-9926-7B4B3AFF2387}"/>
                  </a:ext>
                </a:extLst>
              </p:cNvPr>
              <p:cNvSpPr/>
              <p:nvPr/>
            </p:nvSpPr>
            <p:spPr>
              <a:xfrm>
                <a:off x="5350856" y="3536512"/>
                <a:ext cx="2025412" cy="16004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eaLnBrk="0" fontAlgn="base" hangingPunct="0">
                  <a:spcBef>
                    <a:spcPct val="50000"/>
                  </a:spcBef>
                  <a:spcAft>
                    <a:spcPct val="0"/>
                  </a:spcAft>
                </a:pPr>
                <a:r>
                  <a:rPr lang="en-US" b="1" dirty="0">
                    <a:solidFill>
                      <a:srgbClr val="000000"/>
                    </a:solidFill>
                  </a:rPr>
                  <a:t>1.07% </a:t>
                </a:r>
                <a:br>
                  <a:rPr lang="en-US" b="1" dirty="0">
                    <a:solidFill>
                      <a:srgbClr val="000000"/>
                    </a:solidFill>
                  </a:rPr>
                </a:br>
                <a:r>
                  <a:rPr lang="en-US" sz="1350" b="1" dirty="0">
                    <a:solidFill>
                      <a:srgbClr val="000000"/>
                    </a:solidFill>
                  </a:rPr>
                  <a:t>of blindness </a:t>
                </a:r>
                <a:r>
                  <a:rPr lang="en-US" sz="1350" dirty="0">
                    <a:solidFill>
                      <a:srgbClr val="000000"/>
                    </a:solidFill>
                  </a:rPr>
                  <a:t>worldwide could be </a:t>
                </a:r>
                <a:r>
                  <a:rPr lang="en-US" sz="1350" b="1" dirty="0">
                    <a:solidFill>
                      <a:srgbClr val="000000"/>
                    </a:solidFill>
                  </a:rPr>
                  <a:t>attributed </a:t>
                </a:r>
                <a:br>
                  <a:rPr lang="en-US" sz="1350" b="1" dirty="0">
                    <a:solidFill>
                      <a:srgbClr val="000000"/>
                    </a:solidFill>
                  </a:rPr>
                </a:br>
                <a:r>
                  <a:rPr lang="en-US" sz="1350" b="1" dirty="0">
                    <a:solidFill>
                      <a:srgbClr val="000000"/>
                    </a:solidFill>
                  </a:rPr>
                  <a:t>to DR</a:t>
                </a:r>
                <a:r>
                  <a:rPr lang="en-US" sz="1350" b="1" baseline="30000" dirty="0">
                    <a:solidFill>
                      <a:srgbClr val="000000"/>
                    </a:solidFill>
                  </a:rPr>
                  <a:t>7</a:t>
                </a:r>
              </a:p>
            </p:txBody>
          </p:sp>
        </p:grpSp>
        <p:grpSp>
          <p:nvGrpSpPr>
            <p:cNvPr id="24" name="Group 23"/>
            <p:cNvGrpSpPr/>
            <p:nvPr/>
          </p:nvGrpSpPr>
          <p:grpSpPr>
            <a:xfrm>
              <a:off x="988423" y="2448359"/>
              <a:ext cx="2743200" cy="2743200"/>
              <a:chOff x="4724400" y="2057400"/>
              <a:chExt cx="2743200" cy="2743200"/>
            </a:xfrm>
          </p:grpSpPr>
          <p:sp>
            <p:nvSpPr>
              <p:cNvPr id="29" name="Oval 28">
                <a:extLst>
                  <a:ext uri="{FF2B5EF4-FFF2-40B4-BE49-F238E27FC236}">
                    <a16:creationId xmlns:a16="http://schemas.microsoft.com/office/drawing/2014/main" id="{A717123F-F9DA-44A3-A13B-A7578C08FAAB}"/>
                  </a:ext>
                </a:extLst>
              </p:cNvPr>
              <p:cNvSpPr/>
              <p:nvPr/>
            </p:nvSpPr>
            <p:spPr>
              <a:xfrm>
                <a:off x="4724400" y="2057400"/>
                <a:ext cx="2743200" cy="2743200"/>
              </a:xfrm>
              <a:prstGeom prst="ellipse">
                <a:avLst/>
              </a:prstGeom>
              <a:solidFill>
                <a:schemeClr val="bg1">
                  <a:alpha val="50000"/>
                </a:schemeClr>
              </a:solidFill>
              <a:ln w="28575">
                <a:solidFill>
                  <a:schemeClr val="accent6"/>
                </a:solidFill>
              </a:ln>
            </p:spPr>
            <p:txBody>
              <a:bodyPr vert="horz" wrap="square" lIns="68580" tIns="34290" rIns="68580" bIns="34290" numCol="1" rtlCol="0" anchor="t" anchorCtr="0" compatLnSpc="1">
                <a:prstTxWarp prst="textNoShape">
                  <a:avLst/>
                </a:prstTxWarp>
                <a:noAutofit/>
              </a:bodyPr>
              <a:lstStyle/>
              <a:p>
                <a:pPr eaLnBrk="0" fontAlgn="base" hangingPunct="0">
                  <a:spcBef>
                    <a:spcPct val="50000"/>
                  </a:spcBef>
                  <a:spcAft>
                    <a:spcPct val="0"/>
                  </a:spcAft>
                </a:pPr>
                <a:endParaRPr lang="en-GB" sz="1350" dirty="0">
                  <a:solidFill>
                    <a:srgbClr val="000000"/>
                  </a:solidFill>
                </a:endParaRPr>
              </a:p>
            </p:txBody>
          </p:sp>
          <p:sp>
            <p:nvSpPr>
              <p:cNvPr id="30" name="Rectangle 29">
                <a:extLst>
                  <a:ext uri="{FF2B5EF4-FFF2-40B4-BE49-F238E27FC236}">
                    <a16:creationId xmlns:a16="http://schemas.microsoft.com/office/drawing/2014/main" id="{632BDB3F-A672-4883-84C0-4250052BAECA}"/>
                  </a:ext>
                </a:extLst>
              </p:cNvPr>
              <p:cNvSpPr/>
              <p:nvPr/>
            </p:nvSpPr>
            <p:spPr>
              <a:xfrm>
                <a:off x="4938572" y="2345223"/>
                <a:ext cx="2377970" cy="21458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noAutofit/>
              </a:bodyPr>
              <a:lstStyle/>
              <a:p>
                <a:pPr algn="ctr" eaLnBrk="0" fontAlgn="base" hangingPunct="0">
                  <a:spcAft>
                    <a:spcPct val="0"/>
                  </a:spcAft>
                </a:pPr>
                <a:r>
                  <a:rPr lang="en-US" sz="1350" dirty="0">
                    <a:solidFill>
                      <a:srgbClr val="000000"/>
                    </a:solidFill>
                  </a:rPr>
                  <a:t>In the</a:t>
                </a:r>
                <a:r>
                  <a:rPr lang="en-US" sz="1350" b="1" dirty="0">
                    <a:solidFill>
                      <a:srgbClr val="000000"/>
                    </a:solidFill>
                  </a:rPr>
                  <a:t> </a:t>
                </a:r>
              </a:p>
              <a:p>
                <a:pPr algn="ctr" eaLnBrk="0" fontAlgn="base" hangingPunct="0">
                  <a:spcAft>
                    <a:spcPct val="0"/>
                  </a:spcAft>
                </a:pPr>
                <a:r>
                  <a:rPr lang="en-US" sz="1350" b="1" dirty="0">
                    <a:solidFill>
                      <a:srgbClr val="000000"/>
                    </a:solidFill>
                  </a:rPr>
                  <a:t>United States</a:t>
                </a:r>
                <a:r>
                  <a:rPr lang="en-US" sz="1350" dirty="0">
                    <a:solidFill>
                      <a:srgbClr val="000000"/>
                    </a:solidFill>
                  </a:rPr>
                  <a:t>, it is estimated that</a:t>
                </a:r>
              </a:p>
              <a:p>
                <a:pPr algn="ctr" eaLnBrk="0" fontAlgn="base" hangingPunct="0">
                  <a:spcAft>
                    <a:spcPct val="0"/>
                  </a:spcAft>
                </a:pPr>
                <a:r>
                  <a:rPr lang="en-US" b="1" dirty="0">
                    <a:solidFill>
                      <a:srgbClr val="000000"/>
                    </a:solidFill>
                  </a:rPr>
                  <a:t>4.1 million</a:t>
                </a:r>
                <a:r>
                  <a:rPr lang="en-US" sz="1350" b="1" dirty="0">
                    <a:solidFill>
                      <a:srgbClr val="000000"/>
                    </a:solidFill>
                  </a:rPr>
                  <a:t> </a:t>
                </a:r>
              </a:p>
              <a:p>
                <a:pPr algn="ctr" eaLnBrk="0" fontAlgn="base" hangingPunct="0">
                  <a:spcAft>
                    <a:spcPct val="0"/>
                  </a:spcAft>
                </a:pPr>
                <a:r>
                  <a:rPr lang="en-US" sz="1350" b="1" dirty="0">
                    <a:solidFill>
                      <a:srgbClr val="000000"/>
                    </a:solidFill>
                  </a:rPr>
                  <a:t>have DR</a:t>
                </a:r>
                <a:r>
                  <a:rPr lang="en-US" sz="1350" b="1" baseline="30000" dirty="0">
                    <a:solidFill>
                      <a:srgbClr val="000000"/>
                    </a:solidFill>
                  </a:rPr>
                  <a:t>5</a:t>
                </a:r>
                <a:r>
                  <a:rPr lang="en-US" sz="1350" b="1" dirty="0">
                    <a:solidFill>
                      <a:srgbClr val="000000"/>
                    </a:solidFill>
                  </a:rPr>
                  <a:t> and</a:t>
                </a:r>
              </a:p>
              <a:p>
                <a:pPr algn="ctr" eaLnBrk="0" fontAlgn="base" hangingPunct="0">
                  <a:spcAft>
                    <a:spcPct val="0"/>
                  </a:spcAft>
                </a:pPr>
                <a:r>
                  <a:rPr lang="en-US" b="1" dirty="0">
                    <a:solidFill>
                      <a:srgbClr val="000000"/>
                    </a:solidFill>
                  </a:rPr>
                  <a:t>746,000</a:t>
                </a:r>
                <a:r>
                  <a:rPr lang="en-US" sz="1350" b="1" dirty="0">
                    <a:solidFill>
                      <a:srgbClr val="000000"/>
                    </a:solidFill>
                  </a:rPr>
                  <a:t> </a:t>
                </a:r>
              </a:p>
              <a:p>
                <a:pPr algn="ctr" eaLnBrk="0" fontAlgn="base" hangingPunct="0">
                  <a:spcAft>
                    <a:spcPct val="0"/>
                  </a:spcAft>
                </a:pPr>
                <a:r>
                  <a:rPr lang="en-US" sz="1350" b="1" dirty="0">
                    <a:solidFill>
                      <a:srgbClr val="000000"/>
                    </a:solidFill>
                  </a:rPr>
                  <a:t>have DME</a:t>
                </a:r>
                <a:r>
                  <a:rPr lang="en-US" sz="1350" b="1" baseline="30000" dirty="0">
                    <a:solidFill>
                      <a:srgbClr val="000000"/>
                    </a:solidFill>
                  </a:rPr>
                  <a:t>6</a:t>
                </a:r>
              </a:p>
            </p:txBody>
          </p:sp>
        </p:grpSp>
      </p:grpSp>
    </p:spTree>
    <p:extLst>
      <p:ext uri="{BB962C8B-B14F-4D97-AF65-F5344CB8AC3E}">
        <p14:creationId xmlns:p14="http://schemas.microsoft.com/office/powerpoint/2010/main" val="2175322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4" descr="npo0001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3233534"/>
            <a:ext cx="4239172"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3"/>
          <p:cNvSpPr txBox="1">
            <a:spLocks noChangeArrowheads="1"/>
          </p:cNvSpPr>
          <p:nvPr/>
        </p:nvSpPr>
        <p:spPr>
          <a:xfrm>
            <a:off x="771600" y="1504137"/>
            <a:ext cx="9793088" cy="1708839"/>
          </a:xfrm>
          <a:prstGeom prst="rect">
            <a:avLst/>
          </a:prstGeom>
          <a:noFill/>
        </p:spPr>
        <p:txBody>
          <a:bodyPr/>
          <a:lstStyle>
            <a:lvl1pPr marL="342900" indent="-342900" algn="l" rtl="0" eaLnBrk="0" fontAlgn="base" hangingPunct="0">
              <a:spcBef>
                <a:spcPct val="20000"/>
              </a:spcBef>
              <a:spcAft>
                <a:spcPct val="0"/>
              </a:spcAft>
              <a:buFont typeface="Arial" pitchFamily="-96"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96"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96"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defTabSz="914400" eaLnBrk="1" hangingPunct="1"/>
            <a:r>
              <a:rPr lang="en-US" sz="2800" dirty="0">
                <a:latin typeface="Times New Roman" charset="0"/>
              </a:rPr>
              <a:t>Thickening of the retina</a:t>
            </a:r>
          </a:p>
          <a:p>
            <a:pPr marL="285750" indent="-285750" defTabSz="914400" eaLnBrk="1" hangingPunct="1"/>
            <a:r>
              <a:rPr lang="en-US" sz="2800" dirty="0">
                <a:latin typeface="Times New Roman" charset="0"/>
              </a:rPr>
              <a:t>Secondary to leaky </a:t>
            </a:r>
            <a:r>
              <a:rPr lang="en-US" sz="2800" dirty="0" err="1">
                <a:latin typeface="Times New Roman" charset="0"/>
              </a:rPr>
              <a:t>microaneurysms</a:t>
            </a:r>
            <a:endParaRPr lang="en-US" sz="2800" dirty="0">
              <a:latin typeface="Times New Roman" charset="0"/>
            </a:endParaRPr>
          </a:p>
          <a:p>
            <a:pPr marL="285750" indent="-285750" defTabSz="914400" eaLnBrk="1" hangingPunct="1"/>
            <a:r>
              <a:rPr lang="en-US" sz="2800" b="1" dirty="0">
                <a:solidFill>
                  <a:srgbClr val="FF6600"/>
                </a:solidFill>
                <a:latin typeface="Times New Roman" charset="0"/>
              </a:rPr>
              <a:t>90% of visual loss in diabetes</a:t>
            </a:r>
          </a:p>
        </p:txBody>
      </p:sp>
      <p:sp>
        <p:nvSpPr>
          <p:cNvPr id="4" name="Rectangle 2"/>
          <p:cNvSpPr txBox="1">
            <a:spLocks noChangeArrowheads="1"/>
          </p:cNvSpPr>
          <p:nvPr/>
        </p:nvSpPr>
        <p:spPr>
          <a:xfrm>
            <a:off x="1885595" y="541465"/>
            <a:ext cx="8229600" cy="1143000"/>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914400" eaLnBrk="1" hangingPunct="1"/>
            <a:r>
              <a:rPr lang="en-US" dirty="0">
                <a:latin typeface="Times New Roman" charset="0"/>
              </a:rPr>
              <a:t>Diabetic Macular Edema (DME)</a:t>
            </a:r>
          </a:p>
        </p:txBody>
      </p:sp>
      <p:pic>
        <p:nvPicPr>
          <p:cNvPr id="5" name="Picture 6">
            <a:extLst>
              <a:ext uri="{FF2B5EF4-FFF2-40B4-BE49-F238E27FC236}">
                <a16:creationId xmlns:a16="http://schemas.microsoft.com/office/drawing/2014/main" id="{3A63D53D-66B9-8149-B568-F6964E9F32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5966466" y="3449389"/>
            <a:ext cx="5458125" cy="2729063"/>
          </a:xfrm>
          <a:prstGeom prst="roundRect">
            <a:avLst>
              <a:gd name="adj" fmla="val 5006"/>
            </a:avLst>
          </a:prstGeom>
          <a:ln w="28575" cap="rnd">
            <a:solidFill>
              <a:srgbClr val="22B0B1"/>
            </a:solidFill>
            <a:rou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28604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009776" y="1954532"/>
            <a:ext cx="5893459" cy="3486149"/>
          </a:xfrm>
        </p:spPr>
        <p:txBody>
          <a:bodyPr/>
          <a:lstStyle/>
          <a:p>
            <a:r>
              <a:rPr lang="en-US" sz="1800" dirty="0"/>
              <a:t>VEGF is a master regulator of angiogenesis, driving pathological neovascularization and </a:t>
            </a:r>
            <a:r>
              <a:rPr lang="en-GB" sz="1800" dirty="0"/>
              <a:t>blood-retina barrier breakdown</a:t>
            </a:r>
            <a:r>
              <a:rPr lang="en-GB" sz="1800" baseline="30000" dirty="0"/>
              <a:t>1</a:t>
            </a:r>
            <a:r>
              <a:rPr lang="en-GB" sz="1800" dirty="0"/>
              <a:t> </a:t>
            </a:r>
            <a:endParaRPr lang="en-US" sz="1800" dirty="0"/>
          </a:p>
          <a:p>
            <a:r>
              <a:rPr lang="en-US" sz="1800" dirty="0"/>
              <a:t>Anti-VEGF treatment can provide rapid and sustained improvements in vision in patients with DME</a:t>
            </a:r>
            <a:r>
              <a:rPr lang="en-US" sz="1800" baseline="30000" dirty="0"/>
              <a:t>2,3</a:t>
            </a:r>
          </a:p>
          <a:p>
            <a:pPr lvl="1"/>
            <a:r>
              <a:rPr lang="en-US" sz="1500" dirty="0"/>
              <a:t>Ranibizumab (</a:t>
            </a:r>
            <a:r>
              <a:rPr lang="en-US" sz="1500" dirty="0" err="1"/>
              <a:t>Lucentis</a:t>
            </a:r>
            <a:r>
              <a:rPr lang="en-US" sz="1500" dirty="0"/>
              <a:t>) and aflibercept (</a:t>
            </a:r>
            <a:r>
              <a:rPr lang="en-US" sz="1500" dirty="0" err="1"/>
              <a:t>Eylea</a:t>
            </a:r>
            <a:r>
              <a:rPr lang="en-US" sz="1500" dirty="0"/>
              <a:t>) act primarily by inhibiting VEGF </a:t>
            </a:r>
          </a:p>
          <a:p>
            <a:pPr>
              <a:spcBef>
                <a:spcPts val="900"/>
              </a:spcBef>
            </a:pPr>
            <a:r>
              <a:rPr lang="en-US" sz="1800" dirty="0"/>
              <a:t>However, DME is a multifactorial disease with an inflammatory component that anti-VEGF treatments do not completely address</a:t>
            </a:r>
            <a:endParaRPr lang="en-US" sz="1800" baseline="30000" dirty="0"/>
          </a:p>
        </p:txBody>
      </p:sp>
      <p:sp>
        <p:nvSpPr>
          <p:cNvPr id="3" name="Slide Number Placeholder 2"/>
          <p:cNvSpPr>
            <a:spLocks noGrp="1"/>
          </p:cNvSpPr>
          <p:nvPr>
            <p:ph type="sldNum" sz="quarter" idx="12"/>
          </p:nvPr>
        </p:nvSpPr>
        <p:spPr/>
        <p:txBody>
          <a:bodyPr/>
          <a:lstStyle/>
          <a:p>
            <a:pPr defTabSz="685800"/>
            <a:fld id="{752C7E24-BD32-453D-91E1-AFC9DD7EA70A}" type="slidenum">
              <a:rPr lang="en-GB">
                <a:solidFill>
                  <a:srgbClr val="000000"/>
                </a:solidFill>
                <a:latin typeface="Arial" panose="020B0604020202020204"/>
              </a:rPr>
              <a:pPr defTabSz="685800"/>
              <a:t>51</a:t>
            </a:fld>
            <a:endParaRPr lang="en-GB" dirty="0">
              <a:solidFill>
                <a:srgbClr val="000000"/>
              </a:solidFill>
              <a:latin typeface="Arial" panose="020B0604020202020204"/>
            </a:endParaRPr>
          </a:p>
        </p:txBody>
      </p:sp>
      <p:sp>
        <p:nvSpPr>
          <p:cNvPr id="4" name="Text Placeholder 3"/>
          <p:cNvSpPr>
            <a:spLocks noGrp="1"/>
          </p:cNvSpPr>
          <p:nvPr>
            <p:ph type="body" sz="quarter" idx="13"/>
          </p:nvPr>
        </p:nvSpPr>
        <p:spPr>
          <a:xfrm>
            <a:off x="2009776" y="5633967"/>
            <a:ext cx="6456332" cy="366784"/>
          </a:xfrm>
        </p:spPr>
        <p:txBody>
          <a:bodyPr/>
          <a:lstStyle/>
          <a:p>
            <a:r>
              <a:rPr lang="pt-BR" dirty="0"/>
              <a:t>1. Ferrara N, Adamis AP. </a:t>
            </a:r>
            <a:r>
              <a:rPr lang="pt-BR" i="1" dirty="0"/>
              <a:t>Nat Rev Drug Discov</a:t>
            </a:r>
            <a:r>
              <a:rPr lang="pt-BR" dirty="0"/>
              <a:t>. 2016;15(6):385-403. 2. </a:t>
            </a:r>
            <a:r>
              <a:rPr lang="da-DK" dirty="0"/>
              <a:t>Nguyen QD et al. </a:t>
            </a:r>
            <a:r>
              <a:rPr lang="da-DK" i="1" dirty="0"/>
              <a:t>Ophthalmology</a:t>
            </a:r>
            <a:r>
              <a:rPr lang="da-DK" dirty="0"/>
              <a:t>. 2012;119(4):789-801; 3. Brown DM et al. </a:t>
            </a:r>
            <a:r>
              <a:rPr lang="da-DK" i="1" dirty="0"/>
              <a:t>Ophthalmology</a:t>
            </a:r>
            <a:r>
              <a:rPr lang="da-DK" dirty="0"/>
              <a:t>. 2015;122(10):2044-2052. Ranibizumab and aflibercept are FDA-approved for the treatment of DME. </a:t>
            </a:r>
            <a:r>
              <a:rPr lang="en-GB" dirty="0"/>
              <a:t>DME, diabetic macular </a:t>
            </a:r>
            <a:r>
              <a:rPr lang="en-GB" dirty="0" err="1"/>
              <a:t>edema</a:t>
            </a:r>
            <a:r>
              <a:rPr lang="en-GB" dirty="0"/>
              <a:t>. VEGF, vascular endothelial growth factor; VEGFR, vascular endothelial growth factor receptor.</a:t>
            </a:r>
          </a:p>
        </p:txBody>
      </p:sp>
      <p:sp>
        <p:nvSpPr>
          <p:cNvPr id="2" name="Title 1"/>
          <p:cNvSpPr>
            <a:spLocks noGrp="1"/>
          </p:cNvSpPr>
          <p:nvPr>
            <p:ph type="title"/>
          </p:nvPr>
        </p:nvSpPr>
        <p:spPr/>
        <p:txBody>
          <a:bodyPr/>
          <a:lstStyle/>
          <a:p>
            <a:r>
              <a:rPr lang="en-US" dirty="0"/>
              <a:t>VEGF is a key player in DME pathophysiology</a:t>
            </a:r>
          </a:p>
        </p:txBody>
      </p:sp>
      <p:grpSp>
        <p:nvGrpSpPr>
          <p:cNvPr id="13" name="Group 12"/>
          <p:cNvGrpSpPr/>
          <p:nvPr/>
        </p:nvGrpSpPr>
        <p:grpSpPr>
          <a:xfrm>
            <a:off x="8328730" y="1938313"/>
            <a:ext cx="1837004" cy="3525450"/>
            <a:chOff x="9063166" y="1323817"/>
            <a:chExt cx="2449339" cy="470060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7391" r="5458"/>
            <a:stretch/>
          </p:blipFill>
          <p:spPr>
            <a:xfrm>
              <a:off x="9063166" y="1323817"/>
              <a:ext cx="228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9695449" y="2240488"/>
              <a:ext cx="1084057" cy="492443"/>
            </a:xfrm>
            <a:prstGeom prst="rect">
              <a:avLst/>
            </a:prstGeom>
            <a:noFill/>
          </p:spPr>
          <p:txBody>
            <a:bodyPr wrap="none" rtlCol="0">
              <a:spAutoFit/>
            </a:bodyPr>
            <a:lstStyle/>
            <a:p>
              <a:pPr defTabSz="685800"/>
              <a:r>
                <a:rPr lang="en-US" b="1" dirty="0">
                  <a:solidFill>
                    <a:srgbClr val="79328E"/>
                  </a:solidFill>
                  <a:latin typeface="Arial" panose="020B0604020202020204"/>
                </a:rPr>
                <a:t>VEGF</a:t>
              </a:r>
              <a:endParaRPr lang="en-GB" b="1" dirty="0">
                <a:solidFill>
                  <a:srgbClr val="79328E"/>
                </a:solidFill>
                <a:latin typeface="Arial" panose="020B0604020202020204"/>
              </a:endParaRPr>
            </a:p>
          </p:txBody>
        </p:sp>
        <p:sp>
          <p:nvSpPr>
            <p:cNvPr id="16" name="TextBox 15"/>
            <p:cNvSpPr txBox="1"/>
            <p:nvPr/>
          </p:nvSpPr>
          <p:spPr>
            <a:xfrm>
              <a:off x="10206165" y="5531974"/>
              <a:ext cx="1306340" cy="492443"/>
            </a:xfrm>
            <a:prstGeom prst="rect">
              <a:avLst/>
            </a:prstGeom>
            <a:noFill/>
          </p:spPr>
          <p:txBody>
            <a:bodyPr wrap="none" rtlCol="0">
              <a:spAutoFit/>
            </a:bodyPr>
            <a:lstStyle/>
            <a:p>
              <a:pPr defTabSz="685800"/>
              <a:r>
                <a:rPr lang="en-US" b="1" dirty="0">
                  <a:solidFill>
                    <a:srgbClr val="000000"/>
                  </a:solidFill>
                  <a:latin typeface="Arial" panose="020B0604020202020204"/>
                </a:rPr>
                <a:t>VEGFR</a:t>
              </a:r>
              <a:endParaRPr lang="en-GB" b="1" dirty="0">
                <a:solidFill>
                  <a:srgbClr val="000000"/>
                </a:solidFill>
                <a:latin typeface="Arial" panose="020B0604020202020204"/>
              </a:endParaRPr>
            </a:p>
          </p:txBody>
        </p:sp>
      </p:grpSp>
    </p:spTree>
    <p:extLst>
      <p:ext uri="{BB962C8B-B14F-4D97-AF65-F5344CB8AC3E}">
        <p14:creationId xmlns:p14="http://schemas.microsoft.com/office/powerpoint/2010/main" val="1314866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A412-66A3-3C47-BE5F-642E106E870D}"/>
              </a:ext>
            </a:extLst>
          </p:cNvPr>
          <p:cNvSpPr>
            <a:spLocks noGrp="1"/>
          </p:cNvSpPr>
          <p:nvPr>
            <p:ph type="title"/>
          </p:nvPr>
        </p:nvSpPr>
        <p:spPr>
          <a:xfrm>
            <a:off x="1991544" y="1772816"/>
            <a:ext cx="8229600" cy="1143000"/>
          </a:xfrm>
        </p:spPr>
        <p:txBody>
          <a:bodyPr/>
          <a:lstStyle/>
          <a:p>
            <a:r>
              <a:rPr lang="en-US" dirty="0"/>
              <a:t>How we diagnose diabetic macular edema is changing</a:t>
            </a:r>
          </a:p>
        </p:txBody>
      </p:sp>
      <p:sp>
        <p:nvSpPr>
          <p:cNvPr id="3" name="TextBox 2">
            <a:extLst>
              <a:ext uri="{FF2B5EF4-FFF2-40B4-BE49-F238E27FC236}">
                <a16:creationId xmlns:a16="http://schemas.microsoft.com/office/drawing/2014/main" id="{162F7629-A32C-F243-ADCD-D0F57E7E53C9}"/>
              </a:ext>
            </a:extLst>
          </p:cNvPr>
          <p:cNvSpPr txBox="1"/>
          <p:nvPr/>
        </p:nvSpPr>
        <p:spPr>
          <a:xfrm>
            <a:off x="3359697" y="3717032"/>
            <a:ext cx="4720955" cy="707886"/>
          </a:xfrm>
          <a:prstGeom prst="rect">
            <a:avLst/>
          </a:prstGeom>
          <a:noFill/>
        </p:spPr>
        <p:txBody>
          <a:bodyPr wrap="square" rtlCol="0">
            <a:spAutoFit/>
          </a:bodyPr>
          <a:lstStyle/>
          <a:p>
            <a:pPr algn="ctr"/>
            <a:r>
              <a:rPr lang="en-US" sz="2000" dirty="0"/>
              <a:t>ETDRS definition has been modified in the era of OCT and anti-VEGF therapy</a:t>
            </a:r>
          </a:p>
        </p:txBody>
      </p:sp>
    </p:spTree>
    <p:extLst>
      <p:ext uri="{BB962C8B-B14F-4D97-AF65-F5344CB8AC3E}">
        <p14:creationId xmlns:p14="http://schemas.microsoft.com/office/powerpoint/2010/main" val="2514634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Diabetic Macular Edema (DME)</a:t>
            </a:r>
          </a:p>
        </p:txBody>
      </p:sp>
      <p:sp>
        <p:nvSpPr>
          <p:cNvPr id="3" name="Content Placeholder 2"/>
          <p:cNvSpPr>
            <a:spLocks noGrp="1"/>
          </p:cNvSpPr>
          <p:nvPr>
            <p:ph idx="1"/>
          </p:nvPr>
        </p:nvSpPr>
        <p:spPr/>
        <p:txBody>
          <a:bodyPr/>
          <a:lstStyle/>
          <a:p>
            <a:r>
              <a:rPr lang="en-US" dirty="0"/>
              <a:t>CSME</a:t>
            </a:r>
          </a:p>
          <a:p>
            <a:r>
              <a:rPr lang="en-US" dirty="0"/>
              <a:t>Center involved vs. Not center involved</a:t>
            </a:r>
          </a:p>
        </p:txBody>
      </p:sp>
    </p:spTree>
    <p:extLst>
      <p:ext uri="{BB962C8B-B14F-4D97-AF65-F5344CB8AC3E}">
        <p14:creationId xmlns:p14="http://schemas.microsoft.com/office/powerpoint/2010/main" val="1507634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2423592" y="612095"/>
            <a:ext cx="6710642" cy="1050398"/>
          </a:xfrm>
        </p:spPr>
        <p:txBody>
          <a:bodyPr anchor="ctr">
            <a:noAutofit/>
          </a:bodyPr>
          <a:lstStyle/>
          <a:p>
            <a:pPr eaLnBrk="1" hangingPunct="1"/>
            <a:r>
              <a:rPr lang="en-US" dirty="0">
                <a:solidFill>
                  <a:schemeClr val="accent1"/>
                </a:solidFill>
                <a:ea typeface="ＭＳ Ｐゴシック" charset="0"/>
                <a:cs typeface="ＭＳ Ｐゴシック" charset="0"/>
              </a:rPr>
              <a:t>2017 DME Classification:</a:t>
            </a:r>
            <a:br>
              <a:rPr lang="en-US" dirty="0">
                <a:solidFill>
                  <a:schemeClr val="accent1"/>
                </a:solidFill>
                <a:ea typeface="ＭＳ Ｐゴシック" charset="0"/>
                <a:cs typeface="ＭＳ Ｐゴシック" charset="0"/>
              </a:rPr>
            </a:br>
            <a:r>
              <a:rPr lang="en-US" sz="3200" b="1" dirty="0">
                <a:solidFill>
                  <a:schemeClr val="accent2"/>
                </a:solidFill>
              </a:rPr>
              <a:t>Center Involved of Not?</a:t>
            </a:r>
            <a:endParaRPr lang="en-US" sz="4800" b="1" dirty="0">
              <a:solidFill>
                <a:schemeClr val="accent2"/>
              </a:solidFill>
            </a:endParaRPr>
          </a:p>
        </p:txBody>
      </p:sp>
      <p:sp>
        <p:nvSpPr>
          <p:cNvPr id="39938" name="Rectangle 3"/>
          <p:cNvSpPr>
            <a:spLocks noGrp="1" noChangeArrowheads="1"/>
          </p:cNvSpPr>
          <p:nvPr>
            <p:ph idx="1"/>
          </p:nvPr>
        </p:nvSpPr>
        <p:spPr>
          <a:xfrm>
            <a:off x="1606748" y="2085407"/>
            <a:ext cx="2695787" cy="2613659"/>
          </a:xfrm>
        </p:spPr>
        <p:txBody>
          <a:bodyPr>
            <a:noAutofit/>
          </a:bodyPr>
          <a:lstStyle/>
          <a:p>
            <a:pPr eaLnBrk="1" hangingPunct="1">
              <a:buClr>
                <a:srgbClr val="C00000"/>
              </a:buClr>
            </a:pPr>
            <a:r>
              <a:rPr lang="en-US" sz="2000" dirty="0"/>
              <a:t>ETDRS definition of “clinically significant macular edema” modified in era of OCT</a:t>
            </a:r>
          </a:p>
          <a:p>
            <a:pPr eaLnBrk="1" hangingPunct="1">
              <a:buClr>
                <a:srgbClr val="C00000"/>
              </a:buClr>
            </a:pPr>
            <a:r>
              <a:rPr lang="en-US" sz="2000" dirty="0"/>
              <a:t>Randomized clinical trials of anti-VEGF agents used presence of DME in </a:t>
            </a:r>
            <a:r>
              <a:rPr lang="en-US" sz="2000" b="1" dirty="0">
                <a:solidFill>
                  <a:schemeClr val="accent2"/>
                </a:solidFill>
              </a:rPr>
              <a:t>OCT central subfield</a:t>
            </a:r>
          </a:p>
        </p:txBody>
      </p:sp>
      <p:sp>
        <p:nvSpPr>
          <p:cNvPr id="13" name="TextBox 12">
            <a:extLst>
              <a:ext uri="{FF2B5EF4-FFF2-40B4-BE49-F238E27FC236}">
                <a16:creationId xmlns:a16="http://schemas.microsoft.com/office/drawing/2014/main" id="{7F8E1302-CAD8-45F6-BD1E-0E0F1BC740E2}"/>
              </a:ext>
            </a:extLst>
          </p:cNvPr>
          <p:cNvSpPr txBox="1"/>
          <p:nvPr/>
        </p:nvSpPr>
        <p:spPr>
          <a:xfrm>
            <a:off x="2279576" y="5671609"/>
            <a:ext cx="7928696" cy="584775"/>
          </a:xfrm>
          <a:prstGeom prst="rect">
            <a:avLst/>
          </a:prstGeom>
          <a:noFill/>
        </p:spPr>
        <p:txBody>
          <a:bodyPr wrap="square" rtlCol="0">
            <a:spAutoFit/>
          </a:bodyPr>
          <a:lstStyle/>
          <a:p>
            <a:pPr>
              <a:defRPr/>
            </a:pPr>
            <a:r>
              <a:rPr lang="en-US" sz="800" dirty="0">
                <a:latin typeface="Century Gothic" panose="020B0502020202020204"/>
              </a:rPr>
              <a:t>Nguyen, </a:t>
            </a:r>
            <a:r>
              <a:rPr lang="en-US" sz="800" dirty="0" err="1">
                <a:latin typeface="Century Gothic" panose="020B0502020202020204"/>
              </a:rPr>
              <a:t>Quan</a:t>
            </a:r>
            <a:r>
              <a:rPr lang="en-US" sz="800" dirty="0">
                <a:latin typeface="Century Gothic" panose="020B0502020202020204"/>
              </a:rPr>
              <a:t> Dong, et al. "Ranibizumab for diabetic macular edema: results from 2 phase III randomized trials: RISE and RIDE." Ophthalmology 119.4 (2012): 789-801.</a:t>
            </a:r>
          </a:p>
          <a:p>
            <a:pPr>
              <a:defRPr/>
            </a:pPr>
            <a:r>
              <a:rPr lang="en-US" sz="800" dirty="0">
                <a:latin typeface="Century Gothic" panose="020B0502020202020204"/>
              </a:rPr>
              <a:t>Brown, David M., et al. "Intravitreal </a:t>
            </a:r>
            <a:r>
              <a:rPr lang="en-US" sz="800" dirty="0" err="1">
                <a:latin typeface="Century Gothic" panose="020B0502020202020204"/>
              </a:rPr>
              <a:t>aflibercept</a:t>
            </a:r>
            <a:r>
              <a:rPr lang="en-US" sz="800" dirty="0">
                <a:latin typeface="Century Gothic" panose="020B0502020202020204"/>
              </a:rPr>
              <a:t> for diabetic macular edema: 100-week results from the VISTA and VIVID studies." Ophthalmology 122.10 (2015): 2044-2052.</a:t>
            </a:r>
          </a:p>
        </p:txBody>
      </p:sp>
      <p:sp>
        <p:nvSpPr>
          <p:cNvPr id="2" name="Rectangle 1">
            <a:extLst>
              <a:ext uri="{FF2B5EF4-FFF2-40B4-BE49-F238E27FC236}">
                <a16:creationId xmlns:a16="http://schemas.microsoft.com/office/drawing/2014/main" id="{19896B20-7D51-4860-8183-4DBFC263ACA7}"/>
              </a:ext>
            </a:extLst>
          </p:cNvPr>
          <p:cNvSpPr/>
          <p:nvPr/>
        </p:nvSpPr>
        <p:spPr>
          <a:xfrm>
            <a:off x="4505446" y="2085406"/>
            <a:ext cx="6127868" cy="233370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pic>
        <p:nvPicPr>
          <p:cNvPr id="9" name="image44.png" descr="CME-OCT-(3).png">
            <a:extLst>
              <a:ext uri="{FF2B5EF4-FFF2-40B4-BE49-F238E27FC236}">
                <a16:creationId xmlns:a16="http://schemas.microsoft.com/office/drawing/2014/main" id="{1CB56359-FB65-404A-99C4-9FD68D850B98}"/>
              </a:ext>
            </a:extLst>
          </p:cNvPr>
          <p:cNvPicPr>
            <a:picLocks noChangeAspect="1"/>
          </p:cNvPicPr>
          <p:nvPr/>
        </p:nvPicPr>
        <p:blipFill>
          <a:blip r:embed="rId3"/>
          <a:srcRect b="57843"/>
          <a:stretch>
            <a:fillRect/>
          </a:stretch>
        </p:blipFill>
        <p:spPr>
          <a:xfrm>
            <a:off x="4708907" y="2199199"/>
            <a:ext cx="3631641" cy="2106121"/>
          </a:xfrm>
          <a:prstGeom prst="rect">
            <a:avLst/>
          </a:prstGeom>
          <a:ln w="12700">
            <a:miter lim="400000"/>
          </a:ln>
        </p:spPr>
      </p:pic>
      <p:sp>
        <p:nvSpPr>
          <p:cNvPr id="10" name="Shape 1409">
            <a:extLst>
              <a:ext uri="{FF2B5EF4-FFF2-40B4-BE49-F238E27FC236}">
                <a16:creationId xmlns:a16="http://schemas.microsoft.com/office/drawing/2014/main" id="{1DFE4EF2-53CE-458E-8471-014461A6FFBA}"/>
              </a:ext>
            </a:extLst>
          </p:cNvPr>
          <p:cNvSpPr/>
          <p:nvPr/>
        </p:nvSpPr>
        <p:spPr>
          <a:xfrm>
            <a:off x="8794397" y="3036541"/>
            <a:ext cx="1609917" cy="1025461"/>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nchor="ctr">
            <a:spAutoFit/>
          </a:bodyPr>
          <a:lstStyle/>
          <a:p>
            <a:pPr>
              <a:defRPr sz="3600" b="1">
                <a:solidFill>
                  <a:srgbClr val="FFFFFF"/>
                </a:solidFill>
                <a:latin typeface="Arial"/>
                <a:ea typeface="Arial"/>
                <a:cs typeface="Arial"/>
                <a:sym typeface="Arial"/>
              </a:defRPr>
            </a:pPr>
            <a:r>
              <a:rPr sz="3200" b="1" dirty="0">
                <a:latin typeface="Arial"/>
                <a:cs typeface="Arial"/>
                <a:sym typeface="Arial"/>
              </a:rPr>
              <a:t>Central</a:t>
            </a:r>
          </a:p>
          <a:p>
            <a:pPr>
              <a:defRPr sz="3600" b="1">
                <a:solidFill>
                  <a:srgbClr val="FFFFFF"/>
                </a:solidFill>
                <a:latin typeface="Arial"/>
                <a:ea typeface="Arial"/>
                <a:cs typeface="Arial"/>
                <a:sym typeface="Arial"/>
              </a:defRPr>
            </a:pPr>
            <a:r>
              <a:rPr sz="3200" b="1" dirty="0">
                <a:latin typeface="Arial"/>
                <a:cs typeface="Arial"/>
                <a:sym typeface="Arial"/>
              </a:rPr>
              <a:t>subfield</a:t>
            </a:r>
          </a:p>
        </p:txBody>
      </p:sp>
      <p:sp>
        <p:nvSpPr>
          <p:cNvPr id="11" name="Shape 1410">
            <a:extLst>
              <a:ext uri="{FF2B5EF4-FFF2-40B4-BE49-F238E27FC236}">
                <a16:creationId xmlns:a16="http://schemas.microsoft.com/office/drawing/2014/main" id="{886A91C4-59E2-44D1-BD8C-8D5201762078}"/>
              </a:ext>
            </a:extLst>
          </p:cNvPr>
          <p:cNvSpPr/>
          <p:nvPr/>
        </p:nvSpPr>
        <p:spPr>
          <a:xfrm flipH="1" flipV="1">
            <a:off x="7627637" y="2974985"/>
            <a:ext cx="1071756" cy="262564"/>
          </a:xfrm>
          <a:prstGeom prst="line">
            <a:avLst/>
          </a:prstGeom>
          <a:ln w="63500">
            <a:solidFill>
              <a:srgbClr val="FF0000"/>
            </a:solidFill>
            <a:tailEnd type="triangle"/>
          </a:ln>
        </p:spPr>
        <p:txBody>
          <a:bodyPr lIns="20092" tIns="20092" rIns="20092" bIns="20092" anchor="ctr"/>
          <a:lstStyle/>
          <a:p>
            <a:pPr>
              <a:defRPr sz="4200">
                <a:solidFill>
                  <a:srgbClr val="FFFFFF"/>
                </a:solidFill>
                <a:effectLst>
                  <a:outerShdw blurRad="38100" dist="12700" dir="5400000" rotWithShape="0">
                    <a:srgbClr val="000000">
                      <a:alpha val="80000"/>
                    </a:srgbClr>
                  </a:outerShdw>
                </a:effectLst>
              </a:defRPr>
            </a:pPr>
            <a:endParaRPr sz="1181" dirty="0">
              <a:effectLst>
                <a:outerShdw blurRad="38100" dist="12700" dir="5400000" rotWithShape="0">
                  <a:srgbClr val="000000">
                    <a:alpha val="80000"/>
                  </a:srgbClr>
                </a:outerShdw>
              </a:effectLst>
              <a:latin typeface="Century Gothic" panose="020B0502020202020204"/>
            </a:endParaRPr>
          </a:p>
        </p:txBody>
      </p:sp>
    </p:spTree>
    <p:extLst>
      <p:ext uri="{BB962C8B-B14F-4D97-AF65-F5344CB8AC3E}">
        <p14:creationId xmlns:p14="http://schemas.microsoft.com/office/powerpoint/2010/main" val="169948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ABC’s of DME</a:t>
            </a:r>
          </a:p>
        </p:txBody>
      </p:sp>
      <p:sp>
        <p:nvSpPr>
          <p:cNvPr id="6" name="Content Placeholder 5"/>
          <p:cNvSpPr>
            <a:spLocks noGrp="1"/>
          </p:cNvSpPr>
          <p:nvPr>
            <p:ph sz="half" idx="1"/>
          </p:nvPr>
        </p:nvSpPr>
        <p:spPr/>
        <p:txBody>
          <a:bodyPr/>
          <a:lstStyle/>
          <a:p>
            <a:r>
              <a:rPr lang="en-US" sz="3200" dirty="0" err="1"/>
              <a:t>DRCR.net</a:t>
            </a:r>
            <a:endParaRPr lang="en-US" sz="3200" dirty="0"/>
          </a:p>
          <a:p>
            <a:pPr lvl="1"/>
            <a:r>
              <a:rPr lang="en-US" sz="2800" dirty="0"/>
              <a:t>Protocol I</a:t>
            </a:r>
          </a:p>
          <a:p>
            <a:pPr lvl="1"/>
            <a:r>
              <a:rPr lang="en-US" sz="2800" dirty="0"/>
              <a:t>Protocol T</a:t>
            </a:r>
          </a:p>
          <a:p>
            <a:r>
              <a:rPr lang="en-US" sz="3200" dirty="0"/>
              <a:t>RISE</a:t>
            </a:r>
          </a:p>
          <a:p>
            <a:r>
              <a:rPr lang="en-US" sz="3200" dirty="0"/>
              <a:t>RIDE</a:t>
            </a:r>
          </a:p>
          <a:p>
            <a:r>
              <a:rPr lang="en-US" sz="3200" dirty="0"/>
              <a:t>READ</a:t>
            </a:r>
          </a:p>
          <a:p>
            <a:endParaRPr lang="en-US" sz="3200" dirty="0"/>
          </a:p>
        </p:txBody>
      </p:sp>
      <p:sp>
        <p:nvSpPr>
          <p:cNvPr id="2" name="Content Placeholder 1"/>
          <p:cNvSpPr>
            <a:spLocks noGrp="1"/>
          </p:cNvSpPr>
          <p:nvPr>
            <p:ph sz="half" idx="2"/>
          </p:nvPr>
        </p:nvSpPr>
        <p:spPr>
          <a:xfrm>
            <a:off x="6096000" y="1606379"/>
            <a:ext cx="4038600" cy="4525963"/>
          </a:xfrm>
        </p:spPr>
        <p:txBody>
          <a:bodyPr/>
          <a:lstStyle/>
          <a:p>
            <a:r>
              <a:rPr lang="en-US" sz="3200" dirty="0"/>
              <a:t>VISTA</a:t>
            </a:r>
          </a:p>
          <a:p>
            <a:r>
              <a:rPr lang="en-US" sz="3200" dirty="0"/>
              <a:t>VIVID</a:t>
            </a:r>
          </a:p>
          <a:p>
            <a:r>
              <a:rPr lang="en-US" sz="3200" dirty="0"/>
              <a:t>Bolt</a:t>
            </a:r>
          </a:p>
        </p:txBody>
      </p:sp>
      <p:sp>
        <p:nvSpPr>
          <p:cNvPr id="3" name="TextBox 2">
            <a:extLst>
              <a:ext uri="{FF2B5EF4-FFF2-40B4-BE49-F238E27FC236}">
                <a16:creationId xmlns:a16="http://schemas.microsoft.com/office/drawing/2014/main" id="{113B1DFF-954A-0F42-A69B-717C2AB1E048}"/>
              </a:ext>
            </a:extLst>
          </p:cNvPr>
          <p:cNvSpPr txBox="1"/>
          <p:nvPr/>
        </p:nvSpPr>
        <p:spPr>
          <a:xfrm>
            <a:off x="4655840" y="4869160"/>
            <a:ext cx="5194920" cy="707886"/>
          </a:xfrm>
          <a:prstGeom prst="rect">
            <a:avLst/>
          </a:prstGeom>
          <a:noFill/>
        </p:spPr>
        <p:txBody>
          <a:bodyPr wrap="square" rtlCol="0">
            <a:spAutoFit/>
          </a:bodyPr>
          <a:lstStyle/>
          <a:p>
            <a:r>
              <a:rPr lang="en-US" sz="2000" dirty="0"/>
              <a:t>Essentially establishing the effectiveness of all the anti-VEGF drugs for the treatment of DME</a:t>
            </a:r>
          </a:p>
        </p:txBody>
      </p:sp>
      <p:sp>
        <p:nvSpPr>
          <p:cNvPr id="4" name="Right Brace 3">
            <a:extLst>
              <a:ext uri="{FF2B5EF4-FFF2-40B4-BE49-F238E27FC236}">
                <a16:creationId xmlns:a16="http://schemas.microsoft.com/office/drawing/2014/main" id="{D911BF97-9318-E541-9133-D1FDEB1019FD}"/>
              </a:ext>
            </a:extLst>
          </p:cNvPr>
          <p:cNvSpPr/>
          <p:nvPr/>
        </p:nvSpPr>
        <p:spPr>
          <a:xfrm>
            <a:off x="3287688" y="3429000"/>
            <a:ext cx="504056" cy="7200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6CAF923D-C6D4-6E47-9CB1-E2BE84147E07}"/>
              </a:ext>
            </a:extLst>
          </p:cNvPr>
          <p:cNvSpPr txBox="1"/>
          <p:nvPr/>
        </p:nvSpPr>
        <p:spPr>
          <a:xfrm>
            <a:off x="3885850" y="3604374"/>
            <a:ext cx="1212383" cy="369332"/>
          </a:xfrm>
          <a:prstGeom prst="rect">
            <a:avLst/>
          </a:prstGeom>
          <a:noFill/>
        </p:spPr>
        <p:txBody>
          <a:bodyPr wrap="none" rtlCol="0">
            <a:spAutoFit/>
          </a:bodyPr>
          <a:lstStyle/>
          <a:p>
            <a:r>
              <a:rPr lang="en-US" dirty="0"/>
              <a:t>Genentech</a:t>
            </a:r>
          </a:p>
        </p:txBody>
      </p:sp>
      <p:sp>
        <p:nvSpPr>
          <p:cNvPr id="9" name="Right Brace 8">
            <a:extLst>
              <a:ext uri="{FF2B5EF4-FFF2-40B4-BE49-F238E27FC236}">
                <a16:creationId xmlns:a16="http://schemas.microsoft.com/office/drawing/2014/main" id="{217B0A14-CCA5-DE43-9AA6-9D24C52B38A5}"/>
              </a:ext>
            </a:extLst>
          </p:cNvPr>
          <p:cNvSpPr/>
          <p:nvPr/>
        </p:nvSpPr>
        <p:spPr>
          <a:xfrm>
            <a:off x="7752184" y="1916832"/>
            <a:ext cx="360040" cy="7200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BEC5C8FB-E60B-7448-9D3F-CD87862D51B0}"/>
              </a:ext>
            </a:extLst>
          </p:cNvPr>
          <p:cNvSpPr txBox="1"/>
          <p:nvPr/>
        </p:nvSpPr>
        <p:spPr>
          <a:xfrm>
            <a:off x="8188424" y="2092206"/>
            <a:ext cx="1200906" cy="369332"/>
          </a:xfrm>
          <a:prstGeom prst="rect">
            <a:avLst/>
          </a:prstGeom>
          <a:noFill/>
        </p:spPr>
        <p:txBody>
          <a:bodyPr wrap="none" rtlCol="0">
            <a:spAutoFit/>
          </a:bodyPr>
          <a:lstStyle/>
          <a:p>
            <a:r>
              <a:rPr lang="en-US" dirty="0"/>
              <a:t>Regeneron</a:t>
            </a:r>
          </a:p>
        </p:txBody>
      </p:sp>
    </p:spTree>
    <p:extLst>
      <p:ext uri="{BB962C8B-B14F-4D97-AF65-F5344CB8AC3E}">
        <p14:creationId xmlns:p14="http://schemas.microsoft.com/office/powerpoint/2010/main" val="1486706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75.jpg"/>
          <p:cNvPicPr>
            <a:picLocks noChangeAspect="1"/>
          </p:cNvPicPr>
          <p:nvPr/>
        </p:nvPicPr>
        <p:blipFill rotWithShape="1">
          <a:blip r:embed="rId3"/>
          <a:srcRect l="574" b="12"/>
          <a:stretch/>
        </p:blipFill>
        <p:spPr>
          <a:xfrm>
            <a:off x="1907650" y="1198091"/>
            <a:ext cx="3888432" cy="2763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83.jpg"/>
          <p:cNvPicPr>
            <a:picLocks noChangeAspect="1"/>
          </p:cNvPicPr>
          <p:nvPr/>
        </p:nvPicPr>
        <p:blipFill>
          <a:blip r:embed="rId4"/>
          <a:stretch>
            <a:fillRect/>
          </a:stretch>
        </p:blipFill>
        <p:spPr>
          <a:xfrm>
            <a:off x="6382068" y="1226850"/>
            <a:ext cx="3890396" cy="2796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74.jpg"/>
          <p:cNvPicPr>
            <a:picLocks noChangeAspect="1"/>
          </p:cNvPicPr>
          <p:nvPr/>
        </p:nvPicPr>
        <p:blipFill>
          <a:blip r:embed="rId5"/>
          <a:stretch>
            <a:fillRect/>
          </a:stretch>
        </p:blipFill>
        <p:spPr>
          <a:xfrm>
            <a:off x="2168845" y="4227706"/>
            <a:ext cx="2457982" cy="1793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78.jpg"/>
          <p:cNvPicPr>
            <a:picLocks noChangeAspect="1"/>
          </p:cNvPicPr>
          <p:nvPr/>
        </p:nvPicPr>
        <p:blipFill>
          <a:blip r:embed="rId6"/>
          <a:srcRect b="7"/>
          <a:stretch>
            <a:fillRect/>
          </a:stretch>
        </p:blipFill>
        <p:spPr>
          <a:xfrm>
            <a:off x="6868222" y="4227706"/>
            <a:ext cx="2540146" cy="1840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247581" y="476672"/>
            <a:ext cx="1967846" cy="400110"/>
          </a:xfrm>
          <a:prstGeom prst="rect">
            <a:avLst/>
          </a:prstGeom>
          <a:noFill/>
        </p:spPr>
        <p:txBody>
          <a:bodyPr wrap="none" rtlCol="0">
            <a:spAutoFit/>
          </a:bodyPr>
          <a:lstStyle/>
          <a:p>
            <a:r>
              <a:rPr lang="en-US" sz="2000" dirty="0"/>
              <a:t>DME</a:t>
            </a:r>
            <a:r>
              <a:rPr lang="en-US" sz="1600" dirty="0"/>
              <a:t> Pre Treatment </a:t>
            </a:r>
          </a:p>
        </p:txBody>
      </p:sp>
      <p:sp>
        <p:nvSpPr>
          <p:cNvPr id="9" name="TextBox 8"/>
          <p:cNvSpPr txBox="1"/>
          <p:nvPr/>
        </p:nvSpPr>
        <p:spPr>
          <a:xfrm>
            <a:off x="7875646" y="476672"/>
            <a:ext cx="2332946" cy="400110"/>
          </a:xfrm>
          <a:prstGeom prst="rect">
            <a:avLst/>
          </a:prstGeom>
          <a:noFill/>
        </p:spPr>
        <p:txBody>
          <a:bodyPr wrap="none" rtlCol="0">
            <a:spAutoFit/>
          </a:bodyPr>
          <a:lstStyle/>
          <a:p>
            <a:r>
              <a:rPr lang="en-US" sz="2000" dirty="0"/>
              <a:t>DME Post Treatment</a:t>
            </a:r>
          </a:p>
        </p:txBody>
      </p:sp>
      <p:sp>
        <p:nvSpPr>
          <p:cNvPr id="2" name="TextBox 1"/>
          <p:cNvSpPr txBox="1"/>
          <p:nvPr/>
        </p:nvSpPr>
        <p:spPr>
          <a:xfrm>
            <a:off x="5204240" y="476672"/>
            <a:ext cx="2380652" cy="400110"/>
          </a:xfrm>
          <a:prstGeom prst="rect">
            <a:avLst/>
          </a:prstGeom>
          <a:noFill/>
        </p:spPr>
        <p:txBody>
          <a:bodyPr wrap="none" rtlCol="0">
            <a:spAutoFit/>
          </a:bodyPr>
          <a:lstStyle/>
          <a:p>
            <a:r>
              <a:rPr lang="en-US" sz="2000" dirty="0"/>
              <a:t>Anti-VEGF Treatment</a:t>
            </a:r>
          </a:p>
        </p:txBody>
      </p:sp>
    </p:spTree>
    <p:extLst>
      <p:ext uri="{BB962C8B-B14F-4D97-AF65-F5344CB8AC3E}">
        <p14:creationId xmlns:p14="http://schemas.microsoft.com/office/powerpoint/2010/main" val="1959511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AA57-A7C3-A34F-BF82-14E76EEA4F44}"/>
              </a:ext>
            </a:extLst>
          </p:cNvPr>
          <p:cNvSpPr>
            <a:spLocks noGrp="1"/>
          </p:cNvSpPr>
          <p:nvPr>
            <p:ph type="title"/>
          </p:nvPr>
        </p:nvSpPr>
        <p:spPr>
          <a:xfrm>
            <a:off x="2063552" y="1412776"/>
            <a:ext cx="8229600" cy="1143000"/>
          </a:xfrm>
        </p:spPr>
        <p:txBody>
          <a:bodyPr>
            <a:normAutofit/>
          </a:bodyPr>
          <a:lstStyle/>
          <a:p>
            <a:r>
              <a:rPr lang="en-US" sz="3600" dirty="0"/>
              <a:t>“The Fate of 47…”</a:t>
            </a:r>
          </a:p>
        </p:txBody>
      </p:sp>
    </p:spTree>
    <p:extLst>
      <p:ext uri="{BB962C8B-B14F-4D97-AF65-F5344CB8AC3E}">
        <p14:creationId xmlns:p14="http://schemas.microsoft.com/office/powerpoint/2010/main" val="1572565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6F58-D4FB-0448-A816-CF2320078267}"/>
              </a:ext>
            </a:extLst>
          </p:cNvPr>
          <p:cNvSpPr>
            <a:spLocks noGrp="1"/>
          </p:cNvSpPr>
          <p:nvPr>
            <p:ph type="title"/>
          </p:nvPr>
        </p:nvSpPr>
        <p:spPr/>
        <p:txBody>
          <a:bodyPr/>
          <a:lstStyle/>
          <a:p>
            <a:r>
              <a:rPr lang="en-US" dirty="0"/>
              <a:t>The Debate…</a:t>
            </a:r>
          </a:p>
        </p:txBody>
      </p:sp>
      <p:sp>
        <p:nvSpPr>
          <p:cNvPr id="3" name="Content Placeholder 2">
            <a:extLst>
              <a:ext uri="{FF2B5EF4-FFF2-40B4-BE49-F238E27FC236}">
                <a16:creationId xmlns:a16="http://schemas.microsoft.com/office/drawing/2014/main" id="{864B3975-7B31-9A46-9752-F426B326BA6B}"/>
              </a:ext>
            </a:extLst>
          </p:cNvPr>
          <p:cNvSpPr>
            <a:spLocks noGrp="1"/>
          </p:cNvSpPr>
          <p:nvPr>
            <p:ph idx="1"/>
          </p:nvPr>
        </p:nvSpPr>
        <p:spPr/>
        <p:txBody>
          <a:bodyPr/>
          <a:lstStyle/>
          <a:p>
            <a:r>
              <a:rPr lang="en-US" dirty="0"/>
              <a:t>Is it better to treating early – before they develop PDR?</a:t>
            </a:r>
          </a:p>
          <a:p>
            <a:pPr lvl="1"/>
            <a:r>
              <a:rPr lang="en-US" dirty="0"/>
              <a:t>Would earlier treatment result in better visual outcomes?</a:t>
            </a:r>
          </a:p>
          <a:p>
            <a:pPr lvl="1"/>
            <a:r>
              <a:rPr lang="en-US" dirty="0"/>
              <a:t>Would it result in less  # of injections?</a:t>
            </a:r>
          </a:p>
          <a:p>
            <a:pPr lvl="1"/>
            <a:r>
              <a:rPr lang="en-US" dirty="0"/>
              <a:t>Does the cost/burden of treatment warrant early treatment?</a:t>
            </a:r>
          </a:p>
        </p:txBody>
      </p:sp>
    </p:spTree>
    <p:extLst>
      <p:ext uri="{BB962C8B-B14F-4D97-AF65-F5344CB8AC3E}">
        <p14:creationId xmlns:p14="http://schemas.microsoft.com/office/powerpoint/2010/main" val="3800414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DF7710-4852-422E-9366-AF04594AFEA1}"/>
              </a:ext>
            </a:extLst>
          </p:cNvPr>
          <p:cNvSpPr>
            <a:spLocks noGrp="1"/>
          </p:cNvSpPr>
          <p:nvPr>
            <p:ph type="title"/>
          </p:nvPr>
        </p:nvSpPr>
        <p:spPr/>
        <p:txBody>
          <a:bodyPr/>
          <a:lstStyle/>
          <a:p>
            <a:r>
              <a:rPr lang="en-US" dirty="0"/>
              <a:t>PANORAMA</a:t>
            </a:r>
          </a:p>
        </p:txBody>
      </p:sp>
      <p:sp>
        <p:nvSpPr>
          <p:cNvPr id="3" name="Content Placeholder 2"/>
          <p:cNvSpPr>
            <a:spLocks noGrp="1"/>
          </p:cNvSpPr>
          <p:nvPr>
            <p:ph idx="1"/>
          </p:nvPr>
        </p:nvSpPr>
        <p:spPr>
          <a:xfrm>
            <a:off x="1415480" y="1476376"/>
            <a:ext cx="10225136" cy="4525963"/>
          </a:xfrm>
        </p:spPr>
        <p:txBody>
          <a:bodyPr>
            <a:noAutofit/>
          </a:bodyPr>
          <a:lstStyle/>
          <a:p>
            <a:pPr>
              <a:spcBef>
                <a:spcPts val="450"/>
              </a:spcBef>
            </a:pPr>
            <a:r>
              <a:rPr lang="en-US" sz="2400" dirty="0"/>
              <a:t>Phase 3 double-masked, randomized </a:t>
            </a:r>
            <a:r>
              <a:rPr lang="en-US" sz="2400" b="1" dirty="0">
                <a:solidFill>
                  <a:srgbClr val="0070C0"/>
                </a:solidFill>
              </a:rPr>
              <a:t>Prospective Study </a:t>
            </a:r>
          </a:p>
          <a:p>
            <a:pPr>
              <a:spcBef>
                <a:spcPts val="450"/>
              </a:spcBef>
              <a:spcAft>
                <a:spcPts val="0"/>
              </a:spcAft>
            </a:pPr>
            <a:r>
              <a:rPr lang="en-US" sz="2400" dirty="0"/>
              <a:t>Efficacy and safety of intravitreal </a:t>
            </a:r>
            <a:r>
              <a:rPr lang="en-US" sz="2400" b="1" dirty="0">
                <a:solidFill>
                  <a:schemeClr val="accent2"/>
                </a:solidFill>
              </a:rPr>
              <a:t>aflibercep</a:t>
            </a:r>
            <a:r>
              <a:rPr lang="en-US" sz="2400" dirty="0"/>
              <a:t>t (IAI) in patients with </a:t>
            </a:r>
            <a:r>
              <a:rPr lang="en-US" sz="2400" b="1" dirty="0">
                <a:solidFill>
                  <a:schemeClr val="accent2"/>
                </a:solidFill>
              </a:rPr>
              <a:t>moderately severe to severe NPDR </a:t>
            </a:r>
          </a:p>
          <a:p>
            <a:pPr lvl="1">
              <a:spcBef>
                <a:spcPts val="450"/>
              </a:spcBef>
            </a:pPr>
            <a:r>
              <a:rPr lang="en-US" sz="2400" dirty="0"/>
              <a:t>DRSS 47 &amp; 53</a:t>
            </a:r>
          </a:p>
          <a:p>
            <a:pPr>
              <a:spcBef>
                <a:spcPts val="450"/>
              </a:spcBef>
              <a:spcAft>
                <a:spcPts val="0"/>
              </a:spcAft>
            </a:pPr>
            <a:r>
              <a:rPr lang="en-US" sz="2400" dirty="0"/>
              <a:t>Primary Endpoint: </a:t>
            </a:r>
          </a:p>
          <a:p>
            <a:pPr lvl="1">
              <a:spcBef>
                <a:spcPts val="450"/>
              </a:spcBef>
              <a:spcAft>
                <a:spcPts val="0"/>
              </a:spcAft>
            </a:pPr>
            <a:r>
              <a:rPr lang="en-US" sz="2400" dirty="0"/>
              <a:t>Week 24</a:t>
            </a:r>
          </a:p>
          <a:p>
            <a:pPr lvl="1">
              <a:spcBef>
                <a:spcPts val="450"/>
              </a:spcBef>
              <a:spcAft>
                <a:spcPts val="0"/>
              </a:spcAft>
            </a:pPr>
            <a:r>
              <a:rPr lang="en-US" sz="2400" dirty="0"/>
              <a:t>Proportion of patients improving ≥2 steps on DRSS </a:t>
            </a:r>
          </a:p>
          <a:p>
            <a:pPr lvl="1">
              <a:spcBef>
                <a:spcPts val="450"/>
              </a:spcBef>
            </a:pPr>
            <a:r>
              <a:rPr lang="en-US" sz="2400" dirty="0"/>
              <a:t>IAI groups combined</a:t>
            </a:r>
          </a:p>
          <a:p>
            <a:pPr>
              <a:spcBef>
                <a:spcPts val="450"/>
              </a:spcBef>
            </a:pPr>
            <a:r>
              <a:rPr lang="en-US" sz="2400" dirty="0"/>
              <a:t>Follow up through week 100 </a:t>
            </a:r>
          </a:p>
          <a:p>
            <a:pPr>
              <a:spcBef>
                <a:spcPts val="450"/>
              </a:spcBef>
            </a:pPr>
            <a:endParaRPr lang="en-US" sz="2800" dirty="0"/>
          </a:p>
        </p:txBody>
      </p:sp>
      <p:sp>
        <p:nvSpPr>
          <p:cNvPr id="11" name="Footer Placeholder 10">
            <a:extLst>
              <a:ext uri="{FF2B5EF4-FFF2-40B4-BE49-F238E27FC236}">
                <a16:creationId xmlns:a16="http://schemas.microsoft.com/office/drawing/2014/main" id="{DDCA9CDE-75A2-4D6C-A73B-566B6EED337B}"/>
              </a:ext>
            </a:extLst>
          </p:cNvPr>
          <p:cNvSpPr>
            <a:spLocks noGrp="1"/>
          </p:cNvSpPr>
          <p:nvPr>
            <p:ph type="ftr" sz="quarter" idx="11"/>
          </p:nvPr>
        </p:nvSpPr>
        <p:spPr>
          <a:xfrm>
            <a:off x="1775520" y="5589240"/>
            <a:ext cx="9144000" cy="499358"/>
          </a:xfrm>
        </p:spPr>
        <p:txBody>
          <a:bodyPr/>
          <a:lstStyle/>
          <a:p>
            <a:r>
              <a:rPr lang="en-US" sz="1600" dirty="0">
                <a:solidFill>
                  <a:schemeClr val="accent5">
                    <a:lumMod val="50000"/>
                  </a:schemeClr>
                </a:solidFill>
              </a:rPr>
              <a:t>Wykoff, CC. </a:t>
            </a:r>
            <a:r>
              <a:rPr lang="en-US" sz="1600" dirty="0" err="1">
                <a:solidFill>
                  <a:schemeClr val="accent5">
                    <a:lumMod val="50000"/>
                  </a:schemeClr>
                </a:solidFill>
              </a:rPr>
              <a:t>Keypoints</a:t>
            </a:r>
            <a:r>
              <a:rPr lang="en-US" sz="1600" dirty="0">
                <a:solidFill>
                  <a:schemeClr val="accent5">
                    <a:lumMod val="50000"/>
                  </a:schemeClr>
                </a:solidFill>
              </a:rPr>
              <a:t> from the Phase 3 PANORAMA Study. (July 2018) American Society of Retina Specialists, Annual Meeting, Vancouver, BC, CA.</a:t>
            </a:r>
          </a:p>
        </p:txBody>
      </p:sp>
    </p:spTree>
    <p:extLst>
      <p:ext uri="{BB962C8B-B14F-4D97-AF65-F5344CB8AC3E}">
        <p14:creationId xmlns:p14="http://schemas.microsoft.com/office/powerpoint/2010/main" val="1265965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arge, person, holding, street&#10;&#10;Description automatically generated">
            <a:extLst>
              <a:ext uri="{FF2B5EF4-FFF2-40B4-BE49-F238E27FC236}">
                <a16:creationId xmlns:a16="http://schemas.microsoft.com/office/drawing/2014/main" id="{14AE327F-1BB2-BE40-A1F9-DE5BC5157885}"/>
              </a:ext>
            </a:extLst>
          </p:cNvPr>
          <p:cNvPicPr>
            <a:picLocks noChangeAspect="1"/>
          </p:cNvPicPr>
          <p:nvPr/>
        </p:nvPicPr>
        <p:blipFill>
          <a:blip r:embed="rId3"/>
          <a:stretch>
            <a:fillRect/>
          </a:stretch>
        </p:blipFill>
        <p:spPr>
          <a:xfrm>
            <a:off x="0" y="937089"/>
            <a:ext cx="12192000" cy="4983821"/>
          </a:xfrm>
          <a:prstGeom prst="rect">
            <a:avLst/>
          </a:prstGeom>
        </p:spPr>
      </p:pic>
    </p:spTree>
    <p:extLst>
      <p:ext uri="{BB962C8B-B14F-4D97-AF65-F5344CB8AC3E}">
        <p14:creationId xmlns:p14="http://schemas.microsoft.com/office/powerpoint/2010/main" val="932028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484" y="461990"/>
            <a:ext cx="9144000" cy="912114"/>
          </a:xfrm>
        </p:spPr>
        <p:txBody>
          <a:bodyPr>
            <a:noAutofit/>
          </a:bodyPr>
          <a:lstStyle/>
          <a:p>
            <a:r>
              <a:rPr lang="en-US" sz="2400" b="1" dirty="0"/>
              <a:t>Phase 3 Double-masked, Randomized  Prospective Study </a:t>
            </a:r>
            <a:br>
              <a:rPr lang="en-US" sz="2400" b="1" dirty="0"/>
            </a:br>
            <a:r>
              <a:rPr lang="en-US" sz="2400" b="1" dirty="0"/>
              <a:t>Efficacy and Safety of </a:t>
            </a:r>
            <a:r>
              <a:rPr lang="en-US" sz="2400" b="1" dirty="0">
                <a:solidFill>
                  <a:schemeClr val="accent2"/>
                </a:solidFill>
              </a:rPr>
              <a:t>Intravitreal Aflibercept (IAI) </a:t>
            </a:r>
            <a:r>
              <a:rPr lang="en-US" sz="2400" b="1" dirty="0"/>
              <a:t>in Patients with Moderately Severe to Severe NPDR (DRSS Level 47 and 53) N=402</a:t>
            </a:r>
          </a:p>
        </p:txBody>
      </p:sp>
      <p:sp>
        <p:nvSpPr>
          <p:cNvPr id="3" name="Content Placeholder 2"/>
          <p:cNvSpPr>
            <a:spLocks noGrp="1"/>
          </p:cNvSpPr>
          <p:nvPr>
            <p:ph idx="4294967295"/>
          </p:nvPr>
        </p:nvSpPr>
        <p:spPr>
          <a:xfrm>
            <a:off x="3791745" y="3488934"/>
            <a:ext cx="4608511" cy="1107713"/>
          </a:xfrm>
          <a:noFill/>
          <a:ln w="28575">
            <a:solidFill>
              <a:schemeClr val="accent1"/>
            </a:solidFill>
          </a:ln>
        </p:spPr>
        <p:txBody>
          <a:bodyPr vert="horz" wrap="square" lIns="68580" tIns="68580" rIns="91440" bIns="68580" numCol="1" anchor="ctr" anchorCtr="0" compatLnSpc="1">
            <a:prstTxWarp prst="textNoShape">
              <a:avLst/>
            </a:prstTxWarp>
            <a:noAutofit/>
          </a:bodyPr>
          <a:lstStyle/>
          <a:p>
            <a:pPr marL="0" indent="0" algn="ctr">
              <a:buNone/>
            </a:pPr>
            <a:r>
              <a:rPr lang="en-US" sz="1400" b="1" dirty="0"/>
              <a:t>Week 24</a:t>
            </a:r>
          </a:p>
          <a:p>
            <a:pPr marL="0" indent="0" algn="ctr">
              <a:buNone/>
            </a:pPr>
            <a:r>
              <a:rPr lang="en-US" sz="1400" b="1" dirty="0"/>
              <a:t>Primary Endpoint</a:t>
            </a:r>
          </a:p>
          <a:p>
            <a:pPr marL="0" indent="0" algn="ctr">
              <a:buNone/>
            </a:pPr>
            <a:r>
              <a:rPr lang="en-US" sz="1400" b="1" dirty="0"/>
              <a:t>Proportion of patients improving ≥2steps on DRSS </a:t>
            </a:r>
          </a:p>
          <a:p>
            <a:pPr marL="0" indent="0" algn="ctr">
              <a:buNone/>
            </a:pPr>
            <a:r>
              <a:rPr lang="en-US" sz="1400" b="1" dirty="0"/>
              <a:t>Groups 1 &amp; 2 Combined</a:t>
            </a:r>
          </a:p>
        </p:txBody>
      </p:sp>
      <p:sp>
        <p:nvSpPr>
          <p:cNvPr id="5" name="Content Placeholder 2"/>
          <p:cNvSpPr txBox="1">
            <a:spLocks/>
          </p:cNvSpPr>
          <p:nvPr/>
        </p:nvSpPr>
        <p:spPr>
          <a:xfrm>
            <a:off x="4601119" y="5125449"/>
            <a:ext cx="3154731" cy="528358"/>
          </a:xfrm>
          <a:prstGeom prst="rect">
            <a:avLst/>
          </a:prstGeom>
          <a:ln w="28575">
            <a:solidFill>
              <a:schemeClr val="accent1"/>
            </a:solidFill>
          </a:ln>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1600" dirty="0">
                <a:solidFill>
                  <a:schemeClr val="accent1"/>
                </a:solidFill>
              </a:rPr>
              <a:t>Follow up through Week 100</a:t>
            </a:r>
          </a:p>
        </p:txBody>
      </p:sp>
      <p:sp>
        <p:nvSpPr>
          <p:cNvPr id="6" name="Oval 5"/>
          <p:cNvSpPr/>
          <p:nvPr/>
        </p:nvSpPr>
        <p:spPr>
          <a:xfrm>
            <a:off x="2567608" y="2075812"/>
            <a:ext cx="2170132" cy="1030467"/>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FFFFFF"/>
              </a:solidFill>
            </a:endParaRPr>
          </a:p>
        </p:txBody>
      </p:sp>
      <p:sp>
        <p:nvSpPr>
          <p:cNvPr id="7" name="Oval 6"/>
          <p:cNvSpPr/>
          <p:nvPr/>
        </p:nvSpPr>
        <p:spPr>
          <a:xfrm>
            <a:off x="4953742" y="2075812"/>
            <a:ext cx="2274469" cy="1030021"/>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FFFFFF"/>
              </a:solidFill>
            </a:endParaRPr>
          </a:p>
        </p:txBody>
      </p:sp>
      <p:sp>
        <p:nvSpPr>
          <p:cNvPr id="8" name="Oval 7"/>
          <p:cNvSpPr/>
          <p:nvPr/>
        </p:nvSpPr>
        <p:spPr>
          <a:xfrm>
            <a:off x="7371016" y="2075812"/>
            <a:ext cx="2181368" cy="1030467"/>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FFFFFF"/>
              </a:solidFill>
            </a:endParaRPr>
          </a:p>
        </p:txBody>
      </p:sp>
      <p:sp>
        <p:nvSpPr>
          <p:cNvPr id="9" name="TextBox 8"/>
          <p:cNvSpPr txBox="1"/>
          <p:nvPr/>
        </p:nvSpPr>
        <p:spPr>
          <a:xfrm>
            <a:off x="2999656" y="2276873"/>
            <a:ext cx="1009838" cy="507831"/>
          </a:xfrm>
          <a:prstGeom prst="rect">
            <a:avLst/>
          </a:prstGeom>
          <a:noFill/>
        </p:spPr>
        <p:txBody>
          <a:bodyPr wrap="square" rtlCol="0">
            <a:spAutoFit/>
          </a:bodyPr>
          <a:lstStyle/>
          <a:p>
            <a:pPr algn="ctr">
              <a:defRPr/>
            </a:pPr>
            <a:r>
              <a:rPr lang="en-US" sz="1350" dirty="0">
                <a:solidFill>
                  <a:schemeClr val="bg1"/>
                </a:solidFill>
              </a:rPr>
              <a:t>Sham</a:t>
            </a:r>
          </a:p>
          <a:p>
            <a:pPr algn="ctr">
              <a:defRPr/>
            </a:pPr>
            <a:r>
              <a:rPr lang="en-US" sz="1350" dirty="0">
                <a:solidFill>
                  <a:schemeClr val="bg1"/>
                </a:solidFill>
              </a:rPr>
              <a:t>N=133</a:t>
            </a:r>
          </a:p>
        </p:txBody>
      </p:sp>
      <p:sp>
        <p:nvSpPr>
          <p:cNvPr id="10" name="TextBox 9"/>
          <p:cNvSpPr txBox="1"/>
          <p:nvPr/>
        </p:nvSpPr>
        <p:spPr>
          <a:xfrm>
            <a:off x="5283399" y="2179051"/>
            <a:ext cx="1728811" cy="715581"/>
          </a:xfrm>
          <a:prstGeom prst="rect">
            <a:avLst/>
          </a:prstGeom>
          <a:noFill/>
        </p:spPr>
        <p:txBody>
          <a:bodyPr wrap="square" rtlCol="0">
            <a:spAutoFit/>
          </a:bodyPr>
          <a:lstStyle/>
          <a:p>
            <a:pPr algn="ctr">
              <a:defRPr/>
            </a:pPr>
            <a:r>
              <a:rPr lang="en-US" sz="1350" dirty="0">
                <a:solidFill>
                  <a:schemeClr val="bg1"/>
                </a:solidFill>
              </a:rPr>
              <a:t>Group 1</a:t>
            </a:r>
          </a:p>
          <a:p>
            <a:pPr algn="ctr">
              <a:defRPr/>
            </a:pPr>
            <a:r>
              <a:rPr lang="en-US" sz="1350" dirty="0">
                <a:solidFill>
                  <a:schemeClr val="bg1"/>
                </a:solidFill>
              </a:rPr>
              <a:t>IAI 2mg Q16 weeks*</a:t>
            </a:r>
          </a:p>
          <a:p>
            <a:pPr algn="ctr">
              <a:defRPr/>
            </a:pPr>
            <a:r>
              <a:rPr lang="en-US" sz="1350" dirty="0">
                <a:solidFill>
                  <a:schemeClr val="bg1"/>
                </a:solidFill>
              </a:rPr>
              <a:t>N=135</a:t>
            </a:r>
          </a:p>
        </p:txBody>
      </p:sp>
      <p:sp>
        <p:nvSpPr>
          <p:cNvPr id="11" name="TextBox 10"/>
          <p:cNvSpPr txBox="1"/>
          <p:nvPr/>
        </p:nvSpPr>
        <p:spPr>
          <a:xfrm>
            <a:off x="7587019" y="2233542"/>
            <a:ext cx="1606559" cy="715581"/>
          </a:xfrm>
          <a:prstGeom prst="rect">
            <a:avLst/>
          </a:prstGeom>
          <a:noFill/>
        </p:spPr>
        <p:txBody>
          <a:bodyPr wrap="square" rtlCol="0">
            <a:spAutoFit/>
          </a:bodyPr>
          <a:lstStyle/>
          <a:p>
            <a:pPr algn="ctr">
              <a:defRPr/>
            </a:pPr>
            <a:r>
              <a:rPr lang="en-US" sz="1350" dirty="0">
                <a:solidFill>
                  <a:schemeClr val="bg1"/>
                </a:solidFill>
              </a:rPr>
              <a:t>Group 2</a:t>
            </a:r>
          </a:p>
          <a:p>
            <a:pPr algn="ctr">
              <a:defRPr/>
            </a:pPr>
            <a:r>
              <a:rPr lang="en-US" sz="1350" dirty="0">
                <a:solidFill>
                  <a:schemeClr val="bg1"/>
                </a:solidFill>
              </a:rPr>
              <a:t>IAI 2mg Q8 weeks**</a:t>
            </a:r>
          </a:p>
          <a:p>
            <a:pPr algn="ctr">
              <a:defRPr/>
            </a:pPr>
            <a:r>
              <a:rPr lang="en-US" sz="1350" dirty="0">
                <a:solidFill>
                  <a:schemeClr val="bg1"/>
                </a:solidFill>
              </a:rPr>
              <a:t>N=134</a:t>
            </a:r>
          </a:p>
        </p:txBody>
      </p:sp>
      <p:sp>
        <p:nvSpPr>
          <p:cNvPr id="12" name="Right Brace 11"/>
          <p:cNvSpPr/>
          <p:nvPr/>
        </p:nvSpPr>
        <p:spPr>
          <a:xfrm rot="5400000">
            <a:off x="5847721" y="1513198"/>
            <a:ext cx="409059" cy="3373777"/>
          </a:xfrm>
          <a:prstGeom prst="rightBrace">
            <a:avLst/>
          </a:prstGeom>
          <a:ln w="28575">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sz="1350">
              <a:solidFill>
                <a:schemeClr val="accent1"/>
              </a:solidFill>
            </a:endParaRPr>
          </a:p>
        </p:txBody>
      </p:sp>
      <p:sp>
        <p:nvSpPr>
          <p:cNvPr id="13" name="TextBox 12"/>
          <p:cNvSpPr txBox="1"/>
          <p:nvPr/>
        </p:nvSpPr>
        <p:spPr>
          <a:xfrm>
            <a:off x="1343472" y="5772604"/>
            <a:ext cx="4896544" cy="507831"/>
          </a:xfrm>
          <a:prstGeom prst="rect">
            <a:avLst/>
          </a:prstGeom>
          <a:noFill/>
        </p:spPr>
        <p:txBody>
          <a:bodyPr wrap="square" rtlCol="0">
            <a:spAutoFit/>
          </a:bodyPr>
          <a:lstStyle/>
          <a:p>
            <a:pPr lvl="2">
              <a:defRPr/>
            </a:pPr>
            <a:r>
              <a:rPr lang="en-US" sz="900" dirty="0">
                <a:solidFill>
                  <a:schemeClr val="accent5">
                    <a:lumMod val="50000"/>
                  </a:schemeClr>
                </a:solidFill>
              </a:rPr>
              <a:t>*after 3 initial monthly doses and one Q8 week interval</a:t>
            </a:r>
          </a:p>
          <a:p>
            <a:pPr lvl="2">
              <a:defRPr/>
            </a:pPr>
            <a:r>
              <a:rPr lang="en-US" sz="900" dirty="0">
                <a:solidFill>
                  <a:schemeClr val="accent5">
                    <a:lumMod val="50000"/>
                  </a:schemeClr>
                </a:solidFill>
              </a:rPr>
              <a:t>**after 5 initial loading doses; flexible treatment schedule after week 52</a:t>
            </a:r>
          </a:p>
          <a:p>
            <a:pPr>
              <a:defRPr/>
            </a:pPr>
            <a:endParaRPr lang="en-US" sz="900" dirty="0">
              <a:solidFill>
                <a:schemeClr val="accent5">
                  <a:lumMod val="50000"/>
                </a:schemeClr>
              </a:solidFill>
            </a:endParaRPr>
          </a:p>
        </p:txBody>
      </p:sp>
      <p:sp>
        <p:nvSpPr>
          <p:cNvPr id="14" name="Right Arrow 13"/>
          <p:cNvSpPr/>
          <p:nvPr/>
        </p:nvSpPr>
        <p:spPr>
          <a:xfrm rot="5400000">
            <a:off x="5935100" y="4760285"/>
            <a:ext cx="350533" cy="136236"/>
          </a:xfrm>
          <a:prstGeom prst="rightArrow">
            <a:avLst/>
          </a:prstGeom>
          <a:no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b="1" dirty="0">
              <a:solidFill>
                <a:srgbClr val="FFFFFF"/>
              </a:solidFill>
            </a:endParaRPr>
          </a:p>
        </p:txBody>
      </p:sp>
      <p:sp>
        <p:nvSpPr>
          <p:cNvPr id="16" name="Footer Placeholder 15">
            <a:extLst>
              <a:ext uri="{FF2B5EF4-FFF2-40B4-BE49-F238E27FC236}">
                <a16:creationId xmlns:a16="http://schemas.microsoft.com/office/drawing/2014/main" id="{39E8B0DC-FCF2-4C2C-AA52-7F9E4C4EBD85}"/>
              </a:ext>
            </a:extLst>
          </p:cNvPr>
          <p:cNvSpPr>
            <a:spLocks noGrp="1"/>
          </p:cNvSpPr>
          <p:nvPr>
            <p:ph type="ftr" sz="quarter" idx="11"/>
          </p:nvPr>
        </p:nvSpPr>
        <p:spPr/>
        <p:txBody>
          <a:bodyPr/>
          <a:lstStyle/>
          <a:p>
            <a:endParaRPr lang="en-US" dirty="0">
              <a:solidFill>
                <a:srgbClr val="FFFFFF"/>
              </a:solidFill>
            </a:endParaRPr>
          </a:p>
        </p:txBody>
      </p:sp>
      <p:sp>
        <p:nvSpPr>
          <p:cNvPr id="15" name="Footer Placeholder 2">
            <a:extLst>
              <a:ext uri="{FF2B5EF4-FFF2-40B4-BE49-F238E27FC236}">
                <a16:creationId xmlns:a16="http://schemas.microsoft.com/office/drawing/2014/main" id="{81105840-93D7-A345-BDC2-37E09149B46B}"/>
              </a:ext>
            </a:extLst>
          </p:cNvPr>
          <p:cNvSpPr txBox="1">
            <a:spLocks/>
          </p:cNvSpPr>
          <p:nvPr/>
        </p:nvSpPr>
        <p:spPr>
          <a:xfrm>
            <a:off x="1524000" y="6328821"/>
            <a:ext cx="9036496" cy="6658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FFFFFF"/>
                </a:solidFill>
              </a:rPr>
              <a:t>Wykoff, CC. Key points from the Phase 3 PANORAMA Study. (July 2018) American Society of Retina Specialists, Annual Meeting, Vancouver, BC, CA.</a:t>
            </a:r>
          </a:p>
        </p:txBody>
      </p:sp>
    </p:spTree>
    <p:extLst>
      <p:ext uri="{BB962C8B-B14F-4D97-AF65-F5344CB8AC3E}">
        <p14:creationId xmlns:p14="http://schemas.microsoft.com/office/powerpoint/2010/main" val="2872981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Proportion of Patients with ≥2-Step Improvement from Baseline in DRSS</a:t>
            </a:r>
          </a:p>
        </p:txBody>
      </p:sp>
      <p:sp>
        <p:nvSpPr>
          <p:cNvPr id="3" name="Footer Placeholder 2">
            <a:extLst>
              <a:ext uri="{FF2B5EF4-FFF2-40B4-BE49-F238E27FC236}">
                <a16:creationId xmlns:a16="http://schemas.microsoft.com/office/drawing/2014/main" id="{0D1FA230-E719-4CFD-BE7B-E468FAAEE041}"/>
              </a:ext>
            </a:extLst>
          </p:cNvPr>
          <p:cNvSpPr>
            <a:spLocks noGrp="1"/>
          </p:cNvSpPr>
          <p:nvPr>
            <p:ph type="ftr" sz="quarter" idx="11"/>
          </p:nvPr>
        </p:nvSpPr>
        <p:spPr/>
        <p:txBody>
          <a:bodyPr/>
          <a:lstStyle/>
          <a:p>
            <a:endParaRPr lang="en-US" sz="1400" dirty="0">
              <a:solidFill>
                <a:srgbClr val="FFFFFF"/>
              </a:solidFill>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1007945116"/>
              </p:ext>
            </p:extLst>
          </p:nvPr>
        </p:nvGraphicFramePr>
        <p:xfrm>
          <a:off x="2423592" y="1417639"/>
          <a:ext cx="7416824" cy="435406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320136" y="5877471"/>
            <a:ext cx="1916396" cy="300082"/>
          </a:xfrm>
          <a:prstGeom prst="rect">
            <a:avLst/>
          </a:prstGeom>
          <a:noFill/>
        </p:spPr>
        <p:txBody>
          <a:bodyPr wrap="square" rtlCol="0">
            <a:spAutoFit/>
          </a:bodyPr>
          <a:lstStyle/>
          <a:p>
            <a:pPr>
              <a:defRPr/>
            </a:pPr>
            <a:r>
              <a:rPr lang="en-US" sz="1350" dirty="0">
                <a:solidFill>
                  <a:schemeClr val="accent5">
                    <a:lumMod val="50000"/>
                  </a:schemeClr>
                </a:solidFill>
              </a:rPr>
              <a:t>*</a:t>
            </a:r>
            <a:r>
              <a:rPr lang="en-US" sz="1350" i="1" dirty="0">
                <a:solidFill>
                  <a:schemeClr val="accent5">
                    <a:lumMod val="50000"/>
                  </a:schemeClr>
                </a:solidFill>
              </a:rPr>
              <a:t>P</a:t>
            </a:r>
            <a:r>
              <a:rPr lang="en-US" sz="1350" dirty="0">
                <a:solidFill>
                  <a:schemeClr val="accent5">
                    <a:lumMod val="50000"/>
                  </a:schemeClr>
                </a:solidFill>
              </a:rPr>
              <a:t>&lt;.0001 vs. Sham</a:t>
            </a:r>
          </a:p>
        </p:txBody>
      </p:sp>
      <p:sp>
        <p:nvSpPr>
          <p:cNvPr id="10" name="TextBox 9"/>
          <p:cNvSpPr txBox="1"/>
          <p:nvPr/>
        </p:nvSpPr>
        <p:spPr>
          <a:xfrm>
            <a:off x="3359697" y="5771699"/>
            <a:ext cx="3520943" cy="400110"/>
          </a:xfrm>
          <a:prstGeom prst="rect">
            <a:avLst/>
          </a:prstGeom>
          <a:noFill/>
        </p:spPr>
        <p:txBody>
          <a:bodyPr wrap="square" rtlCol="0">
            <a:spAutoFit/>
          </a:bodyPr>
          <a:lstStyle/>
          <a:p>
            <a:pPr>
              <a:defRPr/>
            </a:pPr>
            <a:r>
              <a:rPr lang="en-US" sz="1000" dirty="0">
                <a:solidFill>
                  <a:schemeClr val="accent5">
                    <a:lumMod val="50000"/>
                  </a:schemeClr>
                </a:solidFill>
              </a:rPr>
              <a:t>Group 1: 3monthly doses followed by one Q8 interval then Q16</a:t>
            </a:r>
          </a:p>
          <a:p>
            <a:pPr>
              <a:defRPr/>
            </a:pPr>
            <a:r>
              <a:rPr lang="en-US" sz="1000" dirty="0">
                <a:solidFill>
                  <a:schemeClr val="accent5">
                    <a:lumMod val="50000"/>
                  </a:schemeClr>
                </a:solidFill>
              </a:rPr>
              <a:t>Group2: 5monthly doses followed by Q8</a:t>
            </a:r>
          </a:p>
        </p:txBody>
      </p:sp>
      <p:sp>
        <p:nvSpPr>
          <p:cNvPr id="11" name="Footer Placeholder 2">
            <a:extLst>
              <a:ext uri="{FF2B5EF4-FFF2-40B4-BE49-F238E27FC236}">
                <a16:creationId xmlns:a16="http://schemas.microsoft.com/office/drawing/2014/main" id="{5D4B7514-5DF6-0846-AECB-2929711F75F2}"/>
              </a:ext>
            </a:extLst>
          </p:cNvPr>
          <p:cNvSpPr txBox="1">
            <a:spLocks/>
          </p:cNvSpPr>
          <p:nvPr/>
        </p:nvSpPr>
        <p:spPr>
          <a:xfrm>
            <a:off x="1524000" y="6328821"/>
            <a:ext cx="9036496" cy="6658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FFFFFF"/>
                </a:solidFill>
              </a:rPr>
              <a:t>Wykoff, CC. Key points from the Phase 3 PANORAMA Study. (July 2018) American Society of Retina Specialists, Annual Meeting, Vancouver, BC, CA.</a:t>
            </a:r>
          </a:p>
        </p:txBody>
      </p:sp>
    </p:spTree>
    <p:extLst>
      <p:ext uri="{BB962C8B-B14F-4D97-AF65-F5344CB8AC3E}">
        <p14:creationId xmlns:p14="http://schemas.microsoft.com/office/powerpoint/2010/main" val="45126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Proportion of Patients with ≥2-Step Improvement from Baseline in DRSS: 52 Weeks</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2322474338"/>
              </p:ext>
            </p:extLst>
          </p:nvPr>
        </p:nvGraphicFramePr>
        <p:xfrm>
          <a:off x="2351584" y="1493444"/>
          <a:ext cx="7859216" cy="405075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248128" y="5486384"/>
            <a:ext cx="1916396" cy="300082"/>
          </a:xfrm>
          <a:prstGeom prst="rect">
            <a:avLst/>
          </a:prstGeom>
          <a:noFill/>
        </p:spPr>
        <p:txBody>
          <a:bodyPr wrap="square" rtlCol="0">
            <a:spAutoFit/>
          </a:bodyPr>
          <a:lstStyle/>
          <a:p>
            <a:pPr>
              <a:defRPr/>
            </a:pPr>
            <a:r>
              <a:rPr lang="en-US" sz="1350" dirty="0">
                <a:solidFill>
                  <a:schemeClr val="accent5">
                    <a:lumMod val="50000"/>
                  </a:schemeClr>
                </a:solidFill>
              </a:rPr>
              <a:t>*</a:t>
            </a:r>
            <a:r>
              <a:rPr lang="en-US" sz="1350" i="1" dirty="0">
                <a:solidFill>
                  <a:schemeClr val="accent5">
                    <a:lumMod val="50000"/>
                  </a:schemeClr>
                </a:solidFill>
              </a:rPr>
              <a:t>P</a:t>
            </a:r>
            <a:r>
              <a:rPr lang="en-US" sz="1350" dirty="0">
                <a:solidFill>
                  <a:schemeClr val="accent5">
                    <a:lumMod val="50000"/>
                  </a:schemeClr>
                </a:solidFill>
              </a:rPr>
              <a:t>&lt;.0001 vs. Sham</a:t>
            </a:r>
          </a:p>
        </p:txBody>
      </p:sp>
      <p:sp>
        <p:nvSpPr>
          <p:cNvPr id="10" name="TextBox 9"/>
          <p:cNvSpPr txBox="1"/>
          <p:nvPr/>
        </p:nvSpPr>
        <p:spPr>
          <a:xfrm>
            <a:off x="2088188" y="5554634"/>
            <a:ext cx="3520943" cy="369332"/>
          </a:xfrm>
          <a:prstGeom prst="rect">
            <a:avLst/>
          </a:prstGeom>
          <a:noFill/>
        </p:spPr>
        <p:txBody>
          <a:bodyPr wrap="square" rtlCol="0">
            <a:spAutoFit/>
          </a:bodyPr>
          <a:lstStyle/>
          <a:p>
            <a:pPr>
              <a:defRPr/>
            </a:pPr>
            <a:r>
              <a:rPr lang="en-US" sz="900" dirty="0">
                <a:solidFill>
                  <a:schemeClr val="accent5">
                    <a:lumMod val="50000"/>
                  </a:schemeClr>
                </a:solidFill>
              </a:rPr>
              <a:t>Group 1: 3 monthly doses followed by one Q8 interval then Q16</a:t>
            </a:r>
          </a:p>
          <a:p>
            <a:pPr>
              <a:defRPr/>
            </a:pPr>
            <a:r>
              <a:rPr lang="en-US" sz="900" dirty="0">
                <a:solidFill>
                  <a:schemeClr val="accent5">
                    <a:lumMod val="50000"/>
                  </a:schemeClr>
                </a:solidFill>
              </a:rPr>
              <a:t>Group2: 5 monthly doses followed by Q8</a:t>
            </a:r>
          </a:p>
        </p:txBody>
      </p:sp>
      <p:sp>
        <p:nvSpPr>
          <p:cNvPr id="7" name="Footer Placeholder 10">
            <a:extLst>
              <a:ext uri="{FF2B5EF4-FFF2-40B4-BE49-F238E27FC236}">
                <a16:creationId xmlns:a16="http://schemas.microsoft.com/office/drawing/2014/main" id="{A7998735-597D-4329-AD13-07BD619782AD}"/>
              </a:ext>
            </a:extLst>
          </p:cNvPr>
          <p:cNvSpPr>
            <a:spLocks noGrp="1"/>
          </p:cNvSpPr>
          <p:nvPr>
            <p:ph type="ftr" sz="quarter" idx="11"/>
          </p:nvPr>
        </p:nvSpPr>
        <p:spPr>
          <a:xfrm>
            <a:off x="2088187" y="6013299"/>
            <a:ext cx="8386010" cy="275392"/>
          </a:xfrm>
        </p:spPr>
        <p:txBody>
          <a:bodyPr/>
          <a:lstStyle/>
          <a:p>
            <a:pPr defTabSz="342900">
              <a:defRPr/>
            </a:pPr>
            <a:r>
              <a:rPr lang="en-US" sz="1050" dirty="0">
                <a:solidFill>
                  <a:schemeClr val="accent5">
                    <a:lumMod val="50000"/>
                  </a:schemeClr>
                </a:solidFill>
              </a:rPr>
              <a:t>Aflibercept Improves Diabetic Retinopathy and Reduces Vision Threatening Complications in Phase 3 Trial; October 25, 2018. </a:t>
            </a:r>
            <a:r>
              <a:rPr lang="en-US" sz="1050" dirty="0" err="1">
                <a:solidFill>
                  <a:schemeClr val="accent5">
                    <a:lumMod val="50000"/>
                  </a:schemeClr>
                </a:solidFill>
              </a:rPr>
              <a:t>www.prnewswire.com</a:t>
            </a:r>
            <a:endParaRPr lang="en-US" sz="1050" dirty="0">
              <a:solidFill>
                <a:schemeClr val="accent5">
                  <a:lumMod val="50000"/>
                </a:schemeClr>
              </a:solidFill>
            </a:endParaRPr>
          </a:p>
        </p:txBody>
      </p:sp>
      <p:sp>
        <p:nvSpPr>
          <p:cNvPr id="11" name="Footer Placeholder 2">
            <a:extLst>
              <a:ext uri="{FF2B5EF4-FFF2-40B4-BE49-F238E27FC236}">
                <a16:creationId xmlns:a16="http://schemas.microsoft.com/office/drawing/2014/main" id="{3E0B6F71-3EE5-7F49-8B8E-B9713B59E157}"/>
              </a:ext>
            </a:extLst>
          </p:cNvPr>
          <p:cNvSpPr txBox="1">
            <a:spLocks/>
          </p:cNvSpPr>
          <p:nvPr/>
        </p:nvSpPr>
        <p:spPr>
          <a:xfrm>
            <a:off x="1524000" y="6328821"/>
            <a:ext cx="9036496" cy="6658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FFFFFF"/>
                </a:solidFill>
              </a:rPr>
              <a:t>Wykoff, CC. Key points from the Phase 3 PANORAMA Study. (July 2018) American Society of Retina Specialists, Annual Meeting, Vancouver, BC, CA.</a:t>
            </a:r>
          </a:p>
        </p:txBody>
      </p:sp>
    </p:spTree>
    <p:extLst>
      <p:ext uri="{BB962C8B-B14F-4D97-AF65-F5344CB8AC3E}">
        <p14:creationId xmlns:p14="http://schemas.microsoft.com/office/powerpoint/2010/main" val="3042676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5"/>
          <p:cNvGraphicFramePr>
            <a:graphicFrameLocks/>
          </p:cNvGraphicFramePr>
          <p:nvPr>
            <p:extLst>
              <p:ext uri="{D42A27DB-BD31-4B8C-83A1-F6EECF244321}">
                <p14:modId xmlns:p14="http://schemas.microsoft.com/office/powerpoint/2010/main" val="2030752106"/>
              </p:ext>
            </p:extLst>
          </p:nvPr>
        </p:nvGraphicFramePr>
        <p:xfrm>
          <a:off x="2207568" y="1628801"/>
          <a:ext cx="5184576" cy="3744411"/>
        </p:xfrm>
        <a:graphic>
          <a:graphicData uri="http://schemas.openxmlformats.org/drawingml/2006/table">
            <a:tbl>
              <a:tblPr firstRow="1" firstCol="1" bandRow="1">
                <a:tableStyleId>{5C22544A-7EE6-4342-B048-85BDC9FD1C3A}</a:tableStyleId>
              </a:tblPr>
              <a:tblGrid>
                <a:gridCol w="823275">
                  <a:extLst>
                    <a:ext uri="{9D8B030D-6E8A-4147-A177-3AD203B41FA5}">
                      <a16:colId xmlns:a16="http://schemas.microsoft.com/office/drawing/2014/main" val="20000"/>
                    </a:ext>
                  </a:extLst>
                </a:gridCol>
                <a:gridCol w="1203118">
                  <a:extLst>
                    <a:ext uri="{9D8B030D-6E8A-4147-A177-3AD203B41FA5}">
                      <a16:colId xmlns:a16="http://schemas.microsoft.com/office/drawing/2014/main" val="20001"/>
                    </a:ext>
                  </a:extLst>
                </a:gridCol>
                <a:gridCol w="3158183">
                  <a:extLst>
                    <a:ext uri="{9D8B030D-6E8A-4147-A177-3AD203B41FA5}">
                      <a16:colId xmlns:a16="http://schemas.microsoft.com/office/drawing/2014/main" val="20002"/>
                    </a:ext>
                  </a:extLst>
                </a:gridCol>
              </a:tblGrid>
              <a:tr h="646970">
                <a:tc>
                  <a:txBody>
                    <a:bodyPr/>
                    <a:lstStyle/>
                    <a:p>
                      <a:pPr marL="0" marR="0" algn="ctr">
                        <a:lnSpc>
                          <a:spcPct val="100000"/>
                        </a:lnSpc>
                        <a:spcBef>
                          <a:spcPts val="0"/>
                        </a:spcBef>
                        <a:spcAft>
                          <a:spcPts val="600"/>
                        </a:spcAft>
                      </a:pPr>
                      <a:r>
                        <a:rPr lang="en-US" sz="800" dirty="0">
                          <a:effectLst/>
                        </a:rPr>
                        <a:t>Level*</a:t>
                      </a:r>
                      <a:endParaRPr lang="en-US" sz="800" dirty="0">
                        <a:effectLst/>
                        <a:latin typeface="Arial" panose="020B0604020202020204" pitchFamily="34" charset="0"/>
                        <a:ea typeface="MS Mincho" panose="02020609040205080304" pitchFamily="49" charset="-128"/>
                      </a:endParaRPr>
                    </a:p>
                  </a:txBody>
                  <a:tcPr marL="52430" marR="52430" marT="0" marB="0" anchor="ctr">
                    <a:solidFill>
                      <a:srgbClr val="133D60"/>
                    </a:solidFill>
                  </a:tcPr>
                </a:tc>
                <a:tc>
                  <a:txBody>
                    <a:bodyPr/>
                    <a:lstStyle/>
                    <a:p>
                      <a:pPr marL="0" marR="0" algn="ctr">
                        <a:lnSpc>
                          <a:spcPct val="100000"/>
                        </a:lnSpc>
                        <a:spcBef>
                          <a:spcPts val="0"/>
                        </a:spcBef>
                        <a:spcAft>
                          <a:spcPts val="0"/>
                        </a:spcAft>
                      </a:pPr>
                      <a:r>
                        <a:rPr lang="en-US" sz="800" dirty="0">
                          <a:effectLst/>
                        </a:rPr>
                        <a:t>ETDRS</a:t>
                      </a:r>
                    </a:p>
                    <a:p>
                      <a:pPr marL="0" marR="0" algn="ctr">
                        <a:lnSpc>
                          <a:spcPct val="100000"/>
                        </a:lnSpc>
                        <a:spcBef>
                          <a:spcPts val="0"/>
                        </a:spcBef>
                        <a:spcAft>
                          <a:spcPts val="0"/>
                        </a:spcAft>
                      </a:pPr>
                      <a:r>
                        <a:rPr lang="en-US" sz="800" dirty="0">
                          <a:effectLst/>
                        </a:rPr>
                        <a:t>DRSS</a:t>
                      </a:r>
                      <a:br>
                        <a:rPr lang="en-US" sz="800" dirty="0">
                          <a:effectLst/>
                        </a:rPr>
                      </a:br>
                      <a:r>
                        <a:rPr lang="en-US" sz="800" dirty="0">
                          <a:effectLst/>
                        </a:rPr>
                        <a:t> Severity</a:t>
                      </a:r>
                      <a:endParaRPr lang="en-US" sz="800" dirty="0">
                        <a:effectLst/>
                        <a:latin typeface="Arial" panose="020B0604020202020204" pitchFamily="34" charset="0"/>
                        <a:ea typeface="MS Mincho" panose="02020609040205080304" pitchFamily="49" charset="-128"/>
                      </a:endParaRPr>
                    </a:p>
                  </a:txBody>
                  <a:tcPr marL="52430" marR="52430" marT="0" marB="0" anchor="ctr">
                    <a:solidFill>
                      <a:srgbClr val="133D60"/>
                    </a:solidFill>
                  </a:tcPr>
                </a:tc>
                <a:tc>
                  <a:txBody>
                    <a:bodyPr/>
                    <a:lstStyle/>
                    <a:p>
                      <a:pPr marL="0" marR="0" algn="ctr">
                        <a:lnSpc>
                          <a:spcPct val="100000"/>
                        </a:lnSpc>
                        <a:spcBef>
                          <a:spcPts val="0"/>
                        </a:spcBef>
                        <a:spcAft>
                          <a:spcPts val="600"/>
                        </a:spcAft>
                      </a:pPr>
                      <a:r>
                        <a:rPr lang="en-US" sz="800" dirty="0">
                          <a:effectLst/>
                        </a:rPr>
                        <a:t>Description</a:t>
                      </a:r>
                      <a:endParaRPr lang="en-US" sz="800" dirty="0">
                        <a:effectLst/>
                        <a:latin typeface="Arial" panose="020B0604020202020204" pitchFamily="34" charset="0"/>
                        <a:ea typeface="MS Mincho" panose="02020609040205080304" pitchFamily="49" charset="-128"/>
                      </a:endParaRPr>
                    </a:p>
                  </a:txBody>
                  <a:tcPr marL="52430" marR="52430" marT="0" marB="0" anchor="ctr">
                    <a:solidFill>
                      <a:srgbClr val="133D60"/>
                    </a:solidFill>
                  </a:tcPr>
                </a:tc>
                <a:extLst>
                  <a:ext uri="{0D108BD9-81ED-4DB2-BD59-A6C34878D82A}">
                    <a16:rowId xmlns:a16="http://schemas.microsoft.com/office/drawing/2014/main" val="10000"/>
                  </a:ext>
                </a:extLst>
              </a:tr>
              <a:tr h="295732">
                <a:tc>
                  <a:txBody>
                    <a:bodyPr/>
                    <a:lstStyle/>
                    <a:p>
                      <a:pPr marL="0" marR="0" algn="ctr">
                        <a:lnSpc>
                          <a:spcPct val="120000"/>
                        </a:lnSpc>
                        <a:spcBef>
                          <a:spcPts val="0"/>
                        </a:spcBef>
                        <a:spcAft>
                          <a:spcPts val="600"/>
                        </a:spcAft>
                      </a:pPr>
                      <a:r>
                        <a:rPr lang="en-US" sz="800" dirty="0">
                          <a:solidFill>
                            <a:schemeClr val="tx2"/>
                          </a:solidFill>
                          <a:effectLst/>
                        </a:rPr>
                        <a:t>1</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10 and 12</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DR absent</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1"/>
                  </a:ext>
                </a:extLst>
              </a:tr>
              <a:tr h="435853">
                <a:tc>
                  <a:txBody>
                    <a:bodyPr/>
                    <a:lstStyle/>
                    <a:p>
                      <a:pPr marL="0" marR="0" algn="ctr">
                        <a:lnSpc>
                          <a:spcPct val="120000"/>
                        </a:lnSpc>
                        <a:spcBef>
                          <a:spcPts val="0"/>
                        </a:spcBef>
                        <a:spcAft>
                          <a:spcPts val="600"/>
                        </a:spcAft>
                      </a:pPr>
                      <a:r>
                        <a:rPr lang="en-US" sz="800" dirty="0">
                          <a:solidFill>
                            <a:schemeClr val="tx2"/>
                          </a:solidFill>
                          <a:effectLst/>
                        </a:rPr>
                        <a:t>2</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14, 15, 20</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DR questionable, microaneurysms only</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2"/>
                  </a:ext>
                </a:extLst>
              </a:tr>
              <a:tr h="295732">
                <a:tc>
                  <a:txBody>
                    <a:bodyPr/>
                    <a:lstStyle/>
                    <a:p>
                      <a:pPr marL="0" marR="0" algn="ctr">
                        <a:lnSpc>
                          <a:spcPct val="120000"/>
                        </a:lnSpc>
                        <a:spcBef>
                          <a:spcPts val="0"/>
                        </a:spcBef>
                        <a:spcAft>
                          <a:spcPts val="600"/>
                        </a:spcAft>
                      </a:pPr>
                      <a:r>
                        <a:rPr lang="en-US" sz="800" dirty="0">
                          <a:solidFill>
                            <a:schemeClr val="tx2"/>
                          </a:solidFill>
                          <a:effectLst/>
                        </a:rPr>
                        <a:t>3</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35</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Mild NPDR</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3"/>
                  </a:ext>
                </a:extLst>
              </a:tr>
              <a:tr h="295732">
                <a:tc>
                  <a:txBody>
                    <a:bodyPr/>
                    <a:lstStyle/>
                    <a:p>
                      <a:pPr marL="0" marR="0" algn="ctr">
                        <a:lnSpc>
                          <a:spcPct val="120000"/>
                        </a:lnSpc>
                        <a:spcBef>
                          <a:spcPts val="0"/>
                        </a:spcBef>
                        <a:spcAft>
                          <a:spcPts val="600"/>
                        </a:spcAft>
                      </a:pPr>
                      <a:r>
                        <a:rPr lang="en-US" sz="800" dirty="0">
                          <a:solidFill>
                            <a:schemeClr val="tx2"/>
                          </a:solidFill>
                          <a:effectLst/>
                        </a:rPr>
                        <a:t>4</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43</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Moderate NPDR</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4"/>
                  </a:ext>
                </a:extLst>
              </a:tr>
              <a:tr h="295732">
                <a:tc>
                  <a:txBody>
                    <a:bodyPr/>
                    <a:lstStyle/>
                    <a:p>
                      <a:pPr marL="0" marR="0" algn="ctr">
                        <a:lnSpc>
                          <a:spcPct val="120000"/>
                        </a:lnSpc>
                        <a:spcBef>
                          <a:spcPts val="0"/>
                        </a:spcBef>
                        <a:spcAft>
                          <a:spcPts val="600"/>
                        </a:spcAft>
                      </a:pPr>
                      <a:r>
                        <a:rPr lang="en-US" sz="800" dirty="0">
                          <a:solidFill>
                            <a:schemeClr val="tx2"/>
                          </a:solidFill>
                          <a:effectLst/>
                        </a:rPr>
                        <a:t>5</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47</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Moderately severe NPDR</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5"/>
                  </a:ext>
                </a:extLst>
              </a:tr>
              <a:tr h="295732">
                <a:tc>
                  <a:txBody>
                    <a:bodyPr/>
                    <a:lstStyle/>
                    <a:p>
                      <a:pPr marL="0" marR="0" algn="ctr">
                        <a:lnSpc>
                          <a:spcPct val="120000"/>
                        </a:lnSpc>
                        <a:spcBef>
                          <a:spcPts val="0"/>
                        </a:spcBef>
                        <a:spcAft>
                          <a:spcPts val="600"/>
                        </a:spcAft>
                      </a:pPr>
                      <a:r>
                        <a:rPr lang="en-US" sz="800" dirty="0">
                          <a:solidFill>
                            <a:schemeClr val="tx2"/>
                          </a:solidFill>
                          <a:effectLst/>
                        </a:rPr>
                        <a:t>6</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53</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Severe NPDR</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6"/>
                  </a:ext>
                </a:extLst>
              </a:tr>
              <a:tr h="295732">
                <a:tc>
                  <a:txBody>
                    <a:bodyPr/>
                    <a:lstStyle/>
                    <a:p>
                      <a:pPr marL="0" marR="0" algn="ctr">
                        <a:lnSpc>
                          <a:spcPct val="120000"/>
                        </a:lnSpc>
                        <a:spcBef>
                          <a:spcPts val="0"/>
                        </a:spcBef>
                        <a:spcAft>
                          <a:spcPts val="600"/>
                        </a:spcAft>
                      </a:pPr>
                      <a:r>
                        <a:rPr lang="en-US" sz="800" dirty="0">
                          <a:solidFill>
                            <a:schemeClr val="tx2"/>
                          </a:solidFill>
                          <a:effectLst/>
                        </a:rPr>
                        <a:t>7</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60, 61</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Mild PDR</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7"/>
                  </a:ext>
                </a:extLst>
              </a:tr>
              <a:tr h="295732">
                <a:tc>
                  <a:txBody>
                    <a:bodyPr/>
                    <a:lstStyle/>
                    <a:p>
                      <a:pPr marL="0" marR="0" algn="ctr">
                        <a:lnSpc>
                          <a:spcPct val="120000"/>
                        </a:lnSpc>
                        <a:spcBef>
                          <a:spcPts val="0"/>
                        </a:spcBef>
                        <a:spcAft>
                          <a:spcPts val="600"/>
                        </a:spcAft>
                      </a:pPr>
                      <a:r>
                        <a:rPr lang="en-US" sz="800" dirty="0">
                          <a:solidFill>
                            <a:schemeClr val="tx2"/>
                          </a:solidFill>
                          <a:effectLst/>
                        </a:rPr>
                        <a:t>8</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65</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Moderate PDR</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8"/>
                  </a:ext>
                </a:extLst>
              </a:tr>
              <a:tr h="295732">
                <a:tc>
                  <a:txBody>
                    <a:bodyPr/>
                    <a:lstStyle/>
                    <a:p>
                      <a:pPr marL="0" marR="0" algn="ctr">
                        <a:lnSpc>
                          <a:spcPct val="120000"/>
                        </a:lnSpc>
                        <a:spcBef>
                          <a:spcPts val="0"/>
                        </a:spcBef>
                        <a:spcAft>
                          <a:spcPts val="600"/>
                        </a:spcAft>
                      </a:pPr>
                      <a:r>
                        <a:rPr lang="en-US" sz="800" dirty="0">
                          <a:solidFill>
                            <a:schemeClr val="tx2"/>
                          </a:solidFill>
                          <a:effectLst/>
                        </a:rPr>
                        <a:t>9</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71</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High-risk PDR</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09"/>
                  </a:ext>
                </a:extLst>
              </a:tr>
              <a:tr h="295732">
                <a:tc>
                  <a:txBody>
                    <a:bodyPr/>
                    <a:lstStyle/>
                    <a:p>
                      <a:pPr marL="0" marR="0" algn="ctr">
                        <a:lnSpc>
                          <a:spcPct val="120000"/>
                        </a:lnSpc>
                        <a:spcBef>
                          <a:spcPts val="0"/>
                        </a:spcBef>
                        <a:spcAft>
                          <a:spcPts val="600"/>
                        </a:spcAft>
                      </a:pPr>
                      <a:r>
                        <a:rPr lang="en-US" sz="800" dirty="0">
                          <a:solidFill>
                            <a:schemeClr val="tx2"/>
                          </a:solidFill>
                          <a:effectLst/>
                        </a:rPr>
                        <a:t>10</a:t>
                      </a:r>
                      <a:endParaRPr lang="en-US" sz="800" dirty="0">
                        <a:solidFill>
                          <a:schemeClr val="tx2"/>
                        </a:solidFill>
                        <a:effectLst/>
                        <a:latin typeface="Arial" panose="020B0604020202020204" pitchFamily="34" charset="0"/>
                        <a:ea typeface="MS Mincho" panose="02020609040205080304" pitchFamily="49" charset="-128"/>
                      </a:endParaRPr>
                    </a:p>
                  </a:txBody>
                  <a:tcPr marL="52430" marR="52430" marT="0" marB="0" anchor="ctr">
                    <a:solidFill>
                      <a:schemeClr val="accent1">
                        <a:lumMod val="20000"/>
                        <a:lumOff val="80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75</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tc>
                  <a:txBody>
                    <a:bodyPr/>
                    <a:lstStyle/>
                    <a:p>
                      <a:pPr marL="0" marR="0" algn="ctr">
                        <a:lnSpc>
                          <a:spcPct val="120000"/>
                        </a:lnSpc>
                        <a:spcBef>
                          <a:spcPts val="0"/>
                        </a:spcBef>
                        <a:spcAft>
                          <a:spcPts val="600"/>
                        </a:spcAft>
                      </a:pPr>
                      <a:r>
                        <a:rPr lang="en-US" sz="900" dirty="0">
                          <a:solidFill>
                            <a:srgbClr val="000000"/>
                          </a:solidFill>
                          <a:effectLst/>
                        </a:rPr>
                        <a:t>High-risk PDR</a:t>
                      </a:r>
                      <a:endParaRPr lang="en-US" sz="900" dirty="0">
                        <a:solidFill>
                          <a:srgbClr val="000000"/>
                        </a:solidFill>
                        <a:effectLst/>
                        <a:latin typeface="Arial" panose="020B0604020202020204" pitchFamily="34" charset="0"/>
                        <a:ea typeface="MS Mincho" panose="02020609040205080304" pitchFamily="49" charset="-128"/>
                      </a:endParaRPr>
                    </a:p>
                  </a:txBody>
                  <a:tcPr marL="52430" marR="52430" marT="0" marB="0" anchor="c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noAutofit/>
          </a:bodyPr>
          <a:lstStyle/>
          <a:p>
            <a:r>
              <a:rPr lang="en-US" sz="3600" dirty="0"/>
              <a:t>Diabetic Retinopathy Severity Score (DRSS)</a:t>
            </a:r>
          </a:p>
        </p:txBody>
      </p:sp>
      <p:sp>
        <p:nvSpPr>
          <p:cNvPr id="3" name="Footer Placeholder 2">
            <a:extLst>
              <a:ext uri="{FF2B5EF4-FFF2-40B4-BE49-F238E27FC236}">
                <a16:creationId xmlns:a16="http://schemas.microsoft.com/office/drawing/2014/main" id="{1E0CDF1D-8AFA-45A6-B2CC-8618ADD1F8E9}"/>
              </a:ext>
            </a:extLst>
          </p:cNvPr>
          <p:cNvSpPr>
            <a:spLocks noGrp="1"/>
          </p:cNvSpPr>
          <p:nvPr>
            <p:ph type="ftr" sz="quarter" idx="11"/>
          </p:nvPr>
        </p:nvSpPr>
        <p:spPr/>
        <p:txBody>
          <a:bodyPr/>
          <a:lstStyle/>
          <a:p>
            <a:endParaRPr lang="en-US" dirty="0">
              <a:solidFill>
                <a:srgbClr val="FFFFFF"/>
              </a:solidFill>
            </a:endParaRPr>
          </a:p>
        </p:txBody>
      </p:sp>
      <p:sp>
        <p:nvSpPr>
          <p:cNvPr id="9" name="Down Arrow 8"/>
          <p:cNvSpPr/>
          <p:nvPr/>
        </p:nvSpPr>
        <p:spPr>
          <a:xfrm flipV="1">
            <a:off x="2423592" y="3501008"/>
            <a:ext cx="159604" cy="36000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en-US" sz="1350" dirty="0">
              <a:solidFill>
                <a:srgbClr val="FFFFFF"/>
              </a:solidFill>
            </a:endParaRPr>
          </a:p>
        </p:txBody>
      </p:sp>
      <p:sp>
        <p:nvSpPr>
          <p:cNvPr id="12" name="Rectangle 11"/>
          <p:cNvSpPr/>
          <p:nvPr/>
        </p:nvSpPr>
        <p:spPr>
          <a:xfrm>
            <a:off x="2351584" y="3861048"/>
            <a:ext cx="4608512" cy="3295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en-US" sz="1350" dirty="0">
              <a:solidFill>
                <a:srgbClr val="FFFFFF"/>
              </a:solidFill>
            </a:endParaRPr>
          </a:p>
        </p:txBody>
      </p:sp>
      <p:pic>
        <p:nvPicPr>
          <p:cNvPr id="13" name="Picture 12" descr="Moderate NPDR Level 43 Fig 2A.tif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34963" y="1721174"/>
            <a:ext cx="2670837" cy="217040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16" name="TextBox 15"/>
          <p:cNvSpPr txBox="1"/>
          <p:nvPr/>
        </p:nvSpPr>
        <p:spPr>
          <a:xfrm>
            <a:off x="7734963" y="4398886"/>
            <a:ext cx="2475837" cy="553998"/>
          </a:xfrm>
          <a:prstGeom prst="rect">
            <a:avLst/>
          </a:prstGeom>
          <a:solidFill>
            <a:schemeClr val="bg1"/>
          </a:solidFill>
          <a:ln w="28575">
            <a:solidFill>
              <a:srgbClr val="C00000"/>
            </a:solidFill>
          </a:ln>
        </p:spPr>
        <p:txBody>
          <a:bodyPr wrap="square" rtlCol="0">
            <a:spAutoFit/>
          </a:bodyPr>
          <a:lstStyle/>
          <a:p>
            <a:pPr algn="ctr" defTabSz="342892"/>
            <a:r>
              <a:rPr lang="en-US" sz="1000" dirty="0">
                <a:solidFill>
                  <a:srgbClr val="000000"/>
                </a:solidFill>
              </a:rPr>
              <a:t>2-step improvement in DRSS </a:t>
            </a:r>
          </a:p>
          <a:p>
            <a:pPr algn="ctr" defTabSz="342892"/>
            <a:r>
              <a:rPr lang="en-US" sz="1000" dirty="0">
                <a:solidFill>
                  <a:srgbClr val="000000"/>
                </a:solidFill>
              </a:rPr>
              <a:t>From DRSS level 53, Severe NPDR (level6)</a:t>
            </a:r>
          </a:p>
          <a:p>
            <a:pPr algn="ctr" defTabSz="342892"/>
            <a:r>
              <a:rPr lang="en-US" sz="1000" dirty="0">
                <a:solidFill>
                  <a:srgbClr val="000000"/>
                </a:solidFill>
              </a:rPr>
              <a:t>To DRSS level 43, Moderate NPDR (level 4)</a:t>
            </a:r>
          </a:p>
        </p:txBody>
      </p:sp>
      <p:pic>
        <p:nvPicPr>
          <p:cNvPr id="17" name="Picture 16" descr="Severe NPDR Level 53.tif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7734963" y="1721175"/>
            <a:ext cx="2661937" cy="2196741"/>
          </a:xfrm>
          <a:prstGeom prst="ellipse">
            <a:avLst/>
          </a:prstGeom>
          <a:ln w="63500" cap="rnd">
            <a:noFill/>
          </a:ln>
          <a:effectLst/>
        </p:spPr>
      </p:pic>
      <p:sp>
        <p:nvSpPr>
          <p:cNvPr id="2" name="TextBox 1">
            <a:extLst>
              <a:ext uri="{FF2B5EF4-FFF2-40B4-BE49-F238E27FC236}">
                <a16:creationId xmlns:a16="http://schemas.microsoft.com/office/drawing/2014/main" id="{E9D0D18A-DF86-2842-A212-59346157E204}"/>
              </a:ext>
            </a:extLst>
          </p:cNvPr>
          <p:cNvSpPr txBox="1"/>
          <p:nvPr/>
        </p:nvSpPr>
        <p:spPr>
          <a:xfrm>
            <a:off x="1727333" y="6422809"/>
            <a:ext cx="8702287" cy="276999"/>
          </a:xfrm>
          <a:prstGeom prst="rect">
            <a:avLst/>
          </a:prstGeom>
          <a:noFill/>
        </p:spPr>
        <p:txBody>
          <a:bodyPr wrap="square" rtlCol="0">
            <a:spAutoFit/>
          </a:bodyPr>
          <a:lstStyle/>
          <a:p>
            <a:r>
              <a:rPr lang="en-US" sz="1200" dirty="0">
                <a:solidFill>
                  <a:srgbClr val="FFFFFF"/>
                </a:solidFill>
              </a:rPr>
              <a:t>The Diabetes Control and Complications Trial. </a:t>
            </a:r>
            <a:r>
              <a:rPr lang="en-US" sz="1200" i="1" dirty="0">
                <a:solidFill>
                  <a:srgbClr val="FFFFFF"/>
                </a:solidFill>
              </a:rPr>
              <a:t>Arch </a:t>
            </a:r>
            <a:r>
              <a:rPr lang="en-US" sz="1200" i="1" dirty="0" err="1">
                <a:solidFill>
                  <a:srgbClr val="FFFFFF"/>
                </a:solidFill>
              </a:rPr>
              <a:t>Ophthalmol</a:t>
            </a:r>
            <a:r>
              <a:rPr lang="en-US" sz="1200" dirty="0">
                <a:solidFill>
                  <a:srgbClr val="FFFFFF"/>
                </a:solidFill>
              </a:rPr>
              <a:t>. 1995;113:36-51; Aiello LM. </a:t>
            </a:r>
            <a:r>
              <a:rPr lang="en-US" sz="1200" i="1" dirty="0">
                <a:solidFill>
                  <a:srgbClr val="FFFFFF"/>
                </a:solidFill>
              </a:rPr>
              <a:t>Am J </a:t>
            </a:r>
            <a:r>
              <a:rPr lang="en-US" sz="1200" i="1" dirty="0" err="1">
                <a:solidFill>
                  <a:srgbClr val="FFFFFF"/>
                </a:solidFill>
              </a:rPr>
              <a:t>Ophthalmol</a:t>
            </a:r>
            <a:r>
              <a:rPr lang="en-US" sz="1200" dirty="0">
                <a:solidFill>
                  <a:srgbClr val="FFFFFF"/>
                </a:solidFill>
              </a:rPr>
              <a:t>. 2003;136:122-135</a:t>
            </a:r>
            <a:endParaRPr lang="en-US" sz="1200" dirty="0"/>
          </a:p>
        </p:txBody>
      </p:sp>
    </p:spTree>
    <p:extLst>
      <p:ext uri="{BB962C8B-B14F-4D97-AF65-F5344CB8AC3E}">
        <p14:creationId xmlns:p14="http://schemas.microsoft.com/office/powerpoint/2010/main" val="391477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xit" presetSubtype="0" fill="hold" nodeType="withEffect">
                                  <p:stCondLst>
                                    <p:cond delay="0"/>
                                  </p:stCondLst>
                                  <p:childTnLst>
                                    <p:animEffect transition="out" filter="fade">
                                      <p:cBhvr>
                                        <p:cTn id="9" dur="2000"/>
                                        <p:tgtEl>
                                          <p:spTgt spid="17"/>
                                        </p:tgtEl>
                                      </p:cBhvr>
                                    </p:animEffect>
                                    <p:set>
                                      <p:cBhvr>
                                        <p:cTn id="10" dur="1" fill="hold">
                                          <p:stCondLst>
                                            <p:cond delay="1999"/>
                                          </p:stCondLst>
                                        </p:cTn>
                                        <p:tgtEl>
                                          <p:spTgt spid="17"/>
                                        </p:tgtEl>
                                        <p:attrNameLst>
                                          <p:attrName>style.visibility</p:attrName>
                                        </p:attrNameLst>
                                      </p:cBhvr>
                                      <p:to>
                                        <p:strVal val="hidden"/>
                                      </p:to>
                                    </p:set>
                                  </p:childTnLst>
                                </p:cTn>
                              </p:par>
                              <p:par>
                                <p:cTn id="11" presetID="22" presetClass="entr" presetSubtype="4"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par>
                                <p:cTn id="14" presetID="42" presetClass="path" presetSubtype="0" accel="50000" decel="50000" fill="hold" grpId="0" nodeType="withEffect">
                                  <p:stCondLst>
                                    <p:cond delay="0"/>
                                  </p:stCondLst>
                                  <p:childTnLst>
                                    <p:animMotion origin="layout" path="M 3.88889E-6 1.48148E-6 L 0.00052 -0.08403 " pathEditMode="relative" rAng="0" ptsTypes="AA">
                                      <p:cBhvr>
                                        <p:cTn id="15" dur="2000" fill="hold"/>
                                        <p:tgtEl>
                                          <p:spTgt spid="12"/>
                                        </p:tgtEl>
                                        <p:attrNameLst>
                                          <p:attrName>ppt_x</p:attrName>
                                          <p:attrName>ppt_y</p:attrName>
                                        </p:attrNameLst>
                                      </p:cBhvr>
                                      <p:rCtr x="17" y="-4213"/>
                                    </p:animMotion>
                                  </p:childTnLst>
                                </p:cTn>
                              </p:par>
                              <p:par>
                                <p:cTn id="16" presetID="42" presetClass="path" presetSubtype="0" accel="50000" decel="50000" fill="hold" grpId="0" nodeType="withEffect">
                                  <p:stCondLst>
                                    <p:cond delay="0"/>
                                  </p:stCondLst>
                                  <p:childTnLst>
                                    <p:animMotion origin="layout" path="M 1.38889E-6 -1.85185E-6 L -0.00295 -0.12523 " pathEditMode="relative" rAng="0" ptsTypes="AA">
                                      <p:cBhvr>
                                        <p:cTn id="17" dur="2000" fill="hold"/>
                                        <p:tgtEl>
                                          <p:spTgt spid="16"/>
                                        </p:tgtEl>
                                        <p:attrNameLst>
                                          <p:attrName>ppt_x</p:attrName>
                                          <p:attrName>ppt_y</p:attrName>
                                        </p:attrNameLst>
                                      </p:cBhvr>
                                      <p:rCtr x="-156" y="-6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6373"/>
            <a:ext cx="9144000" cy="912114"/>
          </a:xfrm>
        </p:spPr>
        <p:txBody>
          <a:bodyPr>
            <a:noAutofit/>
          </a:bodyPr>
          <a:lstStyle/>
          <a:p>
            <a:r>
              <a:rPr lang="en-US" sz="3300" dirty="0"/>
              <a:t>PANORAMA</a:t>
            </a:r>
            <a:br>
              <a:rPr lang="en-US" sz="3300" dirty="0"/>
            </a:br>
            <a:r>
              <a:rPr lang="en-US" sz="3300" dirty="0"/>
              <a:t>Week 52 Results</a:t>
            </a:r>
          </a:p>
        </p:txBody>
      </p:sp>
      <p:sp>
        <p:nvSpPr>
          <p:cNvPr id="11" name="Footer Placeholder 10">
            <a:extLst>
              <a:ext uri="{FF2B5EF4-FFF2-40B4-BE49-F238E27FC236}">
                <a16:creationId xmlns:a16="http://schemas.microsoft.com/office/drawing/2014/main" id="{A7998735-597D-4329-AD13-07BD619782AD}"/>
              </a:ext>
            </a:extLst>
          </p:cNvPr>
          <p:cNvSpPr>
            <a:spLocks noGrp="1"/>
          </p:cNvSpPr>
          <p:nvPr>
            <p:ph type="ftr" sz="quarter" idx="11"/>
          </p:nvPr>
        </p:nvSpPr>
        <p:spPr>
          <a:xfrm>
            <a:off x="1524002" y="5489974"/>
            <a:ext cx="8361947" cy="499358"/>
          </a:xfrm>
        </p:spPr>
        <p:txBody>
          <a:bodyPr/>
          <a:lstStyle/>
          <a:p>
            <a:pPr>
              <a:defRPr/>
            </a:pPr>
            <a:r>
              <a:rPr lang="en-US" dirty="0">
                <a:solidFill>
                  <a:srgbClr val="FFFFFF"/>
                </a:solidFill>
              </a:rPr>
              <a:t>Aflibercept Improves Diabetic Retinopathy and Reduces Vision Threatening Complications in Phase 3 Trial; October 25, 2018. www.prnewswire.com</a:t>
            </a:r>
          </a:p>
        </p:txBody>
      </p:sp>
      <p:sp>
        <p:nvSpPr>
          <p:cNvPr id="12" name="Content Placeholder 2"/>
          <p:cNvSpPr txBox="1">
            <a:spLocks/>
          </p:cNvSpPr>
          <p:nvPr/>
        </p:nvSpPr>
        <p:spPr>
          <a:xfrm>
            <a:off x="1725011" y="1920937"/>
            <a:ext cx="8749862" cy="3263504"/>
          </a:xfrm>
          <a:prstGeom prst="rect">
            <a:avLst/>
          </a:prstGeom>
        </p:spPr>
        <p:txBody>
          <a:bodyPr/>
          <a:lst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accent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accent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accent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defRPr/>
            </a:pPr>
            <a:endParaRPr lang="en-US" sz="2400" dirty="0">
              <a:solidFill>
                <a:schemeClr val="accent5">
                  <a:lumMod val="50000"/>
                </a:schemeClr>
              </a:solidFill>
            </a:endParaRPr>
          </a:p>
          <a:p>
            <a:pPr>
              <a:spcBef>
                <a:spcPts val="450"/>
              </a:spcBef>
              <a:defRPr/>
            </a:pPr>
            <a:r>
              <a:rPr lang="en-US" sz="2400" dirty="0">
                <a:solidFill>
                  <a:schemeClr val="accent5">
                    <a:lumMod val="50000"/>
                  </a:schemeClr>
                </a:solidFill>
              </a:rPr>
              <a:t>Vision threatening complications were reduced by 82% to 85% compared with sham injection </a:t>
            </a:r>
          </a:p>
          <a:p>
            <a:pPr>
              <a:spcBef>
                <a:spcPts val="450"/>
              </a:spcBef>
              <a:defRPr/>
            </a:pPr>
            <a:endParaRPr lang="en-US" sz="2400" dirty="0">
              <a:solidFill>
                <a:schemeClr val="accent5">
                  <a:lumMod val="50000"/>
                </a:schemeClr>
              </a:solidFill>
            </a:endParaRPr>
          </a:p>
          <a:p>
            <a:pPr>
              <a:spcBef>
                <a:spcPts val="450"/>
              </a:spcBef>
              <a:defRPr/>
            </a:pPr>
            <a:r>
              <a:rPr lang="en-US" sz="2400" dirty="0">
                <a:solidFill>
                  <a:schemeClr val="accent5">
                    <a:lumMod val="50000"/>
                  </a:schemeClr>
                </a:solidFill>
              </a:rPr>
              <a:t>Development of CI-DME was reduced by 68% to 74% compared with sham</a:t>
            </a:r>
          </a:p>
        </p:txBody>
      </p:sp>
    </p:spTree>
    <p:extLst>
      <p:ext uri="{BB962C8B-B14F-4D97-AF65-F5344CB8AC3E}">
        <p14:creationId xmlns:p14="http://schemas.microsoft.com/office/powerpoint/2010/main" val="3531062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7408A-2FC5-C44B-A37F-35FE77099044}"/>
              </a:ext>
            </a:extLst>
          </p:cNvPr>
          <p:cNvPicPr>
            <a:picLocks noChangeAspect="1"/>
          </p:cNvPicPr>
          <p:nvPr/>
        </p:nvPicPr>
        <p:blipFill>
          <a:blip r:embed="rId3"/>
          <a:stretch>
            <a:fillRect/>
          </a:stretch>
        </p:blipFill>
        <p:spPr>
          <a:xfrm>
            <a:off x="1552600" y="113723"/>
            <a:ext cx="9144000" cy="3606219"/>
          </a:xfrm>
          <a:prstGeom prst="rect">
            <a:avLst/>
          </a:prstGeom>
        </p:spPr>
      </p:pic>
      <p:sp>
        <p:nvSpPr>
          <p:cNvPr id="5" name="Rectangle 4">
            <a:extLst>
              <a:ext uri="{FF2B5EF4-FFF2-40B4-BE49-F238E27FC236}">
                <a16:creationId xmlns:a16="http://schemas.microsoft.com/office/drawing/2014/main" id="{B3EBE3D5-5E60-0841-B19D-5A70C80E486E}"/>
              </a:ext>
            </a:extLst>
          </p:cNvPr>
          <p:cNvSpPr/>
          <p:nvPr/>
        </p:nvSpPr>
        <p:spPr>
          <a:xfrm>
            <a:off x="9984432" y="1340768"/>
            <a:ext cx="57606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C0FFF8-0027-D540-A977-75A5FAB43AF7}"/>
              </a:ext>
            </a:extLst>
          </p:cNvPr>
          <p:cNvSpPr/>
          <p:nvPr/>
        </p:nvSpPr>
        <p:spPr>
          <a:xfrm>
            <a:off x="9984432" y="113722"/>
            <a:ext cx="576064" cy="867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3F243E4-9C01-E347-B788-6C86A63C78B2}"/>
              </a:ext>
            </a:extLst>
          </p:cNvPr>
          <p:cNvSpPr txBox="1">
            <a:spLocks/>
          </p:cNvSpPr>
          <p:nvPr/>
        </p:nvSpPr>
        <p:spPr>
          <a:xfrm>
            <a:off x="1919536" y="4105547"/>
            <a:ext cx="8496944" cy="2046182"/>
          </a:xfrm>
          <a:prstGeom prst="rect">
            <a:avLst/>
          </a:prstGeom>
        </p:spPr>
        <p:txBody>
          <a:bodyPr/>
          <a:lstStyle>
            <a:lvl1pPr marL="342900" indent="-342900" algn="l" rtl="0" eaLnBrk="0" fontAlgn="base" hangingPunct="0">
              <a:spcBef>
                <a:spcPct val="20000"/>
              </a:spcBef>
              <a:spcAft>
                <a:spcPct val="0"/>
              </a:spcAft>
              <a:buFont typeface="Arial" pitchFamily="-96"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96"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96"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96"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2400" dirty="0"/>
              <a:t>The main objective of this exploratory post hoc analysis of the RIDE and RISE clinical trials was to examine DR outcomes in patients who were at highest risk for progressing to PDR (baseline DRSS levels 47/53).</a:t>
            </a:r>
          </a:p>
          <a:p>
            <a:pPr defTabSz="914400"/>
            <a:endParaRPr lang="en-US" sz="2400" dirty="0"/>
          </a:p>
        </p:txBody>
      </p:sp>
      <p:sp>
        <p:nvSpPr>
          <p:cNvPr id="8" name="TextBox 7">
            <a:extLst>
              <a:ext uri="{FF2B5EF4-FFF2-40B4-BE49-F238E27FC236}">
                <a16:creationId xmlns:a16="http://schemas.microsoft.com/office/drawing/2014/main" id="{11F3E254-C98A-2F44-8D1C-6930E532FF20}"/>
              </a:ext>
            </a:extLst>
          </p:cNvPr>
          <p:cNvSpPr txBox="1"/>
          <p:nvPr/>
        </p:nvSpPr>
        <p:spPr>
          <a:xfrm>
            <a:off x="4871864" y="404664"/>
            <a:ext cx="3623108" cy="369332"/>
          </a:xfrm>
          <a:prstGeom prst="rect">
            <a:avLst/>
          </a:prstGeom>
          <a:noFill/>
        </p:spPr>
        <p:txBody>
          <a:bodyPr wrap="none" rtlCol="0">
            <a:spAutoFit/>
          </a:bodyPr>
          <a:lstStyle/>
          <a:p>
            <a:r>
              <a:rPr lang="en-US" dirty="0"/>
              <a:t>Ophthalmology Retina October 2018</a:t>
            </a:r>
          </a:p>
        </p:txBody>
      </p:sp>
    </p:spTree>
    <p:extLst>
      <p:ext uri="{BB962C8B-B14F-4D97-AF65-F5344CB8AC3E}">
        <p14:creationId xmlns:p14="http://schemas.microsoft.com/office/powerpoint/2010/main" val="4030559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Shape 1179"/>
          <p:cNvSpPr txBox="1">
            <a:spLocks noGrp="1"/>
          </p:cNvSpPr>
          <p:nvPr>
            <p:ph type="title"/>
          </p:nvPr>
        </p:nvSpPr>
        <p:spPr>
          <a:xfrm>
            <a:off x="1127448" y="428330"/>
            <a:ext cx="8153402" cy="1018778"/>
          </a:xfrm>
          <a:prstGeom prst="rect">
            <a:avLst/>
          </a:prstGeom>
          <a:noFill/>
          <a:ln>
            <a:noFill/>
          </a:ln>
        </p:spPr>
        <p:txBody>
          <a:bodyPr spcFirstLastPara="1" vert="horz" wrap="square" lIns="0" tIns="34275" rIns="68569" bIns="0" numCol="1" anchor="b" anchorCtr="0" compatLnSpc="1">
            <a:prstTxWarp prst="textNoShape">
              <a:avLst/>
            </a:prstTxWarp>
            <a:noAutofit/>
          </a:bodyPr>
          <a:lstStyle/>
          <a:p>
            <a:pPr lvl="0"/>
            <a:r>
              <a:rPr lang="en-US" sz="2800" b="1" dirty="0"/>
              <a:t>RISE AND RIDE POST HOC ANALYSIS </a:t>
            </a:r>
            <a:br>
              <a:rPr lang="en-US" sz="2800" b="1" dirty="0"/>
            </a:br>
            <a:r>
              <a:rPr lang="en-US" sz="2400" dirty="0"/>
              <a:t>PATIENTS WHO HAD NPDR AND PDR WITH DME</a:t>
            </a:r>
            <a:endParaRPr lang="en-US" sz="2400" baseline="30000" dirty="0"/>
          </a:p>
        </p:txBody>
      </p:sp>
      <p:sp>
        <p:nvSpPr>
          <p:cNvPr id="214" name="Shape 1169"/>
          <p:cNvSpPr/>
          <p:nvPr/>
        </p:nvSpPr>
        <p:spPr>
          <a:xfrm>
            <a:off x="479376" y="2191556"/>
            <a:ext cx="11501371" cy="2702550"/>
          </a:xfrm>
          <a:prstGeom prst="rect">
            <a:avLst/>
          </a:prstGeom>
          <a:noFill/>
          <a:ln>
            <a:noFill/>
          </a:ln>
        </p:spPr>
        <p:txBody>
          <a:bodyPr spcFirstLastPara="1" wrap="square" lIns="68569" tIns="34275" rIns="68569" bIns="34275" anchor="ctr" anchorCtr="0">
            <a:noAutofit/>
          </a:bodyPr>
          <a:lstStyle/>
          <a:p>
            <a:pPr defTabSz="685800">
              <a:buClr>
                <a:prstClr val="black"/>
              </a:buClr>
              <a:buSzPts val="1600"/>
              <a:defRPr/>
            </a:pPr>
            <a:r>
              <a:rPr lang="en-US" sz="2000" b="1" dirty="0">
                <a:solidFill>
                  <a:prstClr val="black"/>
                </a:solidFill>
                <a:latin typeface="Arial"/>
                <a:ea typeface=""/>
                <a:cs typeface=""/>
                <a:sym typeface="Arial"/>
              </a:rPr>
              <a:t>Post hoc analysis</a:t>
            </a:r>
            <a:r>
              <a:rPr lang="en-US" sz="2000" dirty="0">
                <a:solidFill>
                  <a:prstClr val="black"/>
                </a:solidFill>
                <a:latin typeface="Arial"/>
                <a:ea typeface=""/>
                <a:cs typeface=""/>
                <a:sym typeface="Arial"/>
              </a:rPr>
              <a:t>: </a:t>
            </a:r>
          </a:p>
          <a:p>
            <a:pPr defTabSz="685800">
              <a:buClr>
                <a:prstClr val="black"/>
              </a:buClr>
              <a:buSzPts val="1600"/>
              <a:defRPr/>
            </a:pPr>
            <a:endParaRPr lang="en-US" sz="2000" dirty="0">
              <a:solidFill>
                <a:prstClr val="black"/>
              </a:solidFill>
              <a:latin typeface="Arial"/>
              <a:ea typeface=""/>
              <a:cs typeface=""/>
              <a:sym typeface="Arial"/>
            </a:endParaRPr>
          </a:p>
          <a:p>
            <a:pPr marL="214313" indent="-214313" defTabSz="685800">
              <a:spcAft>
                <a:spcPts val="900"/>
              </a:spcAft>
              <a:buClr>
                <a:prstClr val="black"/>
              </a:buClr>
              <a:buSzPts val="1600"/>
              <a:buFont typeface="Arial" charset="0"/>
              <a:buChar char="•"/>
              <a:defRPr/>
            </a:pPr>
            <a:r>
              <a:rPr lang="en-US" sz="2000" dirty="0">
                <a:solidFill>
                  <a:prstClr val="black"/>
                </a:solidFill>
                <a:latin typeface="Arial"/>
                <a:ea typeface=""/>
                <a:cs typeface=""/>
                <a:sym typeface="Arial"/>
              </a:rPr>
              <a:t>Included 746 patients (LUCENTIS 0.3 mg, n=245; LUCENTIS 0.5 mg, n=247; sham, n=254) who had DR with DME and were randomized for treatment in RISE &amp; RIDE</a:t>
            </a:r>
          </a:p>
          <a:p>
            <a:pPr marL="214313" indent="-214313" defTabSz="685800">
              <a:spcAft>
                <a:spcPts val="900"/>
              </a:spcAft>
              <a:buClr>
                <a:prstClr val="black"/>
              </a:buClr>
              <a:buSzPts val="1600"/>
              <a:buFont typeface="Arial" charset="0"/>
              <a:buChar char="•"/>
              <a:defRPr/>
            </a:pPr>
            <a:r>
              <a:rPr lang="en-US" sz="2000" dirty="0">
                <a:solidFill>
                  <a:prstClr val="black"/>
                </a:solidFill>
                <a:latin typeface="Arial"/>
                <a:ea typeface=""/>
                <a:cs typeface=""/>
                <a:sym typeface="Arial"/>
              </a:rPr>
              <a:t>DR outcomes with LUCENTIS were evaluated in patients along the spectrum of the severity scale (baseline ETDRS levels 10–75)</a:t>
            </a:r>
          </a:p>
          <a:p>
            <a:pPr marL="214313" indent="-214313" defTabSz="685800">
              <a:spcAft>
                <a:spcPts val="900"/>
              </a:spcAft>
              <a:buClr>
                <a:prstClr val="black"/>
              </a:buClr>
              <a:buSzPts val="1600"/>
              <a:buFont typeface="Arial" charset="0"/>
              <a:buChar char="•"/>
              <a:defRPr/>
            </a:pPr>
            <a:r>
              <a:rPr lang="en-US" sz="2000" dirty="0">
                <a:solidFill>
                  <a:prstClr val="black"/>
                </a:solidFill>
                <a:latin typeface="Arial"/>
                <a:ea typeface=""/>
                <a:cs typeface=""/>
                <a:sym typeface="Arial"/>
              </a:rPr>
              <a:t>Patients with prior </a:t>
            </a:r>
            <a:r>
              <a:rPr lang="en-US" sz="2000" dirty="0" err="1">
                <a:solidFill>
                  <a:prstClr val="black"/>
                </a:solidFill>
                <a:latin typeface="Arial"/>
                <a:ea typeface=""/>
                <a:cs typeface=""/>
                <a:sym typeface="Arial"/>
              </a:rPr>
              <a:t>panretinal</a:t>
            </a:r>
            <a:r>
              <a:rPr lang="en-US" sz="2000" dirty="0">
                <a:solidFill>
                  <a:prstClr val="black"/>
                </a:solidFill>
                <a:latin typeface="Arial"/>
                <a:ea typeface=""/>
                <a:cs typeface=""/>
                <a:sym typeface="Arial"/>
              </a:rPr>
              <a:t> photocoagulation (PRP) were not included in this analysis</a:t>
            </a:r>
            <a:endParaRPr lang="en-US" sz="2000" b="1" dirty="0">
              <a:solidFill>
                <a:prstClr val="black"/>
              </a:solidFill>
              <a:latin typeface="Arial"/>
              <a:ea typeface=""/>
              <a:cs typeface=""/>
              <a:sym typeface="Arial"/>
            </a:endParaRPr>
          </a:p>
        </p:txBody>
      </p:sp>
      <p:sp>
        <p:nvSpPr>
          <p:cNvPr id="216" name="Shape 1181"/>
          <p:cNvSpPr txBox="1"/>
          <p:nvPr/>
        </p:nvSpPr>
        <p:spPr>
          <a:xfrm>
            <a:off x="1885091" y="5715895"/>
            <a:ext cx="8181976" cy="375103"/>
          </a:xfrm>
          <a:prstGeom prst="rect">
            <a:avLst/>
          </a:prstGeom>
          <a:noFill/>
          <a:ln>
            <a:noFill/>
          </a:ln>
        </p:spPr>
        <p:txBody>
          <a:bodyPr spcFirstLastPara="1" wrap="square" lIns="0" tIns="0" rIns="0" bIns="0" anchor="b" anchorCtr="0">
            <a:noAutofit/>
          </a:bodyPr>
          <a:lstStyle/>
          <a:p>
            <a:pPr marL="44054" defTabSz="685800">
              <a:spcBef>
                <a:spcPts val="225"/>
              </a:spcBef>
              <a:buClr>
                <a:srgbClr val="000000"/>
              </a:buClr>
              <a:defRPr/>
            </a:pPr>
            <a:r>
              <a:rPr lang="de-DE" sz="900" kern="0" dirty="0" err="1">
                <a:solidFill>
                  <a:srgbClr val="1F497D"/>
                </a:solidFill>
                <a:latin typeface="Arial"/>
                <a:cs typeface="Arial"/>
                <a:sym typeface="Arial"/>
              </a:rPr>
              <a:t>Wykoff</a:t>
            </a:r>
            <a:r>
              <a:rPr lang="de-DE" sz="900" kern="0" dirty="0">
                <a:solidFill>
                  <a:srgbClr val="1F497D"/>
                </a:solidFill>
                <a:latin typeface="Arial"/>
                <a:cs typeface="Arial"/>
                <a:sym typeface="Arial"/>
              </a:rPr>
              <a:t> et al. </a:t>
            </a:r>
            <a:r>
              <a:rPr lang="de-DE" sz="900" i="1" kern="0" dirty="0" err="1">
                <a:solidFill>
                  <a:srgbClr val="1F497D"/>
                </a:solidFill>
                <a:latin typeface="Arial"/>
                <a:cs typeface="Arial"/>
                <a:sym typeface="Arial"/>
              </a:rPr>
              <a:t>Ophthalmology</a:t>
            </a:r>
            <a:r>
              <a:rPr lang="de-DE" sz="900" i="1" kern="0" dirty="0">
                <a:solidFill>
                  <a:srgbClr val="1F497D"/>
                </a:solidFill>
                <a:latin typeface="Arial"/>
                <a:cs typeface="Arial"/>
                <a:sym typeface="Arial"/>
              </a:rPr>
              <a:t> Retina</a:t>
            </a:r>
            <a:r>
              <a:rPr lang="de-DE" sz="900" kern="0" dirty="0">
                <a:solidFill>
                  <a:srgbClr val="1F497D"/>
                </a:solidFill>
                <a:latin typeface="Arial"/>
                <a:cs typeface="Arial"/>
                <a:sym typeface="Arial"/>
              </a:rPr>
              <a:t>. 2018.</a:t>
            </a:r>
          </a:p>
        </p:txBody>
      </p:sp>
      <p:sp>
        <p:nvSpPr>
          <p:cNvPr id="6" name="Rectangle 5">
            <a:extLst>
              <a:ext uri="{FF2B5EF4-FFF2-40B4-BE49-F238E27FC236}">
                <a16:creationId xmlns:a16="http://schemas.microsoft.com/office/drawing/2014/main" id="{48AF23BB-404E-074F-A1D8-2DDF5DE64ACC}"/>
              </a:ext>
            </a:extLst>
          </p:cNvPr>
          <p:cNvSpPr/>
          <p:nvPr/>
        </p:nvSpPr>
        <p:spPr>
          <a:xfrm>
            <a:off x="9480376" y="505671"/>
            <a:ext cx="2520280"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726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Shape 1179"/>
          <p:cNvSpPr txBox="1">
            <a:spLocks noGrp="1"/>
          </p:cNvSpPr>
          <p:nvPr>
            <p:ph type="title"/>
          </p:nvPr>
        </p:nvSpPr>
        <p:spPr>
          <a:xfrm>
            <a:off x="1905805" y="137832"/>
            <a:ext cx="8153402" cy="1018778"/>
          </a:xfrm>
          <a:prstGeom prst="rect">
            <a:avLst/>
          </a:prstGeom>
          <a:noFill/>
          <a:ln>
            <a:noFill/>
          </a:ln>
        </p:spPr>
        <p:txBody>
          <a:bodyPr spcFirstLastPara="1" vert="horz" wrap="square" lIns="0" tIns="34275" rIns="68569" bIns="0" numCol="1" anchor="b" anchorCtr="0" compatLnSpc="1">
            <a:prstTxWarp prst="textNoShape">
              <a:avLst/>
            </a:prstTxWarp>
            <a:noAutofit/>
          </a:bodyPr>
          <a:lstStyle/>
          <a:p>
            <a:pPr lvl="0"/>
            <a:r>
              <a:rPr lang="en-US" sz="2400" b="1" dirty="0"/>
              <a:t>RISE AND RIDE POST HOC ANALYSIS </a:t>
            </a:r>
            <a:br>
              <a:rPr lang="en-US" sz="2400" b="1" dirty="0"/>
            </a:br>
            <a:r>
              <a:rPr lang="en-US" sz="2000" dirty="0"/>
              <a:t> ≥2-STEP REGRESSION IN DR AT 2 YEARS</a:t>
            </a:r>
            <a:endParaRPr lang="en-US" sz="2000" baseline="30000" dirty="0"/>
          </a:p>
        </p:txBody>
      </p:sp>
      <p:sp>
        <p:nvSpPr>
          <p:cNvPr id="216" name="Shape 1181"/>
          <p:cNvSpPr txBox="1"/>
          <p:nvPr/>
        </p:nvSpPr>
        <p:spPr>
          <a:xfrm>
            <a:off x="1558358" y="5898439"/>
            <a:ext cx="8181976" cy="375103"/>
          </a:xfrm>
          <a:prstGeom prst="rect">
            <a:avLst/>
          </a:prstGeom>
          <a:noFill/>
          <a:ln>
            <a:noFill/>
          </a:ln>
        </p:spPr>
        <p:txBody>
          <a:bodyPr spcFirstLastPara="1" wrap="square" lIns="0" tIns="0" rIns="0" bIns="0" anchor="b" anchorCtr="0">
            <a:noAutofit/>
          </a:bodyPr>
          <a:lstStyle/>
          <a:p>
            <a:pPr marL="44054">
              <a:spcBef>
                <a:spcPts val="225"/>
              </a:spcBef>
            </a:pPr>
            <a:r>
              <a:rPr lang="de-DE" sz="1000" dirty="0" err="1"/>
              <a:t>Wykoff</a:t>
            </a:r>
            <a:r>
              <a:rPr lang="de-DE" sz="1000" dirty="0"/>
              <a:t> et al. </a:t>
            </a:r>
            <a:r>
              <a:rPr lang="de-DE" sz="1000" i="1" dirty="0" err="1"/>
              <a:t>Ophthalmology</a:t>
            </a:r>
            <a:r>
              <a:rPr lang="de-DE" sz="1000" i="1" dirty="0"/>
              <a:t> Retina</a:t>
            </a:r>
            <a:r>
              <a:rPr lang="de-DE" sz="1000" dirty="0"/>
              <a:t>. 2018.</a:t>
            </a:r>
          </a:p>
        </p:txBody>
      </p:sp>
      <p:pic>
        <p:nvPicPr>
          <p:cNvPr id="6" name="Picture 5">
            <a:extLst>
              <a:ext uri="{FF2B5EF4-FFF2-40B4-BE49-F238E27FC236}">
                <a16:creationId xmlns:a16="http://schemas.microsoft.com/office/drawing/2014/main" id="{A76BC358-BA65-FF4C-898E-1713EA405E8C}"/>
              </a:ext>
            </a:extLst>
          </p:cNvPr>
          <p:cNvPicPr>
            <a:picLocks noChangeAspect="1"/>
          </p:cNvPicPr>
          <p:nvPr/>
        </p:nvPicPr>
        <p:blipFill>
          <a:blip r:embed="rId3"/>
          <a:stretch>
            <a:fillRect/>
          </a:stretch>
        </p:blipFill>
        <p:spPr>
          <a:xfrm>
            <a:off x="1225818" y="1268762"/>
            <a:ext cx="8847057" cy="4254574"/>
          </a:xfrm>
          <a:prstGeom prst="rect">
            <a:avLst/>
          </a:prstGeom>
        </p:spPr>
      </p:pic>
      <p:sp>
        <p:nvSpPr>
          <p:cNvPr id="7" name="Shape 1169"/>
          <p:cNvSpPr/>
          <p:nvPr/>
        </p:nvSpPr>
        <p:spPr>
          <a:xfrm>
            <a:off x="1859210" y="5330423"/>
            <a:ext cx="8317283" cy="568016"/>
          </a:xfrm>
          <a:prstGeom prst="rect">
            <a:avLst/>
          </a:prstGeom>
          <a:noFill/>
          <a:ln>
            <a:noFill/>
          </a:ln>
        </p:spPr>
        <p:txBody>
          <a:bodyPr spcFirstLastPara="1" wrap="square" lIns="68569" tIns="34275" rIns="68569" bIns="34275" anchor="ctr" anchorCtr="0">
            <a:noAutofit/>
          </a:bodyPr>
          <a:lstStyle/>
          <a:p>
            <a:pPr>
              <a:buClr>
                <a:prstClr val="black"/>
              </a:buClr>
              <a:buSzPts val="1600"/>
              <a:buFontTx/>
              <a:buNone/>
            </a:pPr>
            <a:r>
              <a:rPr lang="en-US" sz="1200" b="1" dirty="0">
                <a:solidFill>
                  <a:prstClr val="black"/>
                </a:solidFill>
              </a:rPr>
              <a:t>Limitations</a:t>
            </a:r>
            <a:r>
              <a:rPr lang="en-US" sz="1200" dirty="0">
                <a:solidFill>
                  <a:prstClr val="black"/>
                </a:solidFill>
              </a:rPr>
              <a:t> of this analysis include that it is post hoc (</a:t>
            </a:r>
            <a:r>
              <a:rPr lang="en-US" sz="1200" dirty="0" err="1">
                <a:solidFill>
                  <a:prstClr val="black"/>
                </a:solidFill>
              </a:rPr>
              <a:t>ie</a:t>
            </a:r>
            <a:r>
              <a:rPr lang="en-US" sz="1200" dirty="0">
                <a:solidFill>
                  <a:prstClr val="black"/>
                </a:solidFill>
              </a:rPr>
              <a:t>, not </a:t>
            </a:r>
            <a:r>
              <a:rPr lang="en-US" sz="1200" dirty="0" err="1">
                <a:solidFill>
                  <a:prstClr val="black"/>
                </a:solidFill>
              </a:rPr>
              <a:t>prespecified</a:t>
            </a:r>
            <a:r>
              <a:rPr lang="en-US" sz="1200" dirty="0">
                <a:solidFill>
                  <a:prstClr val="black"/>
                </a:solidFill>
              </a:rPr>
              <a:t> in protocols). The statistical significance of these results cannot be determined, and the clinical significance of these results is unknown. </a:t>
            </a:r>
            <a:r>
              <a:rPr lang="en-US" sz="1200" dirty="0"/>
              <a:t>Results between groups should not be compared. </a:t>
            </a:r>
            <a:endParaRPr lang="en-US" sz="1200" dirty="0">
              <a:solidFill>
                <a:prstClr val="black"/>
              </a:solidFill>
            </a:endParaRPr>
          </a:p>
        </p:txBody>
      </p:sp>
      <p:sp>
        <p:nvSpPr>
          <p:cNvPr id="3" name="Rectangle 2">
            <a:extLst>
              <a:ext uri="{FF2B5EF4-FFF2-40B4-BE49-F238E27FC236}">
                <a16:creationId xmlns:a16="http://schemas.microsoft.com/office/drawing/2014/main" id="{2F180E77-8D85-8A43-AE8C-A75FF1F63BF9}"/>
              </a:ext>
            </a:extLst>
          </p:cNvPr>
          <p:cNvSpPr/>
          <p:nvPr/>
        </p:nvSpPr>
        <p:spPr>
          <a:xfrm>
            <a:off x="9740334" y="647221"/>
            <a:ext cx="2051505" cy="86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C3D67B-60C3-1540-A97F-7B32CF262D49}"/>
              </a:ext>
            </a:extLst>
          </p:cNvPr>
          <p:cNvSpPr/>
          <p:nvPr/>
        </p:nvSpPr>
        <p:spPr>
          <a:xfrm>
            <a:off x="4799856" y="1700808"/>
            <a:ext cx="2016224" cy="36296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66D602-1EE2-ED46-A698-6CCBDCA7EC5C}"/>
              </a:ext>
            </a:extLst>
          </p:cNvPr>
          <p:cNvSpPr txBox="1"/>
          <p:nvPr/>
        </p:nvSpPr>
        <p:spPr>
          <a:xfrm>
            <a:off x="2711624" y="1778151"/>
            <a:ext cx="1259255" cy="338554"/>
          </a:xfrm>
          <a:prstGeom prst="rect">
            <a:avLst/>
          </a:prstGeom>
          <a:solidFill>
            <a:schemeClr val="bg1"/>
          </a:solidFill>
        </p:spPr>
        <p:txBody>
          <a:bodyPr wrap="none" rtlCol="0">
            <a:spAutoFit/>
          </a:bodyPr>
          <a:lstStyle/>
          <a:p>
            <a:r>
              <a:rPr lang="en-US" sz="1600" dirty="0"/>
              <a:t>Ranibizumab</a:t>
            </a:r>
          </a:p>
        </p:txBody>
      </p:sp>
    </p:spTree>
    <p:extLst>
      <p:ext uri="{BB962C8B-B14F-4D97-AF65-F5344CB8AC3E}">
        <p14:creationId xmlns:p14="http://schemas.microsoft.com/office/powerpoint/2010/main" val="635039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5963-5CBC-CF44-8CBE-218D61164A35}"/>
              </a:ext>
            </a:extLst>
          </p:cNvPr>
          <p:cNvSpPr>
            <a:spLocks noGrp="1"/>
          </p:cNvSpPr>
          <p:nvPr>
            <p:ph type="title"/>
          </p:nvPr>
        </p:nvSpPr>
        <p:spPr>
          <a:xfrm>
            <a:off x="1981200" y="274638"/>
            <a:ext cx="8507288" cy="1143000"/>
          </a:xfrm>
        </p:spPr>
        <p:txBody>
          <a:bodyPr/>
          <a:lstStyle/>
          <a:p>
            <a:r>
              <a:rPr lang="en-US" sz="2800" dirty="0"/>
              <a:t>Ranibizumab induces Regression of Diabetic Retinopathy</a:t>
            </a:r>
          </a:p>
        </p:txBody>
      </p:sp>
      <p:sp>
        <p:nvSpPr>
          <p:cNvPr id="3" name="Content Placeholder 2">
            <a:extLst>
              <a:ext uri="{FF2B5EF4-FFF2-40B4-BE49-F238E27FC236}">
                <a16:creationId xmlns:a16="http://schemas.microsoft.com/office/drawing/2014/main" id="{C30CD1FB-781E-0B40-B99D-BA326ACB163C}"/>
              </a:ext>
            </a:extLst>
          </p:cNvPr>
          <p:cNvSpPr>
            <a:spLocks noGrp="1"/>
          </p:cNvSpPr>
          <p:nvPr>
            <p:ph idx="1"/>
          </p:nvPr>
        </p:nvSpPr>
        <p:spPr>
          <a:xfrm>
            <a:off x="479376" y="1595227"/>
            <a:ext cx="11233248" cy="4525963"/>
          </a:xfrm>
        </p:spPr>
        <p:txBody>
          <a:bodyPr>
            <a:noAutofit/>
          </a:bodyPr>
          <a:lstStyle/>
          <a:p>
            <a:pPr>
              <a:lnSpc>
                <a:spcPct val="110000"/>
              </a:lnSpc>
            </a:pPr>
            <a:r>
              <a:rPr lang="en-US" sz="2800" dirty="0"/>
              <a:t> At month 24, DR levels 47/53  </a:t>
            </a:r>
            <a:r>
              <a:rPr lang="en-US" sz="2800" b="1" dirty="0">
                <a:solidFill>
                  <a:srgbClr val="0070C0"/>
                </a:solidFill>
              </a:rPr>
              <a:t>80% of eyes had a 2-step </a:t>
            </a:r>
            <a:r>
              <a:rPr lang="en-US" sz="2800" dirty="0"/>
              <a:t>improvement in ranibizumab treated  eyes vs 12% in the sham treated eyes</a:t>
            </a:r>
          </a:p>
          <a:p>
            <a:pPr>
              <a:lnSpc>
                <a:spcPct val="110000"/>
              </a:lnSpc>
            </a:pPr>
            <a:r>
              <a:rPr lang="en-US" sz="2800" dirty="0"/>
              <a:t>The regression of DR was not seen in earlier in less severe DR or in more severe DR</a:t>
            </a:r>
          </a:p>
          <a:p>
            <a:pPr>
              <a:lnSpc>
                <a:spcPct val="110000"/>
              </a:lnSpc>
            </a:pPr>
            <a:r>
              <a:rPr lang="en-US" sz="2800" b="1" dirty="0">
                <a:solidFill>
                  <a:schemeClr val="accent2"/>
                </a:solidFill>
              </a:rPr>
              <a:t>Study Conclusion</a:t>
            </a:r>
            <a:r>
              <a:rPr lang="en-US" sz="2800" dirty="0"/>
              <a:t>: In patients with baseline DR levels 47/53, ranibizumab treatment reduced the probability of patients experiencing a new proliferative event at month 36 by </a:t>
            </a:r>
            <a:r>
              <a:rPr lang="en-US" sz="2800" b="1" dirty="0">
                <a:solidFill>
                  <a:schemeClr val="accent2"/>
                </a:solidFill>
              </a:rPr>
              <a:t>3 times vs.  sham treatment</a:t>
            </a:r>
          </a:p>
          <a:p>
            <a:pPr>
              <a:lnSpc>
                <a:spcPct val="110000"/>
              </a:lnSpc>
            </a:pPr>
            <a:endParaRPr lang="en-US" sz="2800" dirty="0"/>
          </a:p>
          <a:p>
            <a:pPr>
              <a:lnSpc>
                <a:spcPct val="110000"/>
              </a:lnSpc>
            </a:pPr>
            <a:endParaRPr lang="en-US" sz="2800" dirty="0"/>
          </a:p>
        </p:txBody>
      </p:sp>
      <p:sp>
        <p:nvSpPr>
          <p:cNvPr id="4" name="TextBox 3">
            <a:extLst>
              <a:ext uri="{FF2B5EF4-FFF2-40B4-BE49-F238E27FC236}">
                <a16:creationId xmlns:a16="http://schemas.microsoft.com/office/drawing/2014/main" id="{098B6E13-0345-A844-A49C-1D7AFD08D885}"/>
              </a:ext>
            </a:extLst>
          </p:cNvPr>
          <p:cNvSpPr txBox="1"/>
          <p:nvPr/>
        </p:nvSpPr>
        <p:spPr>
          <a:xfrm>
            <a:off x="3670432" y="1225895"/>
            <a:ext cx="4851136" cy="369332"/>
          </a:xfrm>
          <a:prstGeom prst="rect">
            <a:avLst/>
          </a:prstGeom>
          <a:noFill/>
        </p:spPr>
        <p:txBody>
          <a:bodyPr wrap="none" rtlCol="0">
            <a:spAutoFit/>
          </a:bodyPr>
          <a:lstStyle/>
          <a:p>
            <a:r>
              <a:rPr lang="en-US" dirty="0"/>
              <a:t>Wycoff et al, Ophthalmology Retina October 2018</a:t>
            </a:r>
          </a:p>
        </p:txBody>
      </p:sp>
    </p:spTree>
    <p:extLst>
      <p:ext uri="{BB962C8B-B14F-4D97-AF65-F5344CB8AC3E}">
        <p14:creationId xmlns:p14="http://schemas.microsoft.com/office/powerpoint/2010/main" val="1137434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p:cNvGrpSpPr/>
          <p:nvPr/>
        </p:nvGrpSpPr>
        <p:grpSpPr>
          <a:xfrm>
            <a:off x="1775520" y="1379241"/>
            <a:ext cx="6681246" cy="3561928"/>
            <a:chOff x="442324" y="2097806"/>
            <a:chExt cx="4688141" cy="2769128"/>
          </a:xfrm>
        </p:grpSpPr>
        <p:sp>
          <p:nvSpPr>
            <p:cNvPr id="31" name="Rectangle 30"/>
            <p:cNvSpPr/>
            <p:nvPr/>
          </p:nvSpPr>
          <p:spPr bwMode="gray">
            <a:xfrm>
              <a:off x="1240950" y="2467997"/>
              <a:ext cx="2057400" cy="2362200"/>
            </a:xfrm>
            <a:prstGeom prst="rect">
              <a:avLst/>
            </a:prstGeom>
            <a:solidFill>
              <a:schemeClr val="accent2">
                <a:lumMod val="20000"/>
                <a:lumOff val="80000"/>
              </a:schemeClr>
            </a:solidFill>
            <a:ln w="381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a:solidFill>
                  <a:schemeClr val="tx2"/>
                </a:solidFill>
                <a:latin typeface="Avenir Roman" charset="0"/>
                <a:ea typeface="Avenir Roman" charset="0"/>
                <a:cs typeface="Avenir Roman" charset="0"/>
              </a:endParaRPr>
            </a:p>
          </p:txBody>
        </p:sp>
        <p:sp>
          <p:nvSpPr>
            <p:cNvPr id="32" name="Rectangle 31"/>
            <p:cNvSpPr/>
            <p:nvPr/>
          </p:nvSpPr>
          <p:spPr bwMode="gray">
            <a:xfrm>
              <a:off x="3301891" y="2504734"/>
              <a:ext cx="1828573" cy="2362200"/>
            </a:xfrm>
            <a:prstGeom prst="rect">
              <a:avLst/>
            </a:prstGeom>
            <a:solidFill>
              <a:schemeClr val="accent5">
                <a:lumMod val="20000"/>
                <a:lumOff val="80000"/>
              </a:schemeClr>
            </a:solidFill>
            <a:ln w="381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a:solidFill>
                  <a:schemeClr val="tx2"/>
                </a:solidFill>
                <a:latin typeface="Avenir Roman" charset="0"/>
                <a:ea typeface="Avenir Roman" charset="0"/>
                <a:cs typeface="Avenir Roman" charset="0"/>
              </a:endParaRPr>
            </a:p>
          </p:txBody>
        </p:sp>
        <p:sp>
          <p:nvSpPr>
            <p:cNvPr id="13" name="Freeform 9"/>
            <p:cNvSpPr>
              <a:spLocks/>
            </p:cNvSpPr>
            <p:nvPr/>
          </p:nvSpPr>
          <p:spPr bwMode="gray">
            <a:xfrm rot="16200000">
              <a:off x="1955633" y="1681419"/>
              <a:ext cx="2438399" cy="3911265"/>
            </a:xfrm>
            <a:custGeom>
              <a:avLst/>
              <a:gdLst>
                <a:gd name="T0" fmla="*/ 0 w 2112"/>
                <a:gd name="T1" fmla="*/ 2147483647 h 384"/>
                <a:gd name="T2" fmla="*/ 0 w 2112"/>
                <a:gd name="T3" fmla="*/ 0 h 384"/>
                <a:gd name="T4" fmla="*/ 2147483647 w 2112"/>
                <a:gd name="T5" fmla="*/ 0 h 384"/>
                <a:gd name="T6" fmla="*/ 0 60000 65536"/>
                <a:gd name="T7" fmla="*/ 0 60000 65536"/>
                <a:gd name="T8" fmla="*/ 0 60000 65536"/>
                <a:gd name="T9" fmla="*/ 0 w 2112"/>
                <a:gd name="T10" fmla="*/ 0 h 384"/>
                <a:gd name="T11" fmla="*/ 2112 w 2112"/>
                <a:gd name="T12" fmla="*/ 384 h 384"/>
              </a:gdLst>
              <a:ahLst/>
              <a:cxnLst>
                <a:cxn ang="T6">
                  <a:pos x="T0" y="T1"/>
                </a:cxn>
                <a:cxn ang="T7">
                  <a:pos x="T2" y="T3"/>
                </a:cxn>
                <a:cxn ang="T8">
                  <a:pos x="T4" y="T5"/>
                </a:cxn>
              </a:cxnLst>
              <a:rect l="T9" t="T10" r="T11" b="T12"/>
              <a:pathLst>
                <a:path w="2112" h="384">
                  <a:moveTo>
                    <a:pt x="0" y="384"/>
                  </a:moveTo>
                  <a:lnTo>
                    <a:pt x="0" y="0"/>
                  </a:lnTo>
                  <a:lnTo>
                    <a:pt x="2112" y="0"/>
                  </a:lnTo>
                </a:path>
              </a:pathLst>
            </a:custGeom>
            <a:noFill/>
            <a:ln w="38100">
              <a:solidFill>
                <a:schemeClr val="bg1">
                  <a:lumMod val="50000"/>
                </a:schemeClr>
              </a:solidFill>
              <a:round/>
              <a:headEnd type="triangle"/>
              <a:tailEnd type="triangle"/>
            </a:ln>
          </p:spPr>
          <p:txBody>
            <a:bodyPr>
              <a:prstTxWarp prst="textNoShape">
                <a:avLst/>
              </a:prstTxWarp>
            </a:bodyPr>
            <a:lstStyle/>
            <a:p>
              <a:endParaRPr lang="en-US" sz="1350"/>
            </a:p>
          </p:txBody>
        </p:sp>
        <p:grpSp>
          <p:nvGrpSpPr>
            <p:cNvPr id="20" name="Group 19"/>
            <p:cNvGrpSpPr/>
            <p:nvPr/>
          </p:nvGrpSpPr>
          <p:grpSpPr>
            <a:xfrm>
              <a:off x="442324" y="2264093"/>
              <a:ext cx="934172" cy="2592157"/>
              <a:chOff x="442324" y="1736827"/>
              <a:chExt cx="934172" cy="2835172"/>
            </a:xfrm>
          </p:grpSpPr>
          <p:sp>
            <p:nvSpPr>
              <p:cNvPr id="15" name="TextBox 14"/>
              <p:cNvSpPr txBox="1"/>
              <p:nvPr/>
            </p:nvSpPr>
            <p:spPr>
              <a:xfrm>
                <a:off x="442324" y="1736827"/>
                <a:ext cx="934172" cy="340652"/>
              </a:xfrm>
              <a:prstGeom prst="rect">
                <a:avLst/>
              </a:prstGeom>
              <a:noFill/>
            </p:spPr>
            <p:txBody>
              <a:bodyPr wrap="square" rtlCol="0" anchor="ctr" anchorCtr="1">
                <a:spAutoFit/>
              </a:bodyPr>
              <a:lstStyle/>
              <a:p>
                <a:pPr>
                  <a:lnSpc>
                    <a:spcPct val="95000"/>
                  </a:lnSpc>
                </a:pPr>
                <a:r>
                  <a:rPr lang="en-US" sz="1050" b="1" dirty="0">
                    <a:solidFill>
                      <a:schemeClr val="tx2"/>
                    </a:solidFill>
                    <a:latin typeface="Avenir Heavy" charset="0"/>
                    <a:ea typeface="Avenir Heavy" charset="0"/>
                    <a:cs typeface="Avenir Heavy" charset="0"/>
                  </a:rPr>
                  <a:t>Visual</a:t>
                </a:r>
              </a:p>
              <a:p>
                <a:pPr>
                  <a:lnSpc>
                    <a:spcPct val="95000"/>
                  </a:lnSpc>
                </a:pPr>
                <a:r>
                  <a:rPr lang="en-US" sz="1050" b="1" dirty="0">
                    <a:solidFill>
                      <a:schemeClr val="tx2"/>
                    </a:solidFill>
                    <a:latin typeface="Avenir Heavy" charset="0"/>
                    <a:ea typeface="Avenir Heavy" charset="0"/>
                    <a:cs typeface="Avenir Heavy" charset="0"/>
                  </a:rPr>
                  <a:t>Acuity</a:t>
                </a:r>
              </a:p>
            </p:txBody>
          </p:sp>
          <p:cxnSp>
            <p:nvCxnSpPr>
              <p:cNvPr id="17" name="Straight Arrow Connector 16"/>
              <p:cNvCxnSpPr/>
              <p:nvPr/>
            </p:nvCxnSpPr>
            <p:spPr bwMode="auto">
              <a:xfrm>
                <a:off x="921752" y="2238375"/>
                <a:ext cx="0" cy="2333624"/>
              </a:xfrm>
              <a:prstGeom prst="straightConnector1">
                <a:avLst/>
              </a:prstGeom>
              <a:noFill/>
              <a:ln w="38100" cap="rnd" cmpd="sng" algn="ctr">
                <a:solidFill>
                  <a:schemeClr val="accent5">
                    <a:lumMod val="75000"/>
                  </a:schemeClr>
                </a:solidFill>
                <a:prstDash val="solid"/>
                <a:round/>
                <a:headEnd type="oval" w="sm" len="sm"/>
                <a:tailEnd type="triangle"/>
              </a:ln>
              <a:effectLst/>
            </p:spPr>
          </p:cxnSp>
          <p:sp>
            <p:nvSpPr>
              <p:cNvPr id="16" name="TextBox 15"/>
              <p:cNvSpPr txBox="1"/>
              <p:nvPr/>
            </p:nvSpPr>
            <p:spPr>
              <a:xfrm>
                <a:off x="646519" y="3150501"/>
                <a:ext cx="536933" cy="452477"/>
              </a:xfrm>
              <a:prstGeom prst="rect">
                <a:avLst/>
              </a:prstGeom>
              <a:solidFill>
                <a:schemeClr val="bg1"/>
              </a:solidFill>
            </p:spPr>
            <p:txBody>
              <a:bodyPr wrap="square" rtlCol="0" anchor="ctr" anchorCtr="1">
                <a:spAutoFit/>
              </a:bodyPr>
              <a:lstStyle/>
              <a:p>
                <a:pPr>
                  <a:lnSpc>
                    <a:spcPct val="95000"/>
                  </a:lnSpc>
                </a:pPr>
                <a:r>
                  <a:rPr lang="en-US" sz="1000" b="1" dirty="0">
                    <a:solidFill>
                      <a:schemeClr val="tx2"/>
                    </a:solidFill>
                    <a:latin typeface="Avenir Heavy" charset="0"/>
                    <a:ea typeface="Avenir Heavy" charset="0"/>
                    <a:cs typeface="Avenir Heavy" charset="0"/>
                  </a:rPr>
                  <a:t>Severe</a:t>
                </a:r>
              </a:p>
              <a:p>
                <a:pPr>
                  <a:lnSpc>
                    <a:spcPct val="95000"/>
                  </a:lnSpc>
                </a:pPr>
                <a:r>
                  <a:rPr lang="en-US" sz="1000" b="1" dirty="0">
                    <a:solidFill>
                      <a:schemeClr val="tx2"/>
                    </a:solidFill>
                    <a:latin typeface="Avenir Heavy" charset="0"/>
                    <a:ea typeface="Avenir Heavy" charset="0"/>
                    <a:cs typeface="Avenir Heavy" charset="0"/>
                  </a:rPr>
                  <a:t>Vision</a:t>
                </a:r>
              </a:p>
              <a:p>
                <a:pPr>
                  <a:lnSpc>
                    <a:spcPct val="95000"/>
                  </a:lnSpc>
                </a:pPr>
                <a:r>
                  <a:rPr lang="en-US" sz="1000" b="1" dirty="0">
                    <a:solidFill>
                      <a:schemeClr val="tx2"/>
                    </a:solidFill>
                    <a:latin typeface="Avenir Heavy" charset="0"/>
                    <a:ea typeface="Avenir Heavy" charset="0"/>
                    <a:cs typeface="Avenir Heavy" charset="0"/>
                  </a:rPr>
                  <a:t>Loss</a:t>
                </a:r>
              </a:p>
            </p:txBody>
          </p:sp>
        </p:grpSp>
        <p:grpSp>
          <p:nvGrpSpPr>
            <p:cNvPr id="34" name="Group 33"/>
            <p:cNvGrpSpPr/>
            <p:nvPr/>
          </p:nvGrpSpPr>
          <p:grpSpPr>
            <a:xfrm>
              <a:off x="1293229" y="2109658"/>
              <a:ext cx="2080675" cy="339421"/>
              <a:chOff x="1293229" y="1596805"/>
              <a:chExt cx="2080675" cy="339421"/>
            </a:xfrm>
          </p:grpSpPr>
          <p:sp>
            <p:nvSpPr>
              <p:cNvPr id="33" name="Left Bracket 32"/>
              <p:cNvSpPr/>
              <p:nvPr/>
            </p:nvSpPr>
            <p:spPr bwMode="auto">
              <a:xfrm rot="5400000">
                <a:off x="2242244" y="804565"/>
                <a:ext cx="182646" cy="2080675"/>
              </a:xfrm>
              <a:prstGeom prst="leftBracket">
                <a:avLst/>
              </a:prstGeom>
              <a:noFill/>
              <a:ln w="19050" cap="rnd" cmpd="sng" algn="ctr">
                <a:solidFill>
                  <a:schemeClr val="tx1">
                    <a:lumMod val="50000"/>
                    <a:lumOff val="50000"/>
                  </a:schemeClr>
                </a:solidFill>
                <a:prstDash val="solid"/>
                <a:round/>
                <a:headEnd type="none" w="med" len="med"/>
                <a:tailEnd type="none" w="med" len="med"/>
              </a:ln>
              <a:effectLst/>
            </p:spPr>
            <p:txBody>
              <a:bodyPr rtlCol="0" anchor="ctr"/>
              <a:lstStyle/>
              <a:p>
                <a:pPr algn="ctr"/>
                <a:endParaRPr lang="en-US" sz="1350"/>
              </a:p>
            </p:txBody>
          </p:sp>
          <p:sp>
            <p:nvSpPr>
              <p:cNvPr id="24" name="TextBox 23"/>
              <p:cNvSpPr txBox="1"/>
              <p:nvPr/>
            </p:nvSpPr>
            <p:spPr>
              <a:xfrm>
                <a:off x="1686286" y="1596805"/>
                <a:ext cx="1047028" cy="209264"/>
              </a:xfrm>
              <a:prstGeom prst="rect">
                <a:avLst/>
              </a:prstGeom>
              <a:solidFill>
                <a:schemeClr val="accent5">
                  <a:lumMod val="75000"/>
                </a:schemeClr>
              </a:solidFill>
            </p:spPr>
            <p:txBody>
              <a:bodyPr wrap="square" rtlCol="0" anchor="ctr" anchorCtr="1">
                <a:spAutoFit/>
              </a:bodyPr>
              <a:lstStyle/>
              <a:p>
                <a:pPr>
                  <a:lnSpc>
                    <a:spcPct val="95000"/>
                  </a:lnSpc>
                </a:pPr>
                <a:r>
                  <a:rPr lang="en-US" sz="1200" b="1" dirty="0">
                    <a:solidFill>
                      <a:schemeClr val="bg1"/>
                    </a:solidFill>
                    <a:latin typeface="Avenir Heavy" charset="0"/>
                    <a:ea typeface="Avenir Heavy" charset="0"/>
                    <a:cs typeface="Avenir Heavy" charset="0"/>
                  </a:rPr>
                  <a:t>NPDR</a:t>
                </a:r>
              </a:p>
            </p:txBody>
          </p:sp>
        </p:grpSp>
        <p:grpSp>
          <p:nvGrpSpPr>
            <p:cNvPr id="35" name="Group 34"/>
            <p:cNvGrpSpPr/>
            <p:nvPr/>
          </p:nvGrpSpPr>
          <p:grpSpPr>
            <a:xfrm>
              <a:off x="3419722" y="2097806"/>
              <a:ext cx="1710743" cy="391252"/>
              <a:chOff x="1286122" y="1584953"/>
              <a:chExt cx="1710743" cy="391252"/>
            </a:xfrm>
          </p:grpSpPr>
          <p:sp>
            <p:nvSpPr>
              <p:cNvPr id="36" name="Left Bracket 35"/>
              <p:cNvSpPr/>
              <p:nvPr/>
            </p:nvSpPr>
            <p:spPr bwMode="auto">
              <a:xfrm rot="5400000">
                <a:off x="2027743" y="1007083"/>
                <a:ext cx="227501" cy="1710743"/>
              </a:xfrm>
              <a:prstGeom prst="leftBracket">
                <a:avLst/>
              </a:prstGeom>
              <a:noFill/>
              <a:ln w="19050" cap="rnd" cmpd="sng" algn="ctr">
                <a:solidFill>
                  <a:schemeClr val="tx1">
                    <a:lumMod val="50000"/>
                    <a:lumOff val="50000"/>
                  </a:schemeClr>
                </a:solidFill>
                <a:prstDash val="solid"/>
                <a:round/>
                <a:headEnd type="none" w="med" len="med"/>
                <a:tailEnd type="none" w="med" len="med"/>
              </a:ln>
              <a:effectLst/>
            </p:spPr>
            <p:txBody>
              <a:bodyPr rtlCol="0" anchor="ctr"/>
              <a:lstStyle/>
              <a:p>
                <a:pPr algn="ctr"/>
                <a:endParaRPr lang="en-US" sz="1350"/>
              </a:p>
            </p:txBody>
          </p:sp>
          <p:sp>
            <p:nvSpPr>
              <p:cNvPr id="37" name="TextBox 36"/>
              <p:cNvSpPr txBox="1"/>
              <p:nvPr/>
            </p:nvSpPr>
            <p:spPr>
              <a:xfrm>
                <a:off x="1826631" y="1584953"/>
                <a:ext cx="973360" cy="209264"/>
              </a:xfrm>
              <a:prstGeom prst="rect">
                <a:avLst/>
              </a:prstGeom>
              <a:solidFill>
                <a:schemeClr val="accent5">
                  <a:lumMod val="75000"/>
                </a:schemeClr>
              </a:solidFill>
            </p:spPr>
            <p:txBody>
              <a:bodyPr wrap="square" rtlCol="0" anchor="ctr" anchorCtr="1">
                <a:spAutoFit/>
              </a:bodyPr>
              <a:lstStyle/>
              <a:p>
                <a:pPr>
                  <a:lnSpc>
                    <a:spcPct val="95000"/>
                  </a:lnSpc>
                </a:pPr>
                <a:r>
                  <a:rPr lang="en-US" sz="1200" b="1" dirty="0">
                    <a:solidFill>
                      <a:schemeClr val="bg1"/>
                    </a:solidFill>
                    <a:latin typeface="Avenir Heavy" charset="0"/>
                    <a:ea typeface="Avenir Heavy" charset="0"/>
                    <a:cs typeface="Avenir Heavy" charset="0"/>
                  </a:rPr>
                  <a:t>PDR</a:t>
                </a:r>
              </a:p>
            </p:txBody>
          </p:sp>
        </p:grpSp>
      </p:grpSp>
      <p:sp>
        <p:nvSpPr>
          <p:cNvPr id="2" name="Title 1"/>
          <p:cNvSpPr>
            <a:spLocks noGrp="1"/>
          </p:cNvSpPr>
          <p:nvPr>
            <p:ph type="title"/>
          </p:nvPr>
        </p:nvSpPr>
        <p:spPr>
          <a:xfrm>
            <a:off x="1981200" y="116632"/>
            <a:ext cx="8229600" cy="1143000"/>
          </a:xfrm>
        </p:spPr>
        <p:txBody>
          <a:bodyPr/>
          <a:lstStyle/>
          <a:p>
            <a:r>
              <a:rPr lang="en-US" sz="3600" dirty="0"/>
              <a:t>Vision Loss in Diabetic Retinopathy</a:t>
            </a:r>
          </a:p>
        </p:txBody>
      </p:sp>
      <p:grpSp>
        <p:nvGrpSpPr>
          <p:cNvPr id="38" name="Group 37"/>
          <p:cNvGrpSpPr/>
          <p:nvPr/>
        </p:nvGrpSpPr>
        <p:grpSpPr>
          <a:xfrm>
            <a:off x="3031023" y="4933833"/>
            <a:ext cx="3630964" cy="425305"/>
            <a:chOff x="1473776" y="4755761"/>
            <a:chExt cx="4841286" cy="567071"/>
          </a:xfrm>
        </p:grpSpPr>
        <p:cxnSp>
          <p:nvCxnSpPr>
            <p:cNvPr id="23" name="Straight Arrow Connector 22"/>
            <p:cNvCxnSpPr>
              <a:cxnSpLocks/>
            </p:cNvCxnSpPr>
            <p:nvPr/>
          </p:nvCxnSpPr>
          <p:spPr bwMode="auto">
            <a:xfrm>
              <a:off x="1473776" y="5088112"/>
              <a:ext cx="1802824" cy="0"/>
            </a:xfrm>
            <a:prstGeom prst="straightConnector1">
              <a:avLst/>
            </a:prstGeom>
            <a:noFill/>
            <a:ln w="38100" cap="rnd" cmpd="sng" algn="ctr">
              <a:solidFill>
                <a:schemeClr val="accent5">
                  <a:lumMod val="75000"/>
                </a:schemeClr>
              </a:solidFill>
              <a:prstDash val="solid"/>
              <a:round/>
              <a:headEnd type="oval" w="sm" len="sm"/>
              <a:tailEnd type="triangle"/>
            </a:ln>
            <a:effectLst/>
          </p:spPr>
        </p:cxnSp>
        <p:cxnSp>
          <p:nvCxnSpPr>
            <p:cNvPr id="30" name="Straight Arrow Connector 29"/>
            <p:cNvCxnSpPr>
              <a:cxnSpLocks/>
            </p:cNvCxnSpPr>
            <p:nvPr/>
          </p:nvCxnSpPr>
          <p:spPr bwMode="auto">
            <a:xfrm>
              <a:off x="3649801" y="5088108"/>
              <a:ext cx="1403742" cy="4"/>
            </a:xfrm>
            <a:prstGeom prst="straightConnector1">
              <a:avLst/>
            </a:prstGeom>
            <a:noFill/>
            <a:ln w="38100" cap="rnd" cmpd="sng" algn="ctr">
              <a:solidFill>
                <a:schemeClr val="accent5">
                  <a:lumMod val="75000"/>
                </a:schemeClr>
              </a:solidFill>
              <a:prstDash val="solid"/>
              <a:round/>
              <a:headEnd type="oval" w="sm" len="sm"/>
              <a:tailEnd type="triangle"/>
            </a:ln>
            <a:effectLst/>
          </p:spPr>
        </p:cxnSp>
        <p:sp>
          <p:nvSpPr>
            <p:cNvPr id="22" name="TextBox 21"/>
            <p:cNvSpPr txBox="1"/>
            <p:nvPr/>
          </p:nvSpPr>
          <p:spPr>
            <a:xfrm>
              <a:off x="2488795" y="4755761"/>
              <a:ext cx="1247415" cy="534161"/>
            </a:xfrm>
            <a:prstGeom prst="rect">
              <a:avLst/>
            </a:prstGeom>
            <a:solidFill>
              <a:schemeClr val="accent2"/>
            </a:solidFill>
          </p:spPr>
          <p:txBody>
            <a:bodyPr wrap="square" rtlCol="0" anchor="ctr" anchorCtr="1">
              <a:spAutoFit/>
            </a:bodyPr>
            <a:lstStyle/>
            <a:p>
              <a:pPr>
                <a:lnSpc>
                  <a:spcPct val="95000"/>
                </a:lnSpc>
              </a:pPr>
              <a:r>
                <a:rPr lang="en-US" sz="1050" b="1" dirty="0">
                  <a:solidFill>
                    <a:schemeClr val="bg1"/>
                  </a:solidFill>
                  <a:latin typeface="Avenir Heavy" charset="0"/>
                  <a:ea typeface="Avenir Heavy" charset="0"/>
                  <a:cs typeface="Avenir Heavy" charset="0"/>
                </a:rPr>
                <a:t>Slow</a:t>
              </a:r>
              <a:br>
                <a:rPr lang="en-US" sz="1050" b="1" dirty="0">
                  <a:solidFill>
                    <a:schemeClr val="bg1"/>
                  </a:solidFill>
                  <a:latin typeface="Avenir Heavy" charset="0"/>
                  <a:ea typeface="Avenir Heavy" charset="0"/>
                  <a:cs typeface="Avenir Heavy" charset="0"/>
                </a:rPr>
              </a:br>
              <a:r>
                <a:rPr lang="en-US" sz="1050" b="1" dirty="0">
                  <a:solidFill>
                    <a:schemeClr val="bg1"/>
                  </a:solidFill>
                  <a:latin typeface="Avenir Heavy" charset="0"/>
                  <a:ea typeface="Avenir Heavy" charset="0"/>
                  <a:cs typeface="Avenir Heavy" charset="0"/>
                </a:rPr>
                <a:t>Progression</a:t>
              </a:r>
            </a:p>
          </p:txBody>
        </p:sp>
        <p:sp>
          <p:nvSpPr>
            <p:cNvPr id="25" name="TextBox 24"/>
            <p:cNvSpPr txBox="1"/>
            <p:nvPr/>
          </p:nvSpPr>
          <p:spPr>
            <a:xfrm>
              <a:off x="5019662" y="4808249"/>
              <a:ext cx="1295400" cy="514583"/>
            </a:xfrm>
            <a:prstGeom prst="rect">
              <a:avLst/>
            </a:prstGeom>
            <a:solidFill>
              <a:schemeClr val="accent2"/>
            </a:solidFill>
          </p:spPr>
          <p:txBody>
            <a:bodyPr wrap="square" rtlCol="0" anchor="ctr" anchorCtr="1">
              <a:spAutoFit/>
            </a:bodyPr>
            <a:lstStyle/>
            <a:p>
              <a:pPr>
                <a:lnSpc>
                  <a:spcPct val="95000"/>
                </a:lnSpc>
              </a:pPr>
              <a:r>
                <a:rPr lang="en-US" sz="1000" b="1" dirty="0">
                  <a:solidFill>
                    <a:schemeClr val="bg1"/>
                  </a:solidFill>
                  <a:latin typeface="Avenir Heavy" charset="0"/>
                  <a:ea typeface="Avenir Heavy" charset="0"/>
                  <a:cs typeface="Avenir Heavy" charset="0"/>
                </a:rPr>
                <a:t>Rapid</a:t>
              </a:r>
              <a:br>
                <a:rPr lang="en-US" sz="1000" b="1" dirty="0">
                  <a:solidFill>
                    <a:schemeClr val="bg1"/>
                  </a:solidFill>
                  <a:latin typeface="Avenir Heavy" charset="0"/>
                  <a:ea typeface="Avenir Heavy" charset="0"/>
                  <a:cs typeface="Avenir Heavy" charset="0"/>
                </a:rPr>
              </a:br>
              <a:r>
                <a:rPr lang="en-US" sz="1000" b="1" dirty="0">
                  <a:solidFill>
                    <a:schemeClr val="bg1"/>
                  </a:solidFill>
                  <a:latin typeface="Avenir Heavy" charset="0"/>
                  <a:ea typeface="Avenir Heavy" charset="0"/>
                  <a:cs typeface="Avenir Heavy" charset="0"/>
                </a:rPr>
                <a:t>Progression</a:t>
              </a:r>
            </a:p>
          </p:txBody>
        </p:sp>
      </p:grpSp>
      <p:grpSp>
        <p:nvGrpSpPr>
          <p:cNvPr id="74" name="Group 73"/>
          <p:cNvGrpSpPr/>
          <p:nvPr/>
        </p:nvGrpSpPr>
        <p:grpSpPr>
          <a:xfrm>
            <a:off x="6188028" y="5404910"/>
            <a:ext cx="2500261" cy="1000991"/>
            <a:chOff x="3266713" y="5481092"/>
            <a:chExt cx="3717724" cy="1260253"/>
          </a:xfrm>
        </p:grpSpPr>
        <p:sp>
          <p:nvSpPr>
            <p:cNvPr id="69" name="TextBox 68"/>
            <p:cNvSpPr txBox="1"/>
            <p:nvPr/>
          </p:nvSpPr>
          <p:spPr>
            <a:xfrm>
              <a:off x="3729017" y="5960709"/>
              <a:ext cx="3255420" cy="780636"/>
            </a:xfrm>
            <a:prstGeom prst="rect">
              <a:avLst/>
            </a:prstGeom>
            <a:noFill/>
          </p:spPr>
          <p:txBody>
            <a:bodyPr wrap="square" rtlCol="0" anchor="ctr" anchorCtr="1">
              <a:spAutoFit/>
            </a:bodyPr>
            <a:lstStyle/>
            <a:p>
              <a:pPr>
                <a:lnSpc>
                  <a:spcPct val="95000"/>
                </a:lnSpc>
              </a:pPr>
              <a:r>
                <a:rPr lang="en-US" sz="1200" b="1" dirty="0">
                  <a:solidFill>
                    <a:schemeClr val="tx2"/>
                  </a:solidFill>
                  <a:latin typeface="Avenir Heavy" charset="0"/>
                  <a:ea typeface="Avenir Heavy" charset="0"/>
                  <a:cs typeface="Avenir Heavy" charset="0"/>
                </a:rPr>
                <a:t>Therapeutics (e.g. Anti VEGFs)</a:t>
              </a:r>
              <a:br>
                <a:rPr lang="en-US" sz="1200" b="1" dirty="0">
                  <a:solidFill>
                    <a:schemeClr val="tx2"/>
                  </a:solidFill>
                  <a:latin typeface="Avenir Heavy" charset="0"/>
                  <a:ea typeface="Avenir Heavy" charset="0"/>
                  <a:cs typeface="Avenir Heavy" charset="0"/>
                </a:rPr>
              </a:br>
              <a:endParaRPr lang="en-US" sz="1200" b="1" dirty="0">
                <a:solidFill>
                  <a:schemeClr val="tx2"/>
                </a:solidFill>
                <a:latin typeface="Avenir Heavy" charset="0"/>
                <a:ea typeface="Avenir Heavy" charset="0"/>
                <a:cs typeface="Avenir Heavy" charset="0"/>
              </a:endParaRPr>
            </a:p>
          </p:txBody>
        </p:sp>
        <p:sp>
          <p:nvSpPr>
            <p:cNvPr id="70" name="Left Bracket 69"/>
            <p:cNvSpPr/>
            <p:nvPr/>
          </p:nvSpPr>
          <p:spPr bwMode="auto">
            <a:xfrm rot="5400000" flipH="1">
              <a:off x="4933649" y="3814156"/>
              <a:ext cx="60959" cy="3394831"/>
            </a:xfrm>
            <a:prstGeom prst="leftBracket">
              <a:avLst/>
            </a:prstGeom>
            <a:noFill/>
            <a:ln w="19050" cap="rnd" cmpd="sng" algn="ctr">
              <a:solidFill>
                <a:schemeClr val="accent5">
                  <a:lumMod val="75000"/>
                </a:schemeClr>
              </a:solidFill>
              <a:prstDash val="solid"/>
              <a:round/>
              <a:headEnd type="none" w="med" len="med"/>
              <a:tailEnd type="none" w="med" len="med"/>
            </a:ln>
            <a:effectLst/>
          </p:spPr>
          <p:txBody>
            <a:bodyPr rtlCol="0" anchor="ctr"/>
            <a:lstStyle/>
            <a:p>
              <a:pPr algn="ctr"/>
              <a:endParaRPr lang="en-US" sz="1350"/>
            </a:p>
          </p:txBody>
        </p:sp>
        <p:cxnSp>
          <p:nvCxnSpPr>
            <p:cNvPr id="72" name="Straight Connector 71"/>
            <p:cNvCxnSpPr>
              <a:cxnSpLocks/>
              <a:stCxn id="70" idx="1"/>
            </p:cNvCxnSpPr>
            <p:nvPr/>
          </p:nvCxnSpPr>
          <p:spPr bwMode="auto">
            <a:xfrm>
              <a:off x="4964128" y="5542051"/>
              <a:ext cx="4085" cy="403980"/>
            </a:xfrm>
            <a:prstGeom prst="line">
              <a:avLst/>
            </a:prstGeom>
            <a:noFill/>
            <a:ln w="19050" cap="rnd" cmpd="sng" algn="ctr">
              <a:solidFill>
                <a:schemeClr val="accent5">
                  <a:lumMod val="75000"/>
                </a:schemeClr>
              </a:solidFill>
              <a:prstDash val="solid"/>
              <a:round/>
              <a:headEnd type="none" w="med" len="med"/>
              <a:tailEnd type="none" w="med" len="med"/>
            </a:ln>
            <a:effectLst/>
          </p:spPr>
        </p:cxnSp>
      </p:grpSp>
      <p:sp>
        <p:nvSpPr>
          <p:cNvPr id="41" name="Rectangle 40"/>
          <p:cNvSpPr/>
          <p:nvPr/>
        </p:nvSpPr>
        <p:spPr bwMode="gray">
          <a:xfrm>
            <a:off x="5675822" y="1844824"/>
            <a:ext cx="342900" cy="3028924"/>
          </a:xfrm>
          <a:prstGeom prst="rect">
            <a:avLst/>
          </a:prstGeom>
          <a:gradFill>
            <a:gsLst>
              <a:gs pos="0">
                <a:schemeClr val="accent2">
                  <a:alpha val="75000"/>
                </a:schemeClr>
              </a:gs>
              <a:gs pos="76000">
                <a:schemeClr val="accent5">
                  <a:alpha val="70000"/>
                </a:schemeClr>
              </a:gs>
            </a:gsLst>
            <a:lin ang="0" scaled="0"/>
          </a:gradFill>
          <a:ln w="381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a:solidFill>
                <a:schemeClr val="tx2"/>
              </a:solidFill>
              <a:latin typeface="Avenir Roman" charset="0"/>
              <a:ea typeface="Avenir Roman" charset="0"/>
              <a:cs typeface="Avenir Roman" charset="0"/>
            </a:endParaRPr>
          </a:p>
        </p:txBody>
      </p:sp>
      <p:cxnSp>
        <p:nvCxnSpPr>
          <p:cNvPr id="47" name="Straight Arrow Connector 46"/>
          <p:cNvCxnSpPr>
            <a:cxnSpLocks/>
          </p:cNvCxnSpPr>
          <p:nvPr/>
        </p:nvCxnSpPr>
        <p:spPr bwMode="auto">
          <a:xfrm>
            <a:off x="4383141" y="2492896"/>
            <a:ext cx="1157400" cy="0"/>
          </a:xfrm>
          <a:prstGeom prst="straightConnector1">
            <a:avLst/>
          </a:prstGeom>
          <a:noFill/>
          <a:ln w="38100" cap="rnd" cmpd="sng" algn="ctr">
            <a:solidFill>
              <a:schemeClr val="accent5">
                <a:lumMod val="75000"/>
              </a:schemeClr>
            </a:solidFill>
            <a:prstDash val="solid"/>
            <a:round/>
            <a:headEnd type="oval" w="sm" len="sm"/>
            <a:tailEnd type="triangle"/>
          </a:ln>
          <a:effectLst/>
        </p:spPr>
      </p:cxnSp>
      <p:cxnSp>
        <p:nvCxnSpPr>
          <p:cNvPr id="50" name="Straight Arrow Connector 49"/>
          <p:cNvCxnSpPr>
            <a:cxnSpLocks/>
          </p:cNvCxnSpPr>
          <p:nvPr/>
        </p:nvCxnSpPr>
        <p:spPr bwMode="auto">
          <a:xfrm>
            <a:off x="3031024" y="2495980"/>
            <a:ext cx="1071017" cy="0"/>
          </a:xfrm>
          <a:prstGeom prst="straightConnector1">
            <a:avLst/>
          </a:prstGeom>
          <a:noFill/>
          <a:ln w="38100" cap="rnd" cmpd="sng" algn="ctr">
            <a:solidFill>
              <a:schemeClr val="accent5">
                <a:lumMod val="75000"/>
              </a:schemeClr>
            </a:solidFill>
            <a:prstDash val="solid"/>
            <a:round/>
            <a:headEnd type="oval" w="sm" len="sm"/>
            <a:tailEnd type="triangle"/>
          </a:ln>
          <a:effectLst/>
        </p:spPr>
      </p:cxnSp>
      <p:cxnSp>
        <p:nvCxnSpPr>
          <p:cNvPr id="55" name="Straight Arrow Connector 54"/>
          <p:cNvCxnSpPr>
            <a:cxnSpLocks/>
          </p:cNvCxnSpPr>
          <p:nvPr/>
        </p:nvCxnSpPr>
        <p:spPr bwMode="auto">
          <a:xfrm>
            <a:off x="5670853" y="2492896"/>
            <a:ext cx="282575" cy="501074"/>
          </a:xfrm>
          <a:prstGeom prst="straightConnector1">
            <a:avLst/>
          </a:prstGeom>
          <a:noFill/>
          <a:ln w="38100" cap="rnd" cmpd="sng" algn="ctr">
            <a:solidFill>
              <a:schemeClr val="accent5">
                <a:lumMod val="75000"/>
              </a:schemeClr>
            </a:solidFill>
            <a:prstDash val="solid"/>
            <a:round/>
            <a:headEnd type="oval" w="sm" len="sm"/>
            <a:tailEnd type="triangle"/>
          </a:ln>
          <a:effectLst/>
        </p:spPr>
      </p:cxnSp>
      <p:cxnSp>
        <p:nvCxnSpPr>
          <p:cNvPr id="62" name="Straight Arrow Connector 61"/>
          <p:cNvCxnSpPr>
            <a:cxnSpLocks/>
          </p:cNvCxnSpPr>
          <p:nvPr/>
        </p:nvCxnSpPr>
        <p:spPr bwMode="auto">
          <a:xfrm>
            <a:off x="6100665" y="3264415"/>
            <a:ext cx="168989" cy="456584"/>
          </a:xfrm>
          <a:prstGeom prst="straightConnector1">
            <a:avLst/>
          </a:prstGeom>
          <a:noFill/>
          <a:ln w="38100" cap="rnd" cmpd="sng" algn="ctr">
            <a:solidFill>
              <a:schemeClr val="accent5">
                <a:lumMod val="75000"/>
              </a:schemeClr>
            </a:solidFill>
            <a:prstDash val="solid"/>
            <a:round/>
            <a:headEnd type="oval" w="sm" len="sm"/>
            <a:tailEnd type="triangle"/>
          </a:ln>
          <a:effectLst/>
        </p:spPr>
      </p:cxnSp>
      <p:cxnSp>
        <p:nvCxnSpPr>
          <p:cNvPr id="63" name="Straight Arrow Connector 62"/>
          <p:cNvCxnSpPr>
            <a:cxnSpLocks/>
          </p:cNvCxnSpPr>
          <p:nvPr/>
        </p:nvCxnSpPr>
        <p:spPr bwMode="auto">
          <a:xfrm>
            <a:off x="6361078" y="3843461"/>
            <a:ext cx="328091" cy="739180"/>
          </a:xfrm>
          <a:prstGeom prst="straightConnector1">
            <a:avLst/>
          </a:prstGeom>
          <a:noFill/>
          <a:ln w="38100" cap="rnd" cmpd="sng" algn="ctr">
            <a:solidFill>
              <a:schemeClr val="accent5">
                <a:lumMod val="75000"/>
              </a:schemeClr>
            </a:solidFill>
            <a:prstDash val="solid"/>
            <a:round/>
            <a:headEnd type="oval" w="sm" len="sm"/>
            <a:tailEnd type="triangle"/>
          </a:ln>
          <a:effectLst/>
        </p:spPr>
      </p:cxnSp>
      <p:sp>
        <p:nvSpPr>
          <p:cNvPr id="5" name="TextBox 4">
            <a:extLst>
              <a:ext uri="{FF2B5EF4-FFF2-40B4-BE49-F238E27FC236}">
                <a16:creationId xmlns:a16="http://schemas.microsoft.com/office/drawing/2014/main" id="{562F23E0-B51A-1E47-AE59-F489E51A2793}"/>
              </a:ext>
            </a:extLst>
          </p:cNvPr>
          <p:cNvSpPr txBox="1"/>
          <p:nvPr/>
        </p:nvSpPr>
        <p:spPr>
          <a:xfrm>
            <a:off x="3240288" y="2190040"/>
            <a:ext cx="466794" cy="276999"/>
          </a:xfrm>
          <a:prstGeom prst="rect">
            <a:avLst/>
          </a:prstGeom>
          <a:noFill/>
        </p:spPr>
        <p:txBody>
          <a:bodyPr wrap="none" rtlCol="0">
            <a:spAutoFit/>
          </a:bodyPr>
          <a:lstStyle/>
          <a:p>
            <a:r>
              <a:rPr lang="en-US" sz="1200" dirty="0"/>
              <a:t>Mild</a:t>
            </a:r>
          </a:p>
        </p:txBody>
      </p:sp>
      <p:sp>
        <p:nvSpPr>
          <p:cNvPr id="6" name="TextBox 5">
            <a:extLst>
              <a:ext uri="{FF2B5EF4-FFF2-40B4-BE49-F238E27FC236}">
                <a16:creationId xmlns:a16="http://schemas.microsoft.com/office/drawing/2014/main" id="{662F26F9-1A3B-4941-B273-D97530179002}"/>
              </a:ext>
            </a:extLst>
          </p:cNvPr>
          <p:cNvSpPr txBox="1"/>
          <p:nvPr/>
        </p:nvSpPr>
        <p:spPr>
          <a:xfrm>
            <a:off x="4464789" y="2210381"/>
            <a:ext cx="803618" cy="276999"/>
          </a:xfrm>
          <a:prstGeom prst="rect">
            <a:avLst/>
          </a:prstGeom>
          <a:noFill/>
        </p:spPr>
        <p:txBody>
          <a:bodyPr wrap="none" rtlCol="0">
            <a:spAutoFit/>
          </a:bodyPr>
          <a:lstStyle/>
          <a:p>
            <a:r>
              <a:rPr lang="en-US" sz="1200" dirty="0"/>
              <a:t>Moderate</a:t>
            </a:r>
          </a:p>
        </p:txBody>
      </p:sp>
      <p:sp>
        <p:nvSpPr>
          <p:cNvPr id="7" name="TextBox 6">
            <a:extLst>
              <a:ext uri="{FF2B5EF4-FFF2-40B4-BE49-F238E27FC236}">
                <a16:creationId xmlns:a16="http://schemas.microsoft.com/office/drawing/2014/main" id="{97F7FA79-D69E-7648-8367-BB020DEDB876}"/>
              </a:ext>
            </a:extLst>
          </p:cNvPr>
          <p:cNvSpPr txBox="1"/>
          <p:nvPr/>
        </p:nvSpPr>
        <p:spPr>
          <a:xfrm>
            <a:off x="5500943" y="2935739"/>
            <a:ext cx="746423" cy="338554"/>
          </a:xfrm>
          <a:prstGeom prst="rect">
            <a:avLst/>
          </a:prstGeom>
          <a:noFill/>
        </p:spPr>
        <p:txBody>
          <a:bodyPr wrap="none" rtlCol="0">
            <a:spAutoFit/>
          </a:bodyPr>
          <a:lstStyle/>
          <a:p>
            <a:r>
              <a:rPr lang="en-US" sz="1600" dirty="0"/>
              <a:t>Severe</a:t>
            </a:r>
          </a:p>
        </p:txBody>
      </p:sp>
      <p:sp>
        <p:nvSpPr>
          <p:cNvPr id="8" name="TextBox 7">
            <a:extLst>
              <a:ext uri="{FF2B5EF4-FFF2-40B4-BE49-F238E27FC236}">
                <a16:creationId xmlns:a16="http://schemas.microsoft.com/office/drawing/2014/main" id="{884FEF6A-6E88-4E47-A378-748675C6B454}"/>
              </a:ext>
            </a:extLst>
          </p:cNvPr>
          <p:cNvSpPr txBox="1"/>
          <p:nvPr/>
        </p:nvSpPr>
        <p:spPr>
          <a:xfrm>
            <a:off x="3264142" y="3567701"/>
            <a:ext cx="2366642" cy="830997"/>
          </a:xfrm>
          <a:prstGeom prst="rect">
            <a:avLst/>
          </a:prstGeom>
          <a:noFill/>
        </p:spPr>
        <p:txBody>
          <a:bodyPr wrap="square" rtlCol="0">
            <a:spAutoFit/>
          </a:bodyPr>
          <a:lstStyle/>
          <a:p>
            <a:r>
              <a:rPr lang="en-US" sz="1600" dirty="0"/>
              <a:t>DME can develop at any stage – more likely to present as DR progresses</a:t>
            </a:r>
          </a:p>
        </p:txBody>
      </p:sp>
      <p:pic>
        <p:nvPicPr>
          <p:cNvPr id="39" name="Picture 38">
            <a:extLst>
              <a:ext uri="{FF2B5EF4-FFF2-40B4-BE49-F238E27FC236}">
                <a16:creationId xmlns:a16="http://schemas.microsoft.com/office/drawing/2014/main" id="{86429150-7371-4242-9C4D-2930AC57090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314691" y="2002437"/>
            <a:ext cx="1872842" cy="1496238"/>
          </a:xfrm>
          <a:prstGeom prst="rect">
            <a:avLst/>
          </a:prstGeom>
        </p:spPr>
      </p:pic>
    </p:spTree>
    <p:extLst>
      <p:ext uri="{BB962C8B-B14F-4D97-AF65-F5344CB8AC3E}">
        <p14:creationId xmlns:p14="http://schemas.microsoft.com/office/powerpoint/2010/main" val="425490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Prevalence of Diabetes Mellitus</a:t>
            </a:r>
            <a:endParaRPr lang="en-US" dirty="0"/>
          </a:p>
        </p:txBody>
      </p:sp>
      <p:sp>
        <p:nvSpPr>
          <p:cNvPr id="15" name="Content Placeholder 14"/>
          <p:cNvSpPr>
            <a:spLocks noGrp="1"/>
          </p:cNvSpPr>
          <p:nvPr>
            <p:ph idx="1"/>
          </p:nvPr>
        </p:nvSpPr>
        <p:spPr>
          <a:xfrm>
            <a:off x="1981200" y="1268761"/>
            <a:ext cx="8229600" cy="4865501"/>
          </a:xfrm>
        </p:spPr>
        <p:txBody>
          <a:bodyPr>
            <a:normAutofit/>
          </a:bodyPr>
          <a:lstStyle/>
          <a:p>
            <a:r>
              <a:rPr lang="en-US" sz="2000" dirty="0"/>
              <a:t>Affects 9.3% of the US population (29.1 million people)</a:t>
            </a:r>
            <a:r>
              <a:rPr lang="en-US" sz="2000" baseline="30000" dirty="0"/>
              <a:t>1</a:t>
            </a:r>
          </a:p>
          <a:p>
            <a:r>
              <a:rPr lang="en-US" sz="2000" dirty="0"/>
              <a:t>Seventh cause of death in the US</a:t>
            </a:r>
            <a:r>
              <a:rPr lang="en-US" sz="2000" baseline="30000" dirty="0"/>
              <a:t>1</a:t>
            </a:r>
          </a:p>
          <a:p>
            <a:pPr marL="342900" lvl="1" indent="-342900">
              <a:buFont typeface="Arial" pitchFamily="-96" charset="0"/>
              <a:buChar char="•"/>
            </a:pPr>
            <a:r>
              <a:rPr lang="en-US" sz="2000" dirty="0"/>
              <a:t>By 2050 between </a:t>
            </a:r>
            <a:r>
              <a:rPr lang="en-US" sz="2000" b="1" u="sng" dirty="0">
                <a:solidFill>
                  <a:srgbClr val="FF6600"/>
                </a:solidFill>
              </a:rPr>
              <a:t>1 in 5 and 1 in 3 </a:t>
            </a:r>
            <a:r>
              <a:rPr lang="en-US" sz="2000" dirty="0"/>
              <a:t>US adults (estimated) will be diabetic</a:t>
            </a:r>
          </a:p>
          <a:p>
            <a:endParaRPr lang="en-US" sz="1600" dirty="0"/>
          </a:p>
        </p:txBody>
      </p:sp>
      <p:sp>
        <p:nvSpPr>
          <p:cNvPr id="4" name="Footer Placeholder 3"/>
          <p:cNvSpPr>
            <a:spLocks noGrp="1"/>
          </p:cNvSpPr>
          <p:nvPr>
            <p:ph type="ftr" sz="quarter" idx="4294967295"/>
          </p:nvPr>
        </p:nvSpPr>
        <p:spPr>
          <a:xfrm>
            <a:off x="2152649" y="6257495"/>
            <a:ext cx="8515351" cy="365125"/>
          </a:xfrm>
          <a:prstGeom prst="rect">
            <a:avLst/>
          </a:prstGeom>
        </p:spPr>
        <p:txBody>
          <a:bodyPr/>
          <a:lstStyle/>
          <a:p>
            <a:pPr marL="111125" indent="-111125">
              <a:buFont typeface="+mj-lt"/>
              <a:buAutoNum type="arabicPeriod"/>
            </a:pPr>
            <a:r>
              <a:rPr lang="en-US" sz="600" dirty="0">
                <a:solidFill>
                  <a:schemeClr val="bg1"/>
                </a:solidFill>
              </a:rPr>
              <a:t>Centers for Disease Control and Prevention. http://www.cdc.gov/diabetes/pubs/statsreport14/national-diabetes-report-web.pdf. Accessed June 30, 2014.</a:t>
            </a:r>
          </a:p>
          <a:p>
            <a:pPr marL="111125" indent="-111125">
              <a:buFont typeface="+mj-lt"/>
              <a:buAutoNum type="arabicPeriod"/>
            </a:pPr>
            <a:r>
              <a:rPr lang="en-US" sz="600" dirty="0">
                <a:solidFill>
                  <a:schemeClr val="bg1"/>
                </a:solidFill>
              </a:rPr>
              <a:t>Centers for Disease Control and Prevention. http://www.cdc.gov/diabetes/atlas/obesityrisk/atlas.html. Accessed July 25, 2014. </a:t>
            </a:r>
          </a:p>
          <a:p>
            <a:pPr marL="111125" indent="-111125">
              <a:buFont typeface="+mj-lt"/>
              <a:buAutoNum type="arabicPeriod"/>
            </a:pPr>
            <a:r>
              <a:rPr lang="en-US" sz="600" dirty="0">
                <a:solidFill>
                  <a:schemeClr val="bg1"/>
                </a:solidFill>
              </a:rPr>
              <a:t>Centers for Disease Control and Prevention. http://www.cdc.gov/diabetes/statistics/prev/national/figageadult.htm. Accessed February 28, 2014. </a:t>
            </a:r>
          </a:p>
          <a:p>
            <a:pPr marL="111125" indent="-111125">
              <a:buFont typeface="+mj-lt"/>
              <a:buAutoNum type="arabicPeriod"/>
            </a:pPr>
            <a:r>
              <a:rPr lang="en-US" sz="600" dirty="0">
                <a:solidFill>
                  <a:schemeClr val="bg1"/>
                </a:solidFill>
              </a:rPr>
              <a:t>Centers for Disease Control and Prevention. http://www.cdc.gov/diabetes/statistics/incidence/fig2.htm. Accessed February 28, 2014.  </a:t>
            </a:r>
          </a:p>
          <a:p>
            <a:pPr marL="111125" indent="-111125">
              <a:buFont typeface="+mj-lt"/>
              <a:buAutoNum type="arabicPeriod"/>
            </a:pPr>
            <a:r>
              <a:rPr lang="en-US" sz="600" dirty="0">
                <a:solidFill>
                  <a:schemeClr val="bg1"/>
                </a:solidFill>
              </a:rPr>
              <a:t>Centers for Disease Control and Prevention. http://apps.nccd.cdc.gov/brfss/list.asp?cat=OB&amp;yr=2000&amp;qkey=4409&amp;state=All. Accessed February 28, 2014.  </a:t>
            </a:r>
          </a:p>
          <a:p>
            <a:pPr marL="111125" indent="-111125">
              <a:buFont typeface="+mj-lt"/>
              <a:buAutoNum type="arabicPeriod"/>
            </a:pPr>
            <a:r>
              <a:rPr lang="en-US" sz="600" dirty="0">
                <a:solidFill>
                  <a:schemeClr val="bg1"/>
                </a:solidFill>
              </a:rPr>
              <a:t>Centers for Disease Control and Prevention. http://apps.nccd.cdc.gov/brfss/list.asp?cat=OB&amp;yr=2012&amp;qkey=8261&amp;state=All. Accessed February 28, 2014.</a:t>
            </a:r>
          </a:p>
        </p:txBody>
      </p:sp>
      <p:sp>
        <p:nvSpPr>
          <p:cNvPr id="7" name="TextBox 6"/>
          <p:cNvSpPr txBox="1"/>
          <p:nvPr/>
        </p:nvSpPr>
        <p:spPr>
          <a:xfrm>
            <a:off x="4597174" y="2473152"/>
            <a:ext cx="2311850" cy="307777"/>
          </a:xfrm>
          <a:prstGeom prst="rect">
            <a:avLst/>
          </a:prstGeom>
          <a:noFill/>
          <a:ln w="19050" cmpd="sng">
            <a:noFill/>
            <a:miter lim="800000"/>
            <a:headEnd/>
            <a:tailEnd/>
          </a:ln>
          <a:effectLst/>
        </p:spPr>
        <p:txBody>
          <a:bodyPr wrap="none">
            <a:spAutoFit/>
          </a:bodyPr>
          <a:lstStyle>
            <a:defPPr>
              <a:defRPr lang="en-US"/>
            </a:defPPr>
            <a:lvl1pPr algn="ctr" eaLnBrk="0" fontAlgn="base" hangingPunct="0">
              <a:spcBef>
                <a:spcPct val="0"/>
              </a:spcBef>
              <a:spcAft>
                <a:spcPct val="0"/>
              </a:spcAft>
              <a:defRPr kumimoji="1" sz="2400" b="1">
                <a:solidFill>
                  <a:srgbClr val="00446A"/>
                </a:solidFill>
                <a:latin typeface="Arial" charset="0"/>
                <a:ea typeface="ＭＳ Ｐゴシック" pitchFamily="-16" charset="-128"/>
                <a:cs typeface="ＭＳ Ｐゴシック" charset="0"/>
              </a:defRPr>
            </a:lvl1pPr>
          </a:lstStyle>
          <a:p>
            <a:r>
              <a:rPr lang="en-US" sz="1400" dirty="0"/>
              <a:t>Age-adjusted Prevalence</a:t>
            </a:r>
            <a:endParaRPr lang="en-US" sz="1400" baseline="30000" dirty="0">
              <a:solidFill>
                <a:prstClr val="black"/>
              </a:solidFill>
            </a:endParaRPr>
          </a:p>
        </p:txBody>
      </p:sp>
      <p:sp>
        <p:nvSpPr>
          <p:cNvPr id="8" name="TextBox 7"/>
          <p:cNvSpPr txBox="1"/>
          <p:nvPr/>
        </p:nvSpPr>
        <p:spPr>
          <a:xfrm>
            <a:off x="3161178" y="2800450"/>
            <a:ext cx="1192136" cy="340519"/>
          </a:xfrm>
          <a:prstGeom prst="roundRect">
            <a:avLst/>
          </a:prstGeom>
          <a:solidFill>
            <a:srgbClr val="22B0B1">
              <a:alpha val="50196"/>
            </a:srgbClr>
          </a:solidFill>
          <a:ln>
            <a:noFill/>
          </a:ln>
          <a:effectLst/>
        </p:spPr>
        <p:txBody>
          <a:bodyPr wrap="none" anchor="b">
            <a:spAutoFit/>
          </a:bodyPr>
          <a:lstStyle>
            <a:defPPr>
              <a:defRPr lang="en-US"/>
            </a:defPPr>
            <a:lvl1pPr algn="ctr" eaLnBrk="0" fontAlgn="base" hangingPunct="0">
              <a:spcBef>
                <a:spcPct val="0"/>
              </a:spcBef>
              <a:spcAft>
                <a:spcPct val="0"/>
              </a:spcAft>
              <a:defRPr kumimoji="1" sz="1400" b="1">
                <a:solidFill>
                  <a:srgbClr val="333333"/>
                </a:solidFill>
                <a:latin typeface="Arial" charset="0"/>
                <a:ea typeface="ＭＳ Ｐゴシック" charset="0"/>
                <a:cs typeface="ＭＳ Ｐゴシック" charset="0"/>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r>
              <a:rPr lang="en-US" dirty="0"/>
              <a:t>2000: 6.0%</a:t>
            </a:r>
            <a:r>
              <a:rPr lang="en-US" baseline="30000" dirty="0"/>
              <a:t>3</a:t>
            </a:r>
          </a:p>
        </p:txBody>
      </p:sp>
      <p:sp>
        <p:nvSpPr>
          <p:cNvPr id="9" name="TextBox 8"/>
          <p:cNvSpPr txBox="1"/>
          <p:nvPr/>
        </p:nvSpPr>
        <p:spPr>
          <a:xfrm>
            <a:off x="7056170" y="2780929"/>
            <a:ext cx="1192136" cy="340519"/>
          </a:xfrm>
          <a:prstGeom prst="roundRect">
            <a:avLst/>
          </a:prstGeom>
          <a:solidFill>
            <a:srgbClr val="22B0B1">
              <a:alpha val="50196"/>
            </a:srgbClr>
          </a:solidFill>
          <a:ln>
            <a:noFill/>
          </a:ln>
          <a:effectLst/>
        </p:spPr>
        <p:txBody>
          <a:bodyPr wrap="none" anchor="b">
            <a:spAutoFit/>
          </a:bodyPr>
          <a:lstStyle>
            <a:defPPr>
              <a:defRPr lang="en-US"/>
            </a:defPPr>
            <a:lvl1pPr algn="ctr" eaLnBrk="0" fontAlgn="base" hangingPunct="0">
              <a:spcBef>
                <a:spcPct val="0"/>
              </a:spcBef>
              <a:spcAft>
                <a:spcPct val="0"/>
              </a:spcAft>
              <a:defRPr kumimoji="1" sz="1400" b="1">
                <a:solidFill>
                  <a:srgbClr val="333333"/>
                </a:solidFill>
                <a:latin typeface="Arial" charset="0"/>
                <a:ea typeface="ＭＳ Ｐゴシック" charset="0"/>
                <a:cs typeface="ＭＳ Ｐゴシック" charset="0"/>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r>
              <a:rPr lang="en-US" dirty="0"/>
              <a:t>2012: 9.3%</a:t>
            </a:r>
            <a:r>
              <a:rPr lang="en-US" baseline="30000" dirty="0"/>
              <a:t>1</a:t>
            </a:r>
          </a:p>
        </p:txBody>
      </p:sp>
      <p:pic>
        <p:nvPicPr>
          <p:cNvPr id="10" name="Picture 9"/>
          <p:cNvPicPr>
            <a:picLocks/>
          </p:cNvPicPr>
          <p:nvPr/>
        </p:nvPicPr>
        <p:blipFill rotWithShape="1">
          <a:blip r:embed="rId3"/>
          <a:srcRect l="206" t="1096" r="275" b="347"/>
          <a:stretch/>
        </p:blipFill>
        <p:spPr>
          <a:xfrm>
            <a:off x="5832232" y="3210752"/>
            <a:ext cx="3640015" cy="1802425"/>
          </a:xfrm>
          <a:prstGeom prst="roundRect">
            <a:avLst>
              <a:gd name="adj" fmla="val 5006"/>
            </a:avLst>
          </a:prstGeom>
          <a:ln w="19050" cap="rnd">
            <a:solidFill>
              <a:srgbClr val="22B0B1"/>
            </a:solidFill>
            <a:round/>
          </a:ln>
          <a:effectLst>
            <a:outerShdw blurRad="50800" dist="38100" dir="2700000" algn="tl" rotWithShape="0">
              <a:prstClr val="black">
                <a:alpha val="40000"/>
              </a:prstClr>
            </a:outerShdw>
          </a:effectLst>
        </p:spPr>
      </p:pic>
      <p:pic>
        <p:nvPicPr>
          <p:cNvPr id="11" name="Picture 10"/>
          <p:cNvPicPr>
            <a:picLocks/>
          </p:cNvPicPr>
          <p:nvPr/>
        </p:nvPicPr>
        <p:blipFill rotWithShape="1">
          <a:blip r:embed="rId4"/>
          <a:srcRect l="146" t="616" r="335" b="827"/>
          <a:stretch/>
        </p:blipFill>
        <p:spPr>
          <a:xfrm>
            <a:off x="1937238" y="3282760"/>
            <a:ext cx="3640016" cy="1802425"/>
          </a:xfrm>
          <a:prstGeom prst="roundRect">
            <a:avLst>
              <a:gd name="adj" fmla="val 5006"/>
            </a:avLst>
          </a:prstGeom>
          <a:ln w="19050" cap="rnd">
            <a:solidFill>
              <a:srgbClr val="22B0B1"/>
            </a:solidFill>
            <a:round/>
          </a:ln>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5"/>
          <a:srcRect l="1544" t="1012" r="1180" b="883"/>
          <a:stretch/>
        </p:blipFill>
        <p:spPr>
          <a:xfrm>
            <a:off x="9661281" y="3307803"/>
            <a:ext cx="756138" cy="1248508"/>
          </a:xfrm>
          <a:prstGeom prst="roundRect">
            <a:avLst>
              <a:gd name="adj" fmla="val 5006"/>
            </a:avLst>
          </a:prstGeom>
          <a:ln w="19050" cap="rnd">
            <a:solidFill>
              <a:srgbClr val="22B0B1"/>
            </a:solidFill>
            <a:round/>
          </a:ln>
          <a:effectLst>
            <a:outerShdw blurRad="50800" dist="38100" dir="2700000" algn="tl" rotWithShape="0">
              <a:prstClr val="black">
                <a:alpha val="40000"/>
              </a:prstClr>
            </a:outerShdw>
          </a:effectLst>
        </p:spPr>
      </p:pic>
      <p:graphicFrame>
        <p:nvGraphicFramePr>
          <p:cNvPr id="14" name="Content Placeholder 7"/>
          <p:cNvGraphicFramePr>
            <a:graphicFrameLocks/>
          </p:cNvGraphicFramePr>
          <p:nvPr>
            <p:extLst>
              <p:ext uri="{D42A27DB-BD31-4B8C-83A1-F6EECF244321}">
                <p14:modId xmlns:p14="http://schemas.microsoft.com/office/powerpoint/2010/main" val="2717974730"/>
              </p:ext>
            </p:extLst>
          </p:nvPr>
        </p:nvGraphicFramePr>
        <p:xfrm>
          <a:off x="3157846" y="5301208"/>
          <a:ext cx="5130217" cy="777240"/>
        </p:xfrm>
        <a:graphic>
          <a:graphicData uri="http://schemas.openxmlformats.org/drawingml/2006/table">
            <a:tbl>
              <a:tblPr firstRow="1">
                <a:effectLst>
                  <a:outerShdw blurRad="50800" dist="38100" dir="10800000" algn="r" rotWithShape="0">
                    <a:prstClr val="black">
                      <a:alpha val="40000"/>
                    </a:prstClr>
                  </a:outerShdw>
                </a:effectLst>
                <a:tableStyleId>{5C22544A-7EE6-4342-B048-85BDC9FD1C3A}</a:tableStyleId>
              </a:tblPr>
              <a:tblGrid>
                <a:gridCol w="3565185">
                  <a:extLst>
                    <a:ext uri="{9D8B030D-6E8A-4147-A177-3AD203B41FA5}">
                      <a16:colId xmlns:a16="http://schemas.microsoft.com/office/drawing/2014/main" val="20000"/>
                    </a:ext>
                  </a:extLst>
                </a:gridCol>
                <a:gridCol w="782516">
                  <a:extLst>
                    <a:ext uri="{9D8B030D-6E8A-4147-A177-3AD203B41FA5}">
                      <a16:colId xmlns:a16="http://schemas.microsoft.com/office/drawing/2014/main" val="20001"/>
                    </a:ext>
                  </a:extLst>
                </a:gridCol>
                <a:gridCol w="782516">
                  <a:extLst>
                    <a:ext uri="{9D8B030D-6E8A-4147-A177-3AD203B41FA5}">
                      <a16:colId xmlns:a16="http://schemas.microsoft.com/office/drawing/2014/main" val="20002"/>
                    </a:ext>
                  </a:extLst>
                </a:gridCol>
              </a:tblGrid>
              <a:tr h="239106">
                <a:tc>
                  <a:txBody>
                    <a:bodyPr/>
                    <a:lstStyle/>
                    <a:p>
                      <a:pPr marL="0" marR="0">
                        <a:spcBef>
                          <a:spcPts val="0"/>
                        </a:spcBef>
                        <a:spcAft>
                          <a:spcPts val="0"/>
                        </a:spcAft>
                      </a:pPr>
                      <a:endPar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anchor="b">
                    <a:lnL w="38100" cap="flat" cmpd="sng" algn="ctr">
                      <a:solidFill>
                        <a:srgbClr val="22B0B1"/>
                      </a:solidFill>
                      <a:prstDash val="solid"/>
                      <a:round/>
                      <a:headEnd type="none" w="med" len="med"/>
                      <a:tailEnd type="none" w="med" len="med"/>
                    </a:lnL>
                    <a:lnR w="3175" cap="flat" cmpd="sng" algn="ctr">
                      <a:solidFill>
                        <a:schemeClr val="bg1"/>
                      </a:solidFill>
                      <a:prstDash val="solid"/>
                      <a:round/>
                      <a:headEnd type="none" w="med" len="med"/>
                      <a:tailEnd type="none" w="med" len="med"/>
                    </a:lnR>
                    <a:lnT w="38100" cap="flat" cmpd="sng" algn="ctr">
                      <a:solidFill>
                        <a:srgbClr val="22B0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46A"/>
                    </a:solidFill>
                  </a:tcPr>
                </a:tc>
                <a:tc>
                  <a:txBody>
                    <a:bodyPr/>
                    <a:lstStyle/>
                    <a:p>
                      <a:pPr marL="0" marR="0" algn="ctr">
                        <a:spcBef>
                          <a:spcPts val="0"/>
                        </a:spcBef>
                        <a:spcAft>
                          <a:spcPts val="0"/>
                        </a:spcAft>
                      </a:pPr>
                      <a:r>
                        <a:rPr lang="en-US" sz="1100" dirty="0">
                          <a:solidFill>
                            <a:schemeClr val="bg1"/>
                          </a:solidFill>
                          <a:effectLst/>
                          <a:latin typeface="Arial" panose="020B0604020202020204" pitchFamily="34" charset="0"/>
                          <a:cs typeface="Arial" panose="020B0604020202020204" pitchFamily="34" charset="0"/>
                        </a:rPr>
                        <a:t>2000</a:t>
                      </a:r>
                      <a:endPar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8100" cap="flat" cmpd="sng" algn="ctr">
                      <a:solidFill>
                        <a:srgbClr val="22B0B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446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cs typeface="Arial" panose="020B0604020202020204" pitchFamily="34" charset="0"/>
                        </a:rPr>
                        <a:t>2012</a:t>
                      </a:r>
                      <a:endParaRPr lang="en-US" sz="11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anchor="b">
                    <a:lnL w="3175" cap="flat" cmpd="sng" algn="ctr">
                      <a:solidFill>
                        <a:schemeClr val="bg1"/>
                      </a:solidFill>
                      <a:prstDash val="solid"/>
                      <a:round/>
                      <a:headEnd type="none" w="med" len="med"/>
                      <a:tailEnd type="none" w="med" len="med"/>
                    </a:lnL>
                    <a:lnR w="38100" cap="flat" cmpd="sng" algn="ctr">
                      <a:solidFill>
                        <a:srgbClr val="22B0B1"/>
                      </a:solidFill>
                      <a:prstDash val="solid"/>
                      <a:round/>
                      <a:headEnd type="none" w="med" len="med"/>
                      <a:tailEnd type="none" w="med" len="med"/>
                    </a:lnR>
                    <a:lnT w="38100" cap="flat" cmpd="sng" algn="ctr">
                      <a:solidFill>
                        <a:srgbClr val="22B0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46A"/>
                    </a:solidFill>
                  </a:tcPr>
                </a:tc>
                <a:extLst>
                  <a:ext uri="{0D108BD9-81ED-4DB2-BD59-A6C34878D82A}">
                    <a16:rowId xmlns:a16="http://schemas.microsoft.com/office/drawing/2014/main" val="10000"/>
                  </a:ext>
                </a:extLst>
              </a:tr>
              <a:tr h="185971">
                <a:tc>
                  <a:txBody>
                    <a:bodyPr/>
                    <a:lstStyle/>
                    <a:p>
                      <a:r>
                        <a:rPr lang="en-US" sz="1100" dirty="0">
                          <a:solidFill>
                            <a:srgbClr val="333333"/>
                          </a:solidFill>
                          <a:latin typeface="Arial" panose="020B0604020202020204" pitchFamily="34" charset="0"/>
                          <a:cs typeface="Arial" panose="020B0604020202020204" pitchFamily="34" charset="0"/>
                        </a:rPr>
                        <a:t>Diabetes Incidence (cases/1000)</a:t>
                      </a:r>
                      <a:endParaRPr lang="en-US" sz="1100" baseline="30000" dirty="0">
                        <a:solidFill>
                          <a:srgbClr val="333333"/>
                        </a:solidFill>
                        <a:latin typeface="Arial" panose="020B0604020202020204" pitchFamily="34" charset="0"/>
                        <a:cs typeface="Arial" panose="020B0604020202020204" pitchFamily="34" charset="0"/>
                      </a:endParaRPr>
                    </a:p>
                  </a:txBody>
                  <a:tcPr>
                    <a:lnL w="38100" cap="flat" cmpd="sng" algn="ctr">
                      <a:solidFill>
                        <a:srgbClr val="22B0B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rgbClr val="333333"/>
                          </a:solidFill>
                          <a:latin typeface="Arial" panose="020B0604020202020204" pitchFamily="34" charset="0"/>
                          <a:cs typeface="Arial" panose="020B0604020202020204" pitchFamily="34" charset="0"/>
                        </a:rPr>
                        <a:t>6.0</a:t>
                      </a:r>
                      <a:r>
                        <a:rPr lang="en-US" sz="1100" baseline="30000" dirty="0">
                          <a:solidFill>
                            <a:srgbClr val="333333"/>
                          </a:solidFill>
                          <a:latin typeface="Arial" panose="020B0604020202020204" pitchFamily="34" charset="0"/>
                          <a:cs typeface="Arial" panose="020B0604020202020204" pitchFamily="34" charset="0"/>
                        </a:rPr>
                        <a:t>4</a:t>
                      </a:r>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1100" dirty="0">
                          <a:solidFill>
                            <a:srgbClr val="333333"/>
                          </a:solidFill>
                          <a:latin typeface="Arial" panose="020B0604020202020204" pitchFamily="34" charset="0"/>
                          <a:cs typeface="Arial" panose="020B0604020202020204" pitchFamily="34" charset="0"/>
                        </a:rPr>
                        <a:t>7.8</a:t>
                      </a:r>
                      <a:r>
                        <a:rPr lang="en-US" sz="1100" baseline="30000" dirty="0">
                          <a:solidFill>
                            <a:srgbClr val="333333"/>
                          </a:solidFill>
                          <a:latin typeface="Arial" panose="020B0604020202020204" pitchFamily="34" charset="0"/>
                          <a:cs typeface="Arial" panose="020B0604020202020204" pitchFamily="34" charset="0"/>
                        </a:rPr>
                        <a:t>1</a:t>
                      </a:r>
                      <a:endParaRPr lang="en-US" sz="1100" dirty="0">
                        <a:solidFill>
                          <a:srgbClr val="333333"/>
                        </a:solidFill>
                        <a:latin typeface="Arial" panose="020B0604020202020204" pitchFamily="34" charset="0"/>
                        <a:cs typeface="Arial" panose="020B0604020202020204" pitchFamily="34" charset="0"/>
                      </a:endParaRPr>
                    </a:p>
                  </a:txBody>
                  <a:tcPr>
                    <a:lnL w="3175" cap="flat" cmpd="sng" algn="ctr">
                      <a:solidFill>
                        <a:schemeClr val="bg1"/>
                      </a:solidFill>
                      <a:prstDash val="solid"/>
                      <a:round/>
                      <a:headEnd type="none" w="med" len="med"/>
                      <a:tailEnd type="none" w="med" len="med"/>
                    </a:lnL>
                    <a:lnR w="38100" cap="flat" cmpd="sng" algn="ctr">
                      <a:solidFill>
                        <a:srgbClr val="22B0B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1"/>
                  </a:ext>
                </a:extLst>
              </a:tr>
              <a:tr h="185971">
                <a:tc>
                  <a:txBody>
                    <a:bodyPr/>
                    <a:lstStyle/>
                    <a:p>
                      <a:r>
                        <a:rPr lang="en-US" sz="1100" dirty="0">
                          <a:solidFill>
                            <a:srgbClr val="333333"/>
                          </a:solidFill>
                          <a:latin typeface="Arial" panose="020B0604020202020204" pitchFamily="34" charset="0"/>
                          <a:cs typeface="Arial" panose="020B0604020202020204" pitchFamily="34" charset="0"/>
                        </a:rPr>
                        <a:t>Obesity Prevalence (%)</a:t>
                      </a:r>
                    </a:p>
                  </a:txBody>
                  <a:tcPr>
                    <a:lnL w="38100" cap="flat" cmpd="sng" algn="ctr">
                      <a:solidFill>
                        <a:srgbClr val="22B0B1"/>
                      </a:solidFill>
                      <a:prstDash val="solid"/>
                      <a:round/>
                      <a:headEnd type="none" w="med" len="med"/>
                      <a:tailEnd type="none" w="med" len="med"/>
                    </a:lnL>
                    <a:lnR w="3175" cap="flat" cmpd="sng" algn="ctr">
                      <a:solidFill>
                        <a:schemeClr val="bg1"/>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38100" cap="flat" cmpd="sng" algn="ctr">
                      <a:solidFill>
                        <a:srgbClr val="22B0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rgbClr val="333333"/>
                          </a:solidFill>
                          <a:latin typeface="Arial" panose="020B0604020202020204" pitchFamily="34" charset="0"/>
                          <a:cs typeface="Arial" panose="020B0604020202020204" pitchFamily="34" charset="0"/>
                        </a:rPr>
                        <a:t>20.1</a:t>
                      </a:r>
                      <a:r>
                        <a:rPr lang="en-US" sz="1100" baseline="30000" dirty="0">
                          <a:solidFill>
                            <a:srgbClr val="333333"/>
                          </a:solidFill>
                          <a:latin typeface="Arial" panose="020B0604020202020204" pitchFamily="34" charset="0"/>
                          <a:cs typeface="Arial" panose="020B0604020202020204" pitchFamily="34" charset="0"/>
                        </a:rPr>
                        <a:t>5</a:t>
                      </a:r>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38100" cap="flat" cmpd="sng" algn="ctr">
                      <a:solidFill>
                        <a:srgbClr val="22B0B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1100" dirty="0">
                          <a:solidFill>
                            <a:srgbClr val="333333"/>
                          </a:solidFill>
                          <a:latin typeface="Arial" panose="020B0604020202020204" pitchFamily="34" charset="0"/>
                          <a:cs typeface="Arial" panose="020B0604020202020204" pitchFamily="34" charset="0"/>
                        </a:rPr>
                        <a:t>27.6</a:t>
                      </a:r>
                      <a:r>
                        <a:rPr lang="en-US" sz="1100" baseline="30000" dirty="0">
                          <a:solidFill>
                            <a:srgbClr val="333333"/>
                          </a:solidFill>
                          <a:latin typeface="Arial" panose="020B0604020202020204" pitchFamily="34" charset="0"/>
                          <a:cs typeface="Arial" panose="020B0604020202020204" pitchFamily="34" charset="0"/>
                        </a:rPr>
                        <a:t>6</a:t>
                      </a:r>
                    </a:p>
                  </a:txBody>
                  <a:tcPr>
                    <a:lnL w="3175" cap="flat" cmpd="sng" algn="ctr">
                      <a:solidFill>
                        <a:schemeClr val="bg1"/>
                      </a:solidFill>
                      <a:prstDash val="solid"/>
                      <a:round/>
                      <a:headEnd type="none" w="med" len="med"/>
                      <a:tailEnd type="none" w="med" len="med"/>
                    </a:lnL>
                    <a:lnR w="38100" cap="flat" cmpd="sng" algn="ctr">
                      <a:solidFill>
                        <a:srgbClr val="22B0B1"/>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38100" cap="flat" cmpd="sng" algn="ctr">
                      <a:solidFill>
                        <a:srgbClr val="22B0B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047407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3B98-FE02-B148-95D5-5401D45B279F}"/>
              </a:ext>
            </a:extLst>
          </p:cNvPr>
          <p:cNvSpPr>
            <a:spLocks noGrp="1"/>
          </p:cNvSpPr>
          <p:nvPr>
            <p:ph type="title"/>
          </p:nvPr>
        </p:nvSpPr>
        <p:spPr/>
        <p:txBody>
          <a:bodyPr/>
          <a:lstStyle/>
          <a:p>
            <a:r>
              <a:rPr lang="en-US" dirty="0"/>
              <a:t>Looking More Carefully</a:t>
            </a:r>
          </a:p>
        </p:txBody>
      </p:sp>
      <p:sp>
        <p:nvSpPr>
          <p:cNvPr id="3" name="Content Placeholder 2">
            <a:extLst>
              <a:ext uri="{FF2B5EF4-FFF2-40B4-BE49-F238E27FC236}">
                <a16:creationId xmlns:a16="http://schemas.microsoft.com/office/drawing/2014/main" id="{2E270B00-7CFA-144E-92E9-63AAAF34A810}"/>
              </a:ext>
            </a:extLst>
          </p:cNvPr>
          <p:cNvSpPr>
            <a:spLocks noGrp="1"/>
          </p:cNvSpPr>
          <p:nvPr>
            <p:ph idx="1"/>
          </p:nvPr>
        </p:nvSpPr>
        <p:spPr/>
        <p:txBody>
          <a:bodyPr/>
          <a:lstStyle/>
          <a:p>
            <a:r>
              <a:rPr lang="en-US" dirty="0"/>
              <a:t>DME -&gt; get referred for treatment</a:t>
            </a:r>
          </a:p>
          <a:p>
            <a:r>
              <a:rPr lang="en-US" dirty="0"/>
              <a:t>PDR -&gt; gets referred for treatment</a:t>
            </a:r>
          </a:p>
          <a:p>
            <a:r>
              <a:rPr lang="en-US" dirty="0"/>
              <a:t>Most patient with severe NPDR often have DME</a:t>
            </a:r>
          </a:p>
          <a:p>
            <a:r>
              <a:rPr lang="en-US" dirty="0"/>
              <a:t>So it leaves a very small percentage</a:t>
            </a:r>
          </a:p>
        </p:txBody>
      </p:sp>
    </p:spTree>
    <p:extLst>
      <p:ext uri="{BB962C8B-B14F-4D97-AF65-F5344CB8AC3E}">
        <p14:creationId xmlns:p14="http://schemas.microsoft.com/office/powerpoint/2010/main" val="1042583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1409DB-4A38-974D-BD61-096FB493444B}"/>
              </a:ext>
            </a:extLst>
          </p:cNvPr>
          <p:cNvSpPr>
            <a:spLocks noGrp="1"/>
          </p:cNvSpPr>
          <p:nvPr>
            <p:ph type="title"/>
          </p:nvPr>
        </p:nvSpPr>
        <p:spPr/>
        <p:txBody>
          <a:bodyPr/>
          <a:lstStyle/>
          <a:p>
            <a:r>
              <a:rPr lang="en-US" sz="4000" dirty="0"/>
              <a:t>Important Clinical Trials to Be Aware </a:t>
            </a:r>
          </a:p>
        </p:txBody>
      </p:sp>
      <p:sp>
        <p:nvSpPr>
          <p:cNvPr id="5" name="Content Placeholder 4">
            <a:extLst>
              <a:ext uri="{FF2B5EF4-FFF2-40B4-BE49-F238E27FC236}">
                <a16:creationId xmlns:a16="http://schemas.microsoft.com/office/drawing/2014/main" id="{F75AE9DD-31D1-AB43-A4DF-D4ABCB7AA1BE}"/>
              </a:ext>
            </a:extLst>
          </p:cNvPr>
          <p:cNvSpPr>
            <a:spLocks noGrp="1"/>
          </p:cNvSpPr>
          <p:nvPr>
            <p:ph idx="1"/>
          </p:nvPr>
        </p:nvSpPr>
        <p:spPr/>
        <p:txBody>
          <a:bodyPr/>
          <a:lstStyle/>
          <a:p>
            <a:pPr marL="0" indent="0">
              <a:buNone/>
            </a:pPr>
            <a:r>
              <a:rPr lang="en-US" dirty="0"/>
              <a:t>These trials may soon influence when to treat and refer</a:t>
            </a:r>
          </a:p>
          <a:p>
            <a:r>
              <a:rPr lang="en-US" dirty="0"/>
              <a:t> </a:t>
            </a:r>
            <a:r>
              <a:rPr lang="en-US" dirty="0" err="1"/>
              <a:t>DRCR.net</a:t>
            </a:r>
            <a:r>
              <a:rPr lang="en-US" dirty="0"/>
              <a:t> </a:t>
            </a:r>
          </a:p>
          <a:p>
            <a:pPr lvl="1"/>
            <a:r>
              <a:rPr lang="en-US" dirty="0"/>
              <a:t>Protocol T</a:t>
            </a:r>
          </a:p>
          <a:p>
            <a:pPr lvl="1"/>
            <a:r>
              <a:rPr lang="en-US" dirty="0"/>
              <a:t>Protocol S</a:t>
            </a:r>
          </a:p>
          <a:p>
            <a:pPr lvl="1"/>
            <a:endParaRPr lang="en-US" dirty="0"/>
          </a:p>
        </p:txBody>
      </p:sp>
    </p:spTree>
    <p:extLst>
      <p:ext uri="{BB962C8B-B14F-4D97-AF65-F5344CB8AC3E}">
        <p14:creationId xmlns:p14="http://schemas.microsoft.com/office/powerpoint/2010/main" val="424660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143000"/>
          </a:xfrm>
        </p:spPr>
        <p:txBody>
          <a:bodyPr/>
          <a:lstStyle/>
          <a:p>
            <a:r>
              <a:rPr lang="en-US" dirty="0" err="1"/>
              <a:t>DRCR.net</a:t>
            </a:r>
            <a:endParaRPr lang="en-US" dirty="0"/>
          </a:p>
        </p:txBody>
      </p:sp>
      <p:sp>
        <p:nvSpPr>
          <p:cNvPr id="3" name="Content Placeholder 2"/>
          <p:cNvSpPr>
            <a:spLocks noGrp="1"/>
          </p:cNvSpPr>
          <p:nvPr>
            <p:ph idx="1"/>
          </p:nvPr>
        </p:nvSpPr>
        <p:spPr>
          <a:xfrm>
            <a:off x="695400" y="1219548"/>
            <a:ext cx="11017224" cy="5112568"/>
          </a:xfrm>
        </p:spPr>
        <p:txBody>
          <a:bodyPr/>
          <a:lstStyle/>
          <a:p>
            <a:r>
              <a:rPr lang="en-US" dirty="0"/>
              <a:t>The Diabetic Retinopathy Clinical Research Network (</a:t>
            </a:r>
            <a:r>
              <a:rPr lang="en-US" dirty="0" err="1"/>
              <a:t>DRCR.net</a:t>
            </a:r>
            <a:r>
              <a:rPr lang="en-US" dirty="0"/>
              <a:t>) is a collaborative network dedicated to facilitating multicenter clinical research of diabetic retinopathy, diabetic macular edema and associated conditions</a:t>
            </a:r>
          </a:p>
          <a:p>
            <a:pPr lvl="1"/>
            <a:r>
              <a:rPr lang="en-US" dirty="0"/>
              <a:t>Principal emphasis is placed on clinical trials</a:t>
            </a:r>
          </a:p>
          <a:p>
            <a:r>
              <a:rPr lang="en-US" dirty="0"/>
              <a:t>Formed in September 2002 and currently includes over 115 participating sites (offices) with over 400 physicians throughout the US</a:t>
            </a:r>
          </a:p>
          <a:p>
            <a:r>
              <a:rPr lang="en-US" dirty="0"/>
              <a:t>Funded by NEI </a:t>
            </a:r>
          </a:p>
          <a:p>
            <a:endParaRPr lang="en-US" dirty="0"/>
          </a:p>
          <a:p>
            <a:pPr marL="0" indent="0">
              <a:buNone/>
            </a:pPr>
            <a:endParaRPr lang="en-US" dirty="0"/>
          </a:p>
        </p:txBody>
      </p:sp>
    </p:spTree>
    <p:extLst>
      <p:ext uri="{BB962C8B-B14F-4D97-AF65-F5344CB8AC3E}">
        <p14:creationId xmlns:p14="http://schemas.microsoft.com/office/powerpoint/2010/main" val="1602435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9DF1-58EF-A345-943E-B37429BDBD13}"/>
              </a:ext>
            </a:extLst>
          </p:cNvPr>
          <p:cNvSpPr>
            <a:spLocks noGrp="1"/>
          </p:cNvSpPr>
          <p:nvPr>
            <p:ph type="title"/>
          </p:nvPr>
        </p:nvSpPr>
        <p:spPr>
          <a:xfrm>
            <a:off x="2207568" y="476673"/>
            <a:ext cx="7848872" cy="301799"/>
          </a:xfrm>
        </p:spPr>
        <p:txBody>
          <a:bodyPr/>
          <a:lstStyle/>
          <a:p>
            <a:pPr>
              <a:lnSpc>
                <a:spcPct val="100000"/>
              </a:lnSpc>
            </a:pPr>
            <a:r>
              <a:rPr lang="en-US" sz="2800" dirty="0" err="1">
                <a:solidFill>
                  <a:schemeClr val="tx1"/>
                </a:solidFill>
              </a:rPr>
              <a:t>DRCR.net</a:t>
            </a:r>
            <a:r>
              <a:rPr lang="en-US" sz="2800" dirty="0">
                <a:solidFill>
                  <a:schemeClr val="tx1"/>
                </a:solidFill>
              </a:rPr>
              <a:t> Protocol V:  Treatment vs. Observation</a:t>
            </a:r>
          </a:p>
        </p:txBody>
      </p:sp>
      <p:sp>
        <p:nvSpPr>
          <p:cNvPr id="3" name="Content Placeholder 2">
            <a:extLst>
              <a:ext uri="{FF2B5EF4-FFF2-40B4-BE49-F238E27FC236}">
                <a16:creationId xmlns:a16="http://schemas.microsoft.com/office/drawing/2014/main" id="{4F36D89D-08A5-0340-9FF8-77F6A158B266}"/>
              </a:ext>
            </a:extLst>
          </p:cNvPr>
          <p:cNvSpPr>
            <a:spLocks noGrp="1"/>
          </p:cNvSpPr>
          <p:nvPr>
            <p:ph idx="1"/>
          </p:nvPr>
        </p:nvSpPr>
        <p:spPr>
          <a:xfrm>
            <a:off x="551384" y="1261051"/>
            <a:ext cx="11017224" cy="3104053"/>
          </a:xfrm>
        </p:spPr>
        <p:txBody>
          <a:bodyPr/>
          <a:lstStyle/>
          <a:p>
            <a:r>
              <a:rPr lang="en-US" sz="2400" dirty="0"/>
              <a:t>702 participants with CI-DME and VA 20/25 or better were randomly assigned to initial Tx with </a:t>
            </a:r>
            <a:r>
              <a:rPr lang="en-US" sz="2400" dirty="0" err="1"/>
              <a:t>Eylea</a:t>
            </a:r>
            <a:r>
              <a:rPr lang="en-US" sz="2400" dirty="0"/>
              <a:t> (n = 226), laser photocoagulation (n = 240) or observation (n = 236)</a:t>
            </a:r>
          </a:p>
          <a:p>
            <a:endParaRPr lang="en-US" sz="2400" dirty="0"/>
          </a:p>
          <a:p>
            <a:r>
              <a:rPr lang="en-US" sz="2400" dirty="0"/>
              <a:t>At 2 years, the rates of VA loss of </a:t>
            </a:r>
            <a:r>
              <a:rPr lang="en-US" sz="2400" u="sng" dirty="0"/>
              <a:t>&gt;</a:t>
            </a:r>
            <a:r>
              <a:rPr lang="en-US" sz="2400" dirty="0"/>
              <a:t> 5 letters did not differ significantly between groups</a:t>
            </a:r>
          </a:p>
          <a:p>
            <a:endParaRPr lang="en-US" sz="1600" dirty="0"/>
          </a:p>
          <a:p>
            <a:endParaRPr lang="en-US" sz="3200" dirty="0"/>
          </a:p>
        </p:txBody>
      </p:sp>
      <p:pic>
        <p:nvPicPr>
          <p:cNvPr id="5" name="Picture 4">
            <a:extLst>
              <a:ext uri="{FF2B5EF4-FFF2-40B4-BE49-F238E27FC236}">
                <a16:creationId xmlns:a16="http://schemas.microsoft.com/office/drawing/2014/main" id="{444F2D5B-891B-3043-AFD0-5548EB6F6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632" y="3416424"/>
            <a:ext cx="6097553" cy="2208054"/>
          </a:xfrm>
          <a:prstGeom prst="rect">
            <a:avLst/>
          </a:prstGeom>
          <a:ln w="28575">
            <a:solidFill>
              <a:srgbClr val="0070C0"/>
            </a:solidFill>
          </a:ln>
        </p:spPr>
      </p:pic>
      <p:sp>
        <p:nvSpPr>
          <p:cNvPr id="6" name="Rectangle 5">
            <a:extLst>
              <a:ext uri="{FF2B5EF4-FFF2-40B4-BE49-F238E27FC236}">
                <a16:creationId xmlns:a16="http://schemas.microsoft.com/office/drawing/2014/main" id="{0A8C31ED-3B9B-464B-8DB9-816093248FC1}"/>
              </a:ext>
            </a:extLst>
          </p:cNvPr>
          <p:cNvSpPr/>
          <p:nvPr/>
        </p:nvSpPr>
        <p:spPr>
          <a:xfrm>
            <a:off x="5015880" y="5723059"/>
            <a:ext cx="4572000" cy="415498"/>
          </a:xfrm>
          <a:prstGeom prst="rect">
            <a:avLst/>
          </a:prstGeom>
        </p:spPr>
        <p:txBody>
          <a:bodyPr>
            <a:spAutoFit/>
          </a:bodyPr>
          <a:lstStyle/>
          <a:p>
            <a:r>
              <a:rPr lang="en-US" sz="1050" dirty="0">
                <a:latin typeface="Helvetica" pitchFamily="2" charset="0"/>
              </a:rPr>
              <a:t>JAMA. 2019;321(19):1880-1894. doi:</a:t>
            </a:r>
            <a:r>
              <a:rPr lang="en-US" sz="1050" dirty="0">
                <a:solidFill>
                  <a:srgbClr val="1F3BFF"/>
                </a:solidFill>
                <a:latin typeface="Helvetica" pitchFamily="2" charset="0"/>
              </a:rPr>
              <a:t>10.1001/jama.2019.5790</a:t>
            </a:r>
            <a:endParaRPr lang="en-US" sz="1050" dirty="0">
              <a:latin typeface="Helvetica" pitchFamily="2" charset="0"/>
            </a:endParaRPr>
          </a:p>
          <a:p>
            <a:r>
              <a:rPr lang="en-US" sz="1050" dirty="0">
                <a:latin typeface="Helvetica" pitchFamily="2" charset="0"/>
              </a:rPr>
              <a:t>Published online April 29, 2019.</a:t>
            </a:r>
          </a:p>
        </p:txBody>
      </p:sp>
    </p:spTree>
    <p:extLst>
      <p:ext uri="{BB962C8B-B14F-4D97-AF65-F5344CB8AC3E}">
        <p14:creationId xmlns:p14="http://schemas.microsoft.com/office/powerpoint/2010/main" val="97644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981200" y="269776"/>
            <a:ext cx="8458200" cy="1143000"/>
          </a:xfrm>
        </p:spPr>
        <p:txBody>
          <a:bodyPr/>
          <a:lstStyle/>
          <a:p>
            <a:pPr>
              <a:defRPr/>
            </a:pPr>
            <a:r>
              <a:rPr lang="en-US" dirty="0">
                <a:ea typeface="+mj-ea"/>
              </a:rPr>
              <a:t>The Diabetic Retinopathy Clinical Research Network</a:t>
            </a:r>
          </a:p>
        </p:txBody>
      </p:sp>
      <p:sp>
        <p:nvSpPr>
          <p:cNvPr id="27651" name="Rectangle 3"/>
          <p:cNvSpPr>
            <a:spLocks noGrp="1" noChangeArrowheads="1"/>
          </p:cNvSpPr>
          <p:nvPr>
            <p:ph idx="1"/>
          </p:nvPr>
        </p:nvSpPr>
        <p:spPr>
          <a:xfrm>
            <a:off x="1524000" y="1447800"/>
            <a:ext cx="9144000" cy="4381500"/>
          </a:xfrm>
        </p:spPr>
        <p:txBody>
          <a:bodyPr/>
          <a:lstStyle/>
          <a:p>
            <a:pPr algn="ctr">
              <a:buFont typeface="Wingdings" charset="0"/>
              <a:buNone/>
            </a:pPr>
            <a:r>
              <a:rPr lang="en-US" sz="4000" b="1" dirty="0">
                <a:latin typeface="Arial" charset="0"/>
                <a:cs typeface="Arial" charset="0"/>
              </a:rPr>
              <a:t>Protocol T</a:t>
            </a:r>
          </a:p>
          <a:p>
            <a:pPr algn="ctr">
              <a:buFont typeface="Wingdings" charset="0"/>
              <a:buNone/>
            </a:pPr>
            <a:endParaRPr lang="en-US" sz="2000" b="1" dirty="0">
              <a:latin typeface="Arial" charset="0"/>
              <a:cs typeface="Arial" charset="0"/>
            </a:endParaRPr>
          </a:p>
          <a:p>
            <a:pPr algn="ctr">
              <a:buFont typeface="Wingdings" charset="0"/>
              <a:buNone/>
            </a:pPr>
            <a:r>
              <a:rPr lang="en-US" sz="3600" b="1" dirty="0">
                <a:latin typeface="Arial" charset="0"/>
                <a:cs typeface="Arial" charset="0"/>
              </a:rPr>
              <a:t>Comparative Effectiveness Study of </a:t>
            </a:r>
            <a:r>
              <a:rPr lang="en-US" sz="3600" b="1" dirty="0" err="1">
                <a:latin typeface="Arial" charset="0"/>
                <a:cs typeface="Arial" charset="0"/>
              </a:rPr>
              <a:t>Aflibercept</a:t>
            </a:r>
            <a:r>
              <a:rPr lang="en-US" sz="3600" b="1" dirty="0">
                <a:latin typeface="Arial" charset="0"/>
                <a:cs typeface="Arial" charset="0"/>
              </a:rPr>
              <a:t>, </a:t>
            </a:r>
            <a:r>
              <a:rPr lang="en-US" sz="3600" b="1" dirty="0" err="1">
                <a:latin typeface="Arial" charset="0"/>
                <a:cs typeface="Arial" charset="0"/>
              </a:rPr>
              <a:t>Bevacizumab</a:t>
            </a:r>
            <a:r>
              <a:rPr lang="en-US" sz="3600" b="1" dirty="0">
                <a:latin typeface="Arial" charset="0"/>
                <a:cs typeface="Arial" charset="0"/>
              </a:rPr>
              <a:t> and </a:t>
            </a:r>
            <a:r>
              <a:rPr lang="en-US" sz="3600" b="1" dirty="0" err="1">
                <a:latin typeface="Arial" charset="0"/>
                <a:cs typeface="Arial" charset="0"/>
              </a:rPr>
              <a:t>Ranibizumab</a:t>
            </a:r>
            <a:r>
              <a:rPr lang="en-US" sz="3600" b="1" dirty="0">
                <a:latin typeface="Arial" charset="0"/>
                <a:cs typeface="Arial" charset="0"/>
              </a:rPr>
              <a:t> for DME</a:t>
            </a:r>
          </a:p>
          <a:p>
            <a:pPr algn="ctr">
              <a:buFont typeface="Wingdings" charset="0"/>
              <a:buNone/>
            </a:pPr>
            <a:endParaRPr lang="en-US" sz="1400" b="1" dirty="0">
              <a:latin typeface="Arial" charset="0"/>
              <a:cs typeface="Arial" charset="0"/>
            </a:endParaRPr>
          </a:p>
          <a:p>
            <a:pPr algn="ctr">
              <a:buFont typeface="Wingdings" charset="0"/>
              <a:buNone/>
            </a:pPr>
            <a:endParaRPr lang="en-US" sz="800" b="1" dirty="0">
              <a:latin typeface="Arial" charset="0"/>
              <a:cs typeface="Arial" charset="0"/>
            </a:endParaRPr>
          </a:p>
          <a:p>
            <a:pPr algn="ctr">
              <a:buFont typeface="Wingdings" charset="0"/>
              <a:buNone/>
            </a:pPr>
            <a:r>
              <a:rPr lang="en-US" sz="1400" b="1" dirty="0">
                <a:latin typeface="Arial" charset="0"/>
                <a:cs typeface="Arial" charset="0"/>
              </a:rPr>
              <a:t> </a:t>
            </a:r>
          </a:p>
          <a:p>
            <a:pPr algn="ctr">
              <a:lnSpc>
                <a:spcPct val="90000"/>
              </a:lnSpc>
              <a:buFont typeface="Wingdings" charset="0"/>
              <a:buNone/>
            </a:pPr>
            <a:endParaRPr lang="en-US" b="1" dirty="0">
              <a:latin typeface="Arial" charset="0"/>
              <a:cs typeface="Times New Roman" charset="0"/>
            </a:endParaRPr>
          </a:p>
        </p:txBody>
      </p:sp>
      <p:sp>
        <p:nvSpPr>
          <p:cNvPr id="27652" name="Slide Number Placeholder 3"/>
          <p:cNvSpPr>
            <a:spLocks noGrp="1"/>
          </p:cNvSpPr>
          <p:nvPr>
            <p:ph type="sldNum" sz="quarter" idx="4294967295"/>
          </p:nvPr>
        </p:nvSpPr>
        <p:spPr bwMode="auto">
          <a:xfrm>
            <a:off x="8534400" y="5694363"/>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C505B59-2C5B-114B-9554-2949014FC349}" type="slidenum">
              <a:rPr lang="en-US"/>
              <a:pPr eaLnBrk="1" hangingPunct="1"/>
              <a:t>74</a:t>
            </a:fld>
            <a:endParaRPr lang="en-US"/>
          </a:p>
        </p:txBody>
      </p:sp>
      <p:pic>
        <p:nvPicPr>
          <p:cNvPr id="9" name="Picture 5" descr="Untitled art 3"/>
          <p:cNvPicPr>
            <a:picLocks noChangeAspect="1" noChangeArrowheads="1"/>
          </p:cNvPicPr>
          <p:nvPr/>
        </p:nvPicPr>
        <p:blipFill>
          <a:blip r:embed="rId3" cstate="print"/>
          <a:stretch>
            <a:fillRect/>
          </a:stretch>
        </p:blipFill>
        <p:spPr bwMode="auto">
          <a:xfrm>
            <a:off x="1666537" y="4941168"/>
            <a:ext cx="1556727" cy="1165860"/>
          </a:xfrm>
          <a:prstGeom prst="rect">
            <a:avLst/>
          </a:prstGeom>
          <a:solidFill>
            <a:srgbClr val="000099">
              <a:alpha val="0"/>
            </a:srgbClr>
          </a:solidFill>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ln>
        </p:spPr>
      </p:pic>
      <p:pic>
        <p:nvPicPr>
          <p:cNvPr id="27654" name="Picture 6" descr="NEI3-18-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5229200"/>
            <a:ext cx="1905000" cy="963612"/>
          </a:xfrm>
          <a:prstGeom prst="rect">
            <a:avLst/>
          </a:prstGeom>
          <a:noFill/>
          <a:ln>
            <a:noFill/>
          </a:ln>
          <a:effectLst>
            <a:outerShdw blurRad="635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5" name="Picture 8" descr="DHHS-Logo-White-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721" y="5265192"/>
            <a:ext cx="4820157" cy="900112"/>
          </a:xfrm>
          <a:prstGeom prst="rect">
            <a:avLst/>
          </a:prstGeom>
          <a:solidFill>
            <a:schemeClr val="tx1"/>
          </a:solidFill>
          <a:ln>
            <a:noFill/>
          </a:ln>
        </p:spPr>
      </p:pic>
    </p:spTree>
    <p:extLst>
      <p:ext uri="{BB962C8B-B14F-4D97-AF65-F5344CB8AC3E}">
        <p14:creationId xmlns:p14="http://schemas.microsoft.com/office/powerpoint/2010/main" val="26389018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05 at 1.48.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872" y="37633"/>
            <a:ext cx="9144000" cy="3379134"/>
          </a:xfrm>
          <a:prstGeom prst="rect">
            <a:avLst/>
          </a:prstGeom>
        </p:spPr>
      </p:pic>
      <p:pic>
        <p:nvPicPr>
          <p:cNvPr id="5" name="Picture 4" descr="Screen Shot 2015-08-05 at 1.49.13 PM.png"/>
          <p:cNvPicPr>
            <a:picLocks noChangeAspect="1"/>
          </p:cNvPicPr>
          <p:nvPr/>
        </p:nvPicPr>
        <p:blipFill rotWithShape="1">
          <a:blip r:embed="rId4">
            <a:extLst>
              <a:ext uri="{28A0092B-C50C-407E-A947-70E740481C1C}">
                <a14:useLocalDpi xmlns:a14="http://schemas.microsoft.com/office/drawing/2010/main" val="0"/>
              </a:ext>
            </a:extLst>
          </a:blip>
          <a:srcRect t="39384" b="23122"/>
          <a:stretch/>
        </p:blipFill>
        <p:spPr>
          <a:xfrm>
            <a:off x="1535832" y="4114801"/>
            <a:ext cx="9144000" cy="927069"/>
          </a:xfrm>
          <a:prstGeom prst="rect">
            <a:avLst/>
          </a:prstGeom>
        </p:spPr>
      </p:pic>
      <p:sp>
        <p:nvSpPr>
          <p:cNvPr id="2" name="Rectangle 1"/>
          <p:cNvSpPr/>
          <p:nvPr/>
        </p:nvSpPr>
        <p:spPr>
          <a:xfrm>
            <a:off x="1703512" y="4077072"/>
            <a:ext cx="2376264" cy="394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360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DRCR.net</a:t>
            </a:r>
            <a:r>
              <a:rPr lang="en-US" dirty="0"/>
              <a:t>:   Protocol T</a:t>
            </a:r>
          </a:p>
        </p:txBody>
      </p:sp>
      <p:sp>
        <p:nvSpPr>
          <p:cNvPr id="3" name="Content Placeholder 2"/>
          <p:cNvSpPr>
            <a:spLocks noGrp="1"/>
          </p:cNvSpPr>
          <p:nvPr>
            <p:ph idx="1"/>
          </p:nvPr>
        </p:nvSpPr>
        <p:spPr>
          <a:xfrm>
            <a:off x="695400" y="1336677"/>
            <a:ext cx="10887000" cy="4525963"/>
          </a:xfrm>
        </p:spPr>
        <p:txBody>
          <a:bodyPr/>
          <a:lstStyle/>
          <a:p>
            <a:r>
              <a:rPr lang="en-US" dirty="0"/>
              <a:t>At 1 </a:t>
            </a:r>
            <a:r>
              <a:rPr lang="en-US" dirty="0" err="1"/>
              <a:t>yr</a:t>
            </a:r>
            <a:endParaRPr lang="en-US" dirty="0"/>
          </a:p>
          <a:p>
            <a:pPr lvl="1"/>
            <a:r>
              <a:rPr lang="en-US" dirty="0" err="1"/>
              <a:t>Aflibercept</a:t>
            </a:r>
            <a:r>
              <a:rPr lang="en-US" dirty="0"/>
              <a:t> (</a:t>
            </a:r>
            <a:r>
              <a:rPr lang="en-US" dirty="0" err="1"/>
              <a:t>Eylea</a:t>
            </a:r>
            <a:r>
              <a:rPr lang="en-US" dirty="0"/>
              <a:t>) group gained </a:t>
            </a:r>
            <a:r>
              <a:rPr lang="en-US" dirty="0">
                <a:solidFill>
                  <a:srgbClr val="FF6600"/>
                </a:solidFill>
              </a:rPr>
              <a:t>13.3 letters</a:t>
            </a:r>
            <a:r>
              <a:rPr lang="en-US" dirty="0"/>
              <a:t>,</a:t>
            </a:r>
          </a:p>
          <a:p>
            <a:pPr lvl="1"/>
            <a:r>
              <a:rPr lang="en-US" dirty="0" err="1"/>
              <a:t>Ranibiumab</a:t>
            </a:r>
            <a:r>
              <a:rPr lang="en-US" dirty="0"/>
              <a:t> (</a:t>
            </a:r>
            <a:r>
              <a:rPr lang="en-US" dirty="0" err="1"/>
              <a:t>Lucentis</a:t>
            </a:r>
            <a:r>
              <a:rPr lang="en-US" dirty="0"/>
              <a:t>) group gained </a:t>
            </a:r>
            <a:r>
              <a:rPr lang="en-US" dirty="0">
                <a:solidFill>
                  <a:srgbClr val="FF6600"/>
                </a:solidFill>
              </a:rPr>
              <a:t>11.2 letters </a:t>
            </a:r>
          </a:p>
          <a:p>
            <a:pPr lvl="1"/>
            <a:r>
              <a:rPr lang="en-US" dirty="0" err="1"/>
              <a:t>Bevacizumab</a:t>
            </a:r>
            <a:r>
              <a:rPr lang="en-US" dirty="0"/>
              <a:t> (</a:t>
            </a:r>
            <a:r>
              <a:rPr lang="en-US" dirty="0" err="1"/>
              <a:t>Avastin</a:t>
            </a:r>
            <a:r>
              <a:rPr lang="en-US" dirty="0"/>
              <a:t>) group gained </a:t>
            </a:r>
            <a:r>
              <a:rPr lang="en-US" dirty="0">
                <a:solidFill>
                  <a:srgbClr val="FF6600"/>
                </a:solidFill>
              </a:rPr>
              <a:t>9.7 letters </a:t>
            </a:r>
          </a:p>
          <a:p>
            <a:pPr lvl="1"/>
            <a:endParaRPr lang="en-US" dirty="0"/>
          </a:p>
          <a:p>
            <a:r>
              <a:rPr lang="en-US" dirty="0"/>
              <a:t>There were no statistically significant differences among subgroups of patients starting the trial with visual acuity between </a:t>
            </a:r>
            <a:r>
              <a:rPr lang="en-US" dirty="0">
                <a:solidFill>
                  <a:srgbClr val="FF6600"/>
                </a:solidFill>
              </a:rPr>
              <a:t>20/32 and 20/40</a:t>
            </a:r>
          </a:p>
        </p:txBody>
      </p:sp>
      <p:sp>
        <p:nvSpPr>
          <p:cNvPr id="4" name="TextBox 3"/>
          <p:cNvSpPr txBox="1"/>
          <p:nvPr/>
        </p:nvSpPr>
        <p:spPr>
          <a:xfrm>
            <a:off x="2005112" y="6351712"/>
            <a:ext cx="8662888" cy="461665"/>
          </a:xfrm>
          <a:prstGeom prst="rect">
            <a:avLst/>
          </a:prstGeom>
          <a:noFill/>
        </p:spPr>
        <p:txBody>
          <a:bodyPr wrap="square" rtlCol="0">
            <a:spAutoFit/>
          </a:bodyPr>
          <a:lstStyle/>
          <a:p>
            <a:r>
              <a:rPr lang="en-US" sz="1200" dirty="0">
                <a:solidFill>
                  <a:schemeClr val="bg1"/>
                </a:solidFill>
              </a:rPr>
              <a:t>Wells JA, Glassman AR, Ayala AR, et al. </a:t>
            </a:r>
            <a:r>
              <a:rPr lang="en-US" sz="1200" dirty="0" err="1">
                <a:solidFill>
                  <a:schemeClr val="bg1"/>
                </a:solidFill>
              </a:rPr>
              <a:t>Aflibercept</a:t>
            </a:r>
            <a:r>
              <a:rPr lang="en-US" sz="1200" dirty="0">
                <a:solidFill>
                  <a:schemeClr val="bg1"/>
                </a:solidFill>
              </a:rPr>
              <a:t>, </a:t>
            </a:r>
            <a:r>
              <a:rPr lang="en-US" sz="1200" dirty="0" err="1">
                <a:solidFill>
                  <a:schemeClr val="bg1"/>
                </a:solidFill>
              </a:rPr>
              <a:t>bevacizumab</a:t>
            </a:r>
            <a:r>
              <a:rPr lang="en-US" sz="1200" dirty="0">
                <a:solidFill>
                  <a:schemeClr val="bg1"/>
                </a:solidFill>
              </a:rPr>
              <a:t>, or </a:t>
            </a:r>
            <a:r>
              <a:rPr lang="en-US" sz="1200" dirty="0" err="1">
                <a:solidFill>
                  <a:schemeClr val="bg1"/>
                </a:solidFill>
              </a:rPr>
              <a:t>ranibizumab</a:t>
            </a:r>
            <a:r>
              <a:rPr lang="en-US" sz="1200" dirty="0">
                <a:solidFill>
                  <a:schemeClr val="bg1"/>
                </a:solidFill>
              </a:rPr>
              <a:t> for diabetic macular edema [published online ahead of print February 18, 2015]. N </a:t>
            </a:r>
            <a:r>
              <a:rPr lang="en-US" sz="1200" dirty="0" err="1">
                <a:solidFill>
                  <a:schemeClr val="bg1"/>
                </a:solidFill>
              </a:rPr>
              <a:t>Engl</a:t>
            </a:r>
            <a:r>
              <a:rPr lang="en-US" sz="1200" dirty="0">
                <a:solidFill>
                  <a:schemeClr val="bg1"/>
                </a:solidFill>
              </a:rPr>
              <a:t> J Med. doi:10.1056/NEJMoa1414264.</a:t>
            </a:r>
          </a:p>
        </p:txBody>
      </p:sp>
    </p:spTree>
    <p:extLst>
      <p:ext uri="{BB962C8B-B14F-4D97-AF65-F5344CB8AC3E}">
        <p14:creationId xmlns:p14="http://schemas.microsoft.com/office/powerpoint/2010/main" val="19601110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idx="4294967295"/>
          </p:nvPr>
        </p:nvSpPr>
        <p:spPr>
          <a:xfrm>
            <a:off x="1524000" y="0"/>
            <a:ext cx="9144000" cy="1143000"/>
          </a:xfrm>
        </p:spPr>
        <p:txBody>
          <a:bodyPr>
            <a:normAutofit/>
          </a:bodyPr>
          <a:lstStyle/>
          <a:p>
            <a:r>
              <a:rPr lang="en-US" sz="2800" dirty="0"/>
              <a:t>Mean Change in Visual Acuity Letter Score, Full Cohort</a:t>
            </a:r>
          </a:p>
        </p:txBody>
      </p:sp>
      <p:graphicFrame>
        <p:nvGraphicFramePr>
          <p:cNvPr id="8" name="Chart 7"/>
          <p:cNvGraphicFramePr/>
          <p:nvPr>
            <p:extLst>
              <p:ext uri="{D42A27DB-BD31-4B8C-83A1-F6EECF244321}">
                <p14:modId xmlns:p14="http://schemas.microsoft.com/office/powerpoint/2010/main" val="1634288573"/>
              </p:ext>
            </p:extLst>
          </p:nvPr>
        </p:nvGraphicFramePr>
        <p:xfrm>
          <a:off x="1801238" y="1006002"/>
          <a:ext cx="8708012"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895600" y="1268761"/>
            <a:ext cx="4280520" cy="1200329"/>
          </a:xfrm>
          <a:prstGeom prst="rect">
            <a:avLst/>
          </a:prstGeom>
          <a:solidFill>
            <a:schemeClr val="bg2"/>
          </a:solidFill>
        </p:spPr>
        <p:txBody>
          <a:bodyPr wrap="square" rtlCol="0">
            <a:spAutoFit/>
          </a:bodyPr>
          <a:lstStyle/>
          <a:p>
            <a:r>
              <a:rPr lang="en-US" b="1" dirty="0"/>
              <a:t>52 Week Treatment Group Comparison*:</a:t>
            </a:r>
          </a:p>
          <a:p>
            <a:pPr marL="285750" indent="-285750">
              <a:buFont typeface="Arial" panose="020B0604020202020204" pitchFamily="34" charset="0"/>
              <a:buChar char="•"/>
            </a:pPr>
            <a:r>
              <a:rPr lang="en-US" b="1" dirty="0">
                <a:solidFill>
                  <a:srgbClr val="F99735"/>
                </a:solidFill>
              </a:rPr>
              <a:t>Aflibercept </a:t>
            </a:r>
            <a:r>
              <a:rPr lang="en-US" b="1" dirty="0"/>
              <a:t>vs. </a:t>
            </a:r>
            <a:r>
              <a:rPr lang="en-US" b="1" dirty="0">
                <a:solidFill>
                  <a:schemeClr val="accent1"/>
                </a:solidFill>
              </a:rPr>
              <a:t>Bevacizumab</a:t>
            </a:r>
            <a:r>
              <a:rPr lang="en-US" b="1" dirty="0"/>
              <a:t> </a:t>
            </a:r>
            <a:r>
              <a:rPr lang="en-US" b="1" i="1" dirty="0"/>
              <a:t>P</a:t>
            </a:r>
            <a:r>
              <a:rPr lang="en-US" b="1" dirty="0"/>
              <a:t>&lt;0.001</a:t>
            </a:r>
          </a:p>
          <a:p>
            <a:pPr marL="285750" indent="-285750">
              <a:buFont typeface="Arial" panose="020B0604020202020204" pitchFamily="34" charset="0"/>
              <a:buChar char="•"/>
            </a:pPr>
            <a:r>
              <a:rPr lang="en-US" b="1" dirty="0">
                <a:solidFill>
                  <a:srgbClr val="F99735"/>
                </a:solidFill>
              </a:rPr>
              <a:t>Aflibercept </a:t>
            </a:r>
            <a:r>
              <a:rPr lang="en-US" b="1" dirty="0"/>
              <a:t>vs. </a:t>
            </a:r>
            <a:r>
              <a:rPr lang="en-US" b="1" dirty="0">
                <a:solidFill>
                  <a:schemeClr val="accent3"/>
                </a:solidFill>
              </a:rPr>
              <a:t>Ranibizumab</a:t>
            </a:r>
            <a:r>
              <a:rPr lang="en-US" b="1" dirty="0"/>
              <a:t> </a:t>
            </a:r>
            <a:r>
              <a:rPr lang="en-US" b="1" i="1" dirty="0"/>
              <a:t>P</a:t>
            </a:r>
            <a:r>
              <a:rPr lang="en-US" b="1" dirty="0"/>
              <a:t> = 0.034 </a:t>
            </a:r>
          </a:p>
          <a:p>
            <a:pPr marL="285750" indent="-285750">
              <a:buFont typeface="Arial" panose="020B0604020202020204" pitchFamily="34" charset="0"/>
              <a:buChar char="•"/>
            </a:pPr>
            <a:r>
              <a:rPr lang="en-US" b="1" dirty="0">
                <a:solidFill>
                  <a:schemeClr val="accent3"/>
                </a:solidFill>
              </a:rPr>
              <a:t>Ranibizumab</a:t>
            </a:r>
            <a:r>
              <a:rPr lang="en-US" b="1" dirty="0"/>
              <a:t> vs. </a:t>
            </a:r>
            <a:r>
              <a:rPr lang="en-US" b="1" dirty="0">
                <a:solidFill>
                  <a:schemeClr val="accent1"/>
                </a:solidFill>
              </a:rPr>
              <a:t>Bevacizumab </a:t>
            </a:r>
            <a:r>
              <a:rPr lang="en-US" b="1" i="1" dirty="0"/>
              <a:t>P</a:t>
            </a:r>
            <a:r>
              <a:rPr lang="en-US" b="1" dirty="0"/>
              <a:t> = 0.12</a:t>
            </a:r>
          </a:p>
        </p:txBody>
      </p:sp>
      <p:sp>
        <p:nvSpPr>
          <p:cNvPr id="5" name="TextBox 4"/>
          <p:cNvSpPr txBox="1"/>
          <p:nvPr/>
        </p:nvSpPr>
        <p:spPr>
          <a:xfrm>
            <a:off x="1752600" y="6477000"/>
            <a:ext cx="8756650" cy="369332"/>
          </a:xfrm>
          <a:prstGeom prst="rect">
            <a:avLst/>
          </a:prstGeom>
          <a:noFill/>
        </p:spPr>
        <p:txBody>
          <a:bodyPr wrap="square" rtlCol="0">
            <a:spAutoFit/>
          </a:bodyPr>
          <a:lstStyle/>
          <a:p>
            <a:r>
              <a:rPr lang="en-US" b="1" dirty="0">
                <a:solidFill>
                  <a:srgbClr val="F8F8F8"/>
                </a:solidFill>
              </a:rPr>
              <a:t>* </a:t>
            </a:r>
            <a:r>
              <a:rPr lang="en-US" b="1" i="1" dirty="0">
                <a:solidFill>
                  <a:srgbClr val="F8F8F8"/>
                </a:solidFill>
              </a:rPr>
              <a:t>P</a:t>
            </a:r>
            <a:r>
              <a:rPr lang="en-US" b="1" dirty="0">
                <a:solidFill>
                  <a:srgbClr val="F8F8F8"/>
                </a:solidFill>
              </a:rPr>
              <a:t>-values adjusted for baseline visual acuity and multiple comparisons </a:t>
            </a:r>
          </a:p>
        </p:txBody>
      </p:sp>
      <p:sp>
        <p:nvSpPr>
          <p:cNvPr id="7" name="TextBox 6"/>
          <p:cNvSpPr txBox="1"/>
          <p:nvPr/>
        </p:nvSpPr>
        <p:spPr>
          <a:xfrm>
            <a:off x="9372601" y="1988840"/>
            <a:ext cx="685799" cy="400110"/>
          </a:xfrm>
          <a:prstGeom prst="rect">
            <a:avLst/>
          </a:prstGeom>
          <a:noFill/>
        </p:spPr>
        <p:txBody>
          <a:bodyPr wrap="square" rtlCol="0">
            <a:spAutoFit/>
          </a:bodyPr>
          <a:lstStyle/>
          <a:p>
            <a:r>
              <a:rPr lang="en-US" sz="2000" b="1" dirty="0">
                <a:solidFill>
                  <a:srgbClr val="F99735"/>
                </a:solidFill>
              </a:rPr>
              <a:t>+13</a:t>
            </a:r>
          </a:p>
        </p:txBody>
      </p:sp>
      <p:sp>
        <p:nvSpPr>
          <p:cNvPr id="9" name="TextBox 6"/>
          <p:cNvSpPr txBox="1"/>
          <p:nvPr/>
        </p:nvSpPr>
        <p:spPr>
          <a:xfrm>
            <a:off x="9372601" y="2492896"/>
            <a:ext cx="716973"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accent3"/>
                </a:solidFill>
              </a:rPr>
              <a:t>+11</a:t>
            </a:r>
          </a:p>
        </p:txBody>
      </p:sp>
      <p:sp>
        <p:nvSpPr>
          <p:cNvPr id="10" name="TextBox 6"/>
          <p:cNvSpPr txBox="1"/>
          <p:nvPr/>
        </p:nvSpPr>
        <p:spPr>
          <a:xfrm>
            <a:off x="9372601" y="3424510"/>
            <a:ext cx="716973"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accent1"/>
                </a:solidFill>
              </a:rPr>
              <a:t>+10</a:t>
            </a:r>
          </a:p>
        </p:txBody>
      </p:sp>
    </p:spTree>
    <p:extLst>
      <p:ext uri="{BB962C8B-B14F-4D97-AF65-F5344CB8AC3E}">
        <p14:creationId xmlns:p14="http://schemas.microsoft.com/office/powerpoint/2010/main" val="125245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fade">
                                      <p:cBhvr>
                                        <p:cTn id="7" dur="500"/>
                                        <p:tgtEl>
                                          <p:spTgt spid="8">
                                            <p:graphicEl>
                                              <a:chart seriesIdx="0" categoryIdx="-4" bldStep="series"/>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fade">
                                      <p:cBhvr>
                                        <p:cTn id="16" dur="500"/>
                                        <p:tgtEl>
                                          <p:spTgt spid="8">
                                            <p:graphicEl>
                                              <a:chart seriesIdx="2"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P spid="3" grpId="0" animBg="1"/>
      <p:bldP spid="5" grpId="0"/>
      <p:bldP spid="7"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504" y="1028700"/>
            <a:ext cx="8229600" cy="1143000"/>
          </a:xfrm>
        </p:spPr>
        <p:txBody>
          <a:bodyPr/>
          <a:lstStyle/>
          <a:p>
            <a:r>
              <a:rPr lang="en-US" dirty="0"/>
              <a:t>If VA was 20/50 or worse…</a:t>
            </a:r>
          </a:p>
        </p:txBody>
      </p:sp>
      <p:sp>
        <p:nvSpPr>
          <p:cNvPr id="3" name="Content Placeholder 2"/>
          <p:cNvSpPr>
            <a:spLocks noGrp="1"/>
          </p:cNvSpPr>
          <p:nvPr>
            <p:ph idx="1"/>
          </p:nvPr>
        </p:nvSpPr>
        <p:spPr>
          <a:xfrm>
            <a:off x="1981200" y="2332038"/>
            <a:ext cx="8229600" cy="4525963"/>
          </a:xfrm>
        </p:spPr>
        <p:txBody>
          <a:bodyPr/>
          <a:lstStyle/>
          <a:p>
            <a:r>
              <a:rPr lang="en-US" dirty="0" err="1">
                <a:solidFill>
                  <a:srgbClr val="FF6600"/>
                </a:solidFill>
              </a:rPr>
              <a:t>Aflibercept</a:t>
            </a:r>
            <a:r>
              <a:rPr lang="en-US" dirty="0">
                <a:solidFill>
                  <a:srgbClr val="FF6600"/>
                </a:solidFill>
              </a:rPr>
              <a:t> gained 18.9 letter </a:t>
            </a:r>
          </a:p>
          <a:p>
            <a:r>
              <a:rPr lang="en-US" dirty="0" err="1"/>
              <a:t>Ranibizumab</a:t>
            </a:r>
            <a:r>
              <a:rPr lang="en-US" dirty="0"/>
              <a:t> gained 14.2 letters</a:t>
            </a:r>
          </a:p>
          <a:p>
            <a:r>
              <a:rPr lang="en-US" dirty="0" err="1"/>
              <a:t>Bevacizumab</a:t>
            </a:r>
            <a:r>
              <a:rPr lang="en-US" dirty="0"/>
              <a:t> gained 11.8 letters </a:t>
            </a:r>
          </a:p>
          <a:p>
            <a:endParaRPr lang="en-US" dirty="0"/>
          </a:p>
        </p:txBody>
      </p:sp>
      <p:sp>
        <p:nvSpPr>
          <p:cNvPr id="4" name="TextBox 3"/>
          <p:cNvSpPr txBox="1"/>
          <p:nvPr/>
        </p:nvSpPr>
        <p:spPr>
          <a:xfrm>
            <a:off x="1931120" y="431086"/>
            <a:ext cx="1565202" cy="523220"/>
          </a:xfrm>
          <a:prstGeom prst="rect">
            <a:avLst/>
          </a:prstGeom>
          <a:noFill/>
        </p:spPr>
        <p:txBody>
          <a:bodyPr wrap="none" rtlCol="0">
            <a:spAutoFit/>
          </a:bodyPr>
          <a:lstStyle/>
          <a:p>
            <a:r>
              <a:rPr lang="en-US" sz="2800" dirty="0" err="1"/>
              <a:t>DRCR.net</a:t>
            </a:r>
            <a:endParaRPr lang="en-US" sz="2800" dirty="0"/>
          </a:p>
        </p:txBody>
      </p:sp>
    </p:spTree>
    <p:extLst>
      <p:ext uri="{BB962C8B-B14F-4D97-AF65-F5344CB8AC3E}">
        <p14:creationId xmlns:p14="http://schemas.microsoft.com/office/powerpoint/2010/main" val="3011458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76200"/>
            <a:ext cx="9144000" cy="1143000"/>
          </a:xfrm>
          <a:ln w="47625"/>
        </p:spPr>
        <p:txBody>
          <a:bodyPr/>
          <a:lstStyle/>
          <a:p>
            <a:r>
              <a:rPr lang="en-US" sz="2800" dirty="0"/>
              <a:t>Mean Change in Visual Acuity Letter Score</a:t>
            </a:r>
            <a:br>
              <a:rPr lang="en-US" sz="3600" dirty="0"/>
            </a:br>
            <a:r>
              <a:rPr lang="en-US" sz="2800" b="1" i="1" dirty="0">
                <a:solidFill>
                  <a:schemeClr val="accent2"/>
                </a:solidFill>
              </a:rPr>
              <a:t>Baseline</a:t>
            </a:r>
            <a:r>
              <a:rPr lang="en-US" sz="2800" i="1" dirty="0"/>
              <a:t> Visual Acuity 20/50 or Worse</a:t>
            </a:r>
          </a:p>
        </p:txBody>
      </p:sp>
      <p:graphicFrame>
        <p:nvGraphicFramePr>
          <p:cNvPr id="5" name="Chart 4"/>
          <p:cNvGraphicFramePr/>
          <p:nvPr>
            <p:extLst>
              <p:ext uri="{D42A27DB-BD31-4B8C-83A1-F6EECF244321}">
                <p14:modId xmlns:p14="http://schemas.microsoft.com/office/powerpoint/2010/main" val="1693082248"/>
              </p:ext>
            </p:extLst>
          </p:nvPr>
        </p:nvGraphicFramePr>
        <p:xfrm>
          <a:off x="1894896" y="990600"/>
          <a:ext cx="85344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257801" y="4038601"/>
            <a:ext cx="4800600" cy="1200329"/>
          </a:xfrm>
          <a:prstGeom prst="rect">
            <a:avLst/>
          </a:prstGeom>
          <a:solidFill>
            <a:schemeClr val="bg2"/>
          </a:solidFill>
        </p:spPr>
        <p:txBody>
          <a:bodyPr wrap="square" rtlCol="0">
            <a:spAutoFit/>
          </a:bodyPr>
          <a:lstStyle/>
          <a:p>
            <a:pPr>
              <a:buClr>
                <a:schemeClr val="tx1"/>
              </a:buClr>
            </a:pPr>
            <a:r>
              <a:rPr lang="en-US" b="1" dirty="0"/>
              <a:t>1-Year Treatment Group Comparison*:</a:t>
            </a:r>
          </a:p>
          <a:p>
            <a:pPr marL="285750" indent="-285750">
              <a:buClr>
                <a:schemeClr val="tx1"/>
              </a:buClr>
              <a:buFont typeface="Arial" panose="020B0604020202020204" pitchFamily="34" charset="0"/>
              <a:buChar char="•"/>
            </a:pPr>
            <a:r>
              <a:rPr lang="en-US" b="1" dirty="0">
                <a:solidFill>
                  <a:srgbClr val="F99735"/>
                </a:solidFill>
              </a:rPr>
              <a:t>Aflibercept</a:t>
            </a:r>
            <a:r>
              <a:rPr lang="en-US" b="1" dirty="0"/>
              <a:t> vs. </a:t>
            </a:r>
            <a:r>
              <a:rPr lang="en-US" b="1" dirty="0">
                <a:solidFill>
                  <a:schemeClr val="accent2">
                    <a:lumMod val="60000"/>
                    <a:lumOff val="40000"/>
                  </a:schemeClr>
                </a:solidFill>
              </a:rPr>
              <a:t>Bevacizumab</a:t>
            </a:r>
            <a:r>
              <a:rPr lang="en-US" b="1" dirty="0"/>
              <a:t> </a:t>
            </a:r>
            <a:r>
              <a:rPr lang="en-US" b="1" i="1" dirty="0"/>
              <a:t>P</a:t>
            </a:r>
            <a:r>
              <a:rPr lang="en-US" b="1" dirty="0"/>
              <a:t>&lt;0.001</a:t>
            </a:r>
          </a:p>
          <a:p>
            <a:pPr marL="285750" indent="-285750">
              <a:buClr>
                <a:schemeClr val="tx1"/>
              </a:buClr>
              <a:buFont typeface="Arial" panose="020B0604020202020204" pitchFamily="34" charset="0"/>
              <a:buChar char="•"/>
            </a:pPr>
            <a:r>
              <a:rPr lang="en-US" b="1" dirty="0">
                <a:solidFill>
                  <a:srgbClr val="F99735"/>
                </a:solidFill>
              </a:rPr>
              <a:t>Aflibercept</a:t>
            </a:r>
            <a:r>
              <a:rPr lang="en-US" b="1" dirty="0">
                <a:solidFill>
                  <a:schemeClr val="accent1"/>
                </a:solidFill>
              </a:rPr>
              <a:t> </a:t>
            </a:r>
            <a:r>
              <a:rPr lang="en-US" b="1" dirty="0"/>
              <a:t>vs. </a:t>
            </a:r>
            <a:r>
              <a:rPr lang="en-US" b="1" dirty="0">
                <a:solidFill>
                  <a:schemeClr val="accent3"/>
                </a:solidFill>
              </a:rPr>
              <a:t>Ranibizumab</a:t>
            </a:r>
            <a:r>
              <a:rPr lang="en-US" b="1" dirty="0"/>
              <a:t> </a:t>
            </a:r>
            <a:r>
              <a:rPr lang="en-US" b="1" i="1" dirty="0"/>
              <a:t>P</a:t>
            </a:r>
            <a:r>
              <a:rPr lang="en-US" b="1" dirty="0"/>
              <a:t> = 0.0031</a:t>
            </a:r>
          </a:p>
          <a:p>
            <a:pPr marL="285750" indent="-285750">
              <a:buClr>
                <a:schemeClr val="tx1"/>
              </a:buClr>
              <a:buFont typeface="Arial" panose="020B0604020202020204" pitchFamily="34" charset="0"/>
              <a:buChar char="•"/>
            </a:pPr>
            <a:r>
              <a:rPr lang="en-US" b="1" dirty="0">
                <a:solidFill>
                  <a:schemeClr val="accent3"/>
                </a:solidFill>
              </a:rPr>
              <a:t>Ranibizumab</a:t>
            </a:r>
            <a:r>
              <a:rPr lang="en-US" b="1" dirty="0"/>
              <a:t> vs. </a:t>
            </a:r>
            <a:r>
              <a:rPr lang="en-US" b="1" dirty="0">
                <a:solidFill>
                  <a:schemeClr val="accent2">
                    <a:lumMod val="60000"/>
                    <a:lumOff val="40000"/>
                  </a:schemeClr>
                </a:solidFill>
              </a:rPr>
              <a:t>Bevacizumab</a:t>
            </a:r>
            <a:r>
              <a:rPr lang="en-US" b="1" dirty="0"/>
              <a:t> </a:t>
            </a:r>
            <a:r>
              <a:rPr lang="en-US" b="1" i="1" dirty="0"/>
              <a:t>P</a:t>
            </a:r>
            <a:r>
              <a:rPr lang="en-US" b="1" dirty="0"/>
              <a:t> = 0.21</a:t>
            </a:r>
          </a:p>
        </p:txBody>
      </p:sp>
      <p:sp>
        <p:nvSpPr>
          <p:cNvPr id="7" name="TextBox 6"/>
          <p:cNvSpPr txBox="1"/>
          <p:nvPr/>
        </p:nvSpPr>
        <p:spPr>
          <a:xfrm>
            <a:off x="1752600" y="6477000"/>
            <a:ext cx="8686800" cy="369332"/>
          </a:xfrm>
          <a:prstGeom prst="rect">
            <a:avLst/>
          </a:prstGeom>
          <a:noFill/>
        </p:spPr>
        <p:txBody>
          <a:bodyPr wrap="square" rtlCol="0">
            <a:spAutoFit/>
          </a:bodyPr>
          <a:lstStyle/>
          <a:p>
            <a:r>
              <a:rPr lang="en-US" b="1" dirty="0">
                <a:solidFill>
                  <a:schemeClr val="bg1"/>
                </a:solidFill>
              </a:rPr>
              <a:t>* </a:t>
            </a:r>
            <a:r>
              <a:rPr lang="en-US" b="1" i="1" dirty="0">
                <a:solidFill>
                  <a:schemeClr val="bg1"/>
                </a:solidFill>
              </a:rPr>
              <a:t>P</a:t>
            </a:r>
            <a:r>
              <a:rPr lang="en-US" b="1" dirty="0">
                <a:solidFill>
                  <a:schemeClr val="bg1"/>
                </a:solidFill>
              </a:rPr>
              <a:t>-values adjusted for baseline visual acuity and multiple comparisons </a:t>
            </a:r>
          </a:p>
        </p:txBody>
      </p:sp>
      <p:sp>
        <p:nvSpPr>
          <p:cNvPr id="8" name="TextBox 7"/>
          <p:cNvSpPr txBox="1"/>
          <p:nvPr/>
        </p:nvSpPr>
        <p:spPr>
          <a:xfrm>
            <a:off x="9525001" y="1631756"/>
            <a:ext cx="685799" cy="400110"/>
          </a:xfrm>
          <a:prstGeom prst="rect">
            <a:avLst/>
          </a:prstGeom>
          <a:noFill/>
        </p:spPr>
        <p:txBody>
          <a:bodyPr wrap="square" rtlCol="0">
            <a:spAutoFit/>
          </a:bodyPr>
          <a:lstStyle/>
          <a:p>
            <a:r>
              <a:rPr lang="en-US" sz="2000" b="1" dirty="0">
                <a:solidFill>
                  <a:srgbClr val="F99735"/>
                </a:solidFill>
              </a:rPr>
              <a:t>+19</a:t>
            </a:r>
          </a:p>
        </p:txBody>
      </p:sp>
      <p:sp>
        <p:nvSpPr>
          <p:cNvPr id="9" name="TextBox 8"/>
          <p:cNvSpPr txBox="1"/>
          <p:nvPr/>
        </p:nvSpPr>
        <p:spPr>
          <a:xfrm>
            <a:off x="9525001" y="2133600"/>
            <a:ext cx="685799" cy="400110"/>
          </a:xfrm>
          <a:prstGeom prst="rect">
            <a:avLst/>
          </a:prstGeom>
          <a:noFill/>
        </p:spPr>
        <p:txBody>
          <a:bodyPr wrap="square" rtlCol="0">
            <a:spAutoFit/>
          </a:bodyPr>
          <a:lstStyle/>
          <a:p>
            <a:r>
              <a:rPr lang="en-US" sz="2000" b="1" dirty="0">
                <a:solidFill>
                  <a:schemeClr val="tx2"/>
                </a:solidFill>
              </a:rPr>
              <a:t>+14</a:t>
            </a:r>
          </a:p>
        </p:txBody>
      </p:sp>
      <p:sp>
        <p:nvSpPr>
          <p:cNvPr id="10" name="TextBox 9"/>
          <p:cNvSpPr txBox="1"/>
          <p:nvPr/>
        </p:nvSpPr>
        <p:spPr>
          <a:xfrm>
            <a:off x="9525001" y="3124200"/>
            <a:ext cx="685799" cy="400110"/>
          </a:xfrm>
          <a:prstGeom prst="rect">
            <a:avLst/>
          </a:prstGeom>
          <a:noFill/>
        </p:spPr>
        <p:txBody>
          <a:bodyPr wrap="square" rtlCol="0">
            <a:spAutoFit/>
          </a:bodyPr>
          <a:lstStyle/>
          <a:p>
            <a:r>
              <a:rPr lang="en-US" sz="2000" b="1" dirty="0">
                <a:solidFill>
                  <a:schemeClr val="tx2"/>
                </a:solidFill>
              </a:rPr>
              <a:t>+12</a:t>
            </a:r>
          </a:p>
        </p:txBody>
      </p:sp>
      <p:sp>
        <p:nvSpPr>
          <p:cNvPr id="3" name="TextBox 2"/>
          <p:cNvSpPr txBox="1"/>
          <p:nvPr/>
        </p:nvSpPr>
        <p:spPr>
          <a:xfrm>
            <a:off x="2743201" y="1631756"/>
            <a:ext cx="2514601" cy="400110"/>
          </a:xfrm>
          <a:prstGeom prst="rect">
            <a:avLst/>
          </a:prstGeom>
          <a:noFill/>
        </p:spPr>
        <p:txBody>
          <a:bodyPr wrap="square" rtlCol="0">
            <a:spAutoFit/>
          </a:bodyPr>
          <a:lstStyle/>
          <a:p>
            <a:r>
              <a:rPr lang="en-US" sz="2000" b="1" dirty="0"/>
              <a:t>~ 50% of Cohort</a:t>
            </a:r>
          </a:p>
        </p:txBody>
      </p:sp>
    </p:spTree>
    <p:extLst>
      <p:ext uri="{BB962C8B-B14F-4D97-AF65-F5344CB8AC3E}">
        <p14:creationId xmlns:p14="http://schemas.microsoft.com/office/powerpoint/2010/main" val="16255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936104"/>
          </a:xfrm>
        </p:spPr>
        <p:txBody>
          <a:bodyPr/>
          <a:lstStyle/>
          <a:p>
            <a:r>
              <a:rPr lang="en-US" dirty="0"/>
              <a:t>Complications of Diabetes</a:t>
            </a:r>
          </a:p>
        </p:txBody>
      </p:sp>
      <p:sp>
        <p:nvSpPr>
          <p:cNvPr id="4" name="Footer Placeholder 3"/>
          <p:cNvSpPr>
            <a:spLocks noGrp="1"/>
          </p:cNvSpPr>
          <p:nvPr>
            <p:ph type="ftr" sz="quarter" idx="4294967295"/>
          </p:nvPr>
        </p:nvSpPr>
        <p:spPr>
          <a:xfrm>
            <a:off x="984831" y="5749821"/>
            <a:ext cx="8426450" cy="365125"/>
          </a:xfrm>
          <a:prstGeom prst="rect">
            <a:avLst/>
          </a:prstGeom>
        </p:spPr>
        <p:txBody>
          <a:bodyPr/>
          <a:lstStyle/>
          <a:p>
            <a:pPr lvl="0"/>
            <a:endParaRPr lang="en-US" sz="900" dirty="0">
              <a:solidFill>
                <a:srgbClr val="FF6600"/>
              </a:solidFill>
            </a:endParaRPr>
          </a:p>
          <a:p>
            <a:pPr marL="117475" indent="-117475">
              <a:buFont typeface="+mj-lt"/>
              <a:buAutoNum type="arabicPeriod"/>
            </a:pPr>
            <a:r>
              <a:rPr lang="en-US" sz="900" dirty="0">
                <a:solidFill>
                  <a:srgbClr val="FF6600"/>
                </a:solidFill>
              </a:rPr>
              <a:t>Data on file. Regeneron Pharmaceuticals, Inc. </a:t>
            </a:r>
          </a:p>
          <a:p>
            <a:pPr marL="117475" indent="-117475">
              <a:buFont typeface="+mj-lt"/>
              <a:buAutoNum type="arabicPeriod"/>
            </a:pPr>
            <a:r>
              <a:rPr lang="en-US" sz="900" dirty="0">
                <a:solidFill>
                  <a:srgbClr val="FF6600"/>
                </a:solidFill>
              </a:rPr>
              <a:t>Centers for Disease Control and Prevention. http://www.cdc.gov/diabetes/pubs/statsreport14/national-diabetes-report-web.pdf. Accessed June 30, 2014. </a:t>
            </a:r>
          </a:p>
          <a:p>
            <a:pPr marL="117475" indent="-117475">
              <a:buFont typeface="+mj-lt"/>
              <a:buAutoNum type="arabicPeriod"/>
            </a:pPr>
            <a:r>
              <a:rPr lang="en-US" sz="900" dirty="0">
                <a:solidFill>
                  <a:srgbClr val="FF6600"/>
                </a:solidFill>
              </a:rPr>
              <a:t>Brownlee M, et al. In: Melmed S, Polonsky KS, Larsen PR, Kronenberg HM, eds. </a:t>
            </a:r>
            <a:r>
              <a:rPr lang="en-US" sz="900" i="1" dirty="0">
                <a:solidFill>
                  <a:srgbClr val="FF6600"/>
                </a:solidFill>
              </a:rPr>
              <a:t>Williams Textbook of Endocrinology</a:t>
            </a:r>
            <a:r>
              <a:rPr lang="en-US" sz="900" dirty="0">
                <a:solidFill>
                  <a:srgbClr val="FF6600"/>
                </a:solidFill>
              </a:rPr>
              <a:t>. 12th ed. Philadelphia, PA: Elsevier Saunders; </a:t>
            </a:r>
            <a:r>
              <a:rPr lang="en-US" sz="900" dirty="0">
                <a:solidFill>
                  <a:srgbClr val="FFFFFF"/>
                </a:solidFill>
              </a:rPr>
              <a:t>2011;1462-1551.</a:t>
            </a:r>
          </a:p>
          <a:p>
            <a:pPr marL="117475" indent="-117475">
              <a:buFont typeface="+mj-lt"/>
              <a:buAutoNum type="arabicPeriod"/>
            </a:pPr>
            <a:r>
              <a:rPr lang="en-US" sz="900" dirty="0">
                <a:solidFill>
                  <a:srgbClr val="FFFFFF"/>
                </a:solidFill>
              </a:rPr>
              <a:t>Centers for Disease Control and Prevention. http://www.cdc.gov/diabetes/pubs/pdf/ndfs_2011.pdf. Accessed March 25, 2014.</a:t>
            </a:r>
          </a:p>
          <a:p>
            <a:pPr marL="117475" indent="-117475">
              <a:buFont typeface="+mj-lt"/>
              <a:buAutoNum type="arabicPeriod"/>
            </a:pPr>
            <a:r>
              <a:rPr lang="en-US" sz="900" dirty="0">
                <a:solidFill>
                  <a:srgbClr val="FFFFFF"/>
                </a:solidFill>
              </a:rPr>
              <a:t>NHANES 2005-2008, projected to 2012 US population.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1" y="2178525"/>
            <a:ext cx="4114800" cy="3492166"/>
          </a:xfrm>
          <a:prstGeom prst="rect">
            <a:avLst/>
          </a:prstGeom>
        </p:spPr>
      </p:pic>
      <p:sp>
        <p:nvSpPr>
          <p:cNvPr id="6" name="Content Placeholder 2"/>
          <p:cNvSpPr txBox="1">
            <a:spLocks/>
          </p:cNvSpPr>
          <p:nvPr/>
        </p:nvSpPr>
        <p:spPr>
          <a:xfrm>
            <a:off x="8129161" y="2295525"/>
            <a:ext cx="2564240" cy="3978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400" b="1" kern="1200">
                <a:solidFill>
                  <a:srgbClr val="333333"/>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400" b="0" kern="1200">
                <a:solidFill>
                  <a:srgbClr val="333333"/>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400" b="0" kern="1200">
                <a:solidFill>
                  <a:srgbClr val="333333"/>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400" b="0" kern="1200">
                <a:solidFill>
                  <a:srgbClr val="333333"/>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400" b="0" kern="1200">
                <a:solidFill>
                  <a:srgbClr val="333333"/>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rgbClr val="00446A"/>
                </a:solidFill>
              </a:rPr>
              <a:t>Diabetic nephropathy</a:t>
            </a:r>
          </a:p>
          <a:p>
            <a:r>
              <a:rPr lang="en-US" sz="1600" dirty="0"/>
              <a:t>Up to 40% of diabetics</a:t>
            </a:r>
            <a:r>
              <a:rPr lang="en-US" sz="1600" baseline="30000" dirty="0"/>
              <a:t>3</a:t>
            </a:r>
          </a:p>
          <a:p>
            <a:r>
              <a:rPr lang="en-US" sz="1600" dirty="0"/>
              <a:t>Causes ≈44% of </a:t>
            </a:r>
            <a:br>
              <a:rPr lang="en-US" sz="1600" dirty="0"/>
            </a:br>
            <a:r>
              <a:rPr lang="en-US" sz="1600" dirty="0"/>
              <a:t>kidney failures</a:t>
            </a:r>
            <a:r>
              <a:rPr lang="en-US" sz="1600" baseline="30000" dirty="0"/>
              <a:t>2</a:t>
            </a:r>
          </a:p>
          <a:p>
            <a:endParaRPr lang="en-US" sz="1600" b="0" dirty="0"/>
          </a:p>
          <a:p>
            <a:pPr marL="0" indent="0">
              <a:lnSpc>
                <a:spcPct val="100000"/>
              </a:lnSpc>
              <a:buNone/>
            </a:pPr>
            <a:r>
              <a:rPr lang="en-US" sz="1400" dirty="0">
                <a:solidFill>
                  <a:srgbClr val="00446A"/>
                </a:solidFill>
              </a:rPr>
              <a:t>Diabetic neuropathy</a:t>
            </a:r>
            <a:r>
              <a:rPr lang="en-US" sz="1400" baseline="30000" dirty="0">
                <a:solidFill>
                  <a:srgbClr val="00446A"/>
                </a:solidFill>
              </a:rPr>
              <a:t>2-4</a:t>
            </a:r>
          </a:p>
          <a:p>
            <a:r>
              <a:rPr lang="en-US" sz="1600" dirty="0"/>
              <a:t>60-70% of diabetics</a:t>
            </a:r>
          </a:p>
          <a:p>
            <a:r>
              <a:rPr lang="en-US" sz="1600" dirty="0"/>
              <a:t>Painful in 10%</a:t>
            </a:r>
            <a:br>
              <a:rPr lang="en-US" sz="1600" dirty="0"/>
            </a:br>
            <a:endParaRPr lang="en-US" sz="1600" dirty="0"/>
          </a:p>
          <a:p>
            <a:pPr marL="0" indent="0">
              <a:lnSpc>
                <a:spcPct val="100000"/>
              </a:lnSpc>
              <a:buNone/>
            </a:pPr>
            <a:r>
              <a:rPr lang="en-US" sz="1400" dirty="0">
                <a:solidFill>
                  <a:srgbClr val="00446A"/>
                </a:solidFill>
              </a:rPr>
              <a:t>Diabetic retinopathy (DR)</a:t>
            </a:r>
            <a:r>
              <a:rPr lang="en-US" sz="1400" baseline="30000" dirty="0">
                <a:solidFill>
                  <a:srgbClr val="00446A"/>
                </a:solidFill>
              </a:rPr>
              <a:t>2</a:t>
            </a:r>
            <a:endParaRPr lang="en-US" sz="1400" dirty="0">
              <a:solidFill>
                <a:srgbClr val="00446A"/>
              </a:solidFill>
            </a:endParaRPr>
          </a:p>
          <a:p>
            <a:r>
              <a:rPr lang="en-US" sz="1600" dirty="0"/>
              <a:t>21% of diabetics</a:t>
            </a:r>
            <a:r>
              <a:rPr lang="en-US" sz="1600" baseline="30000" dirty="0"/>
              <a:t>5</a:t>
            </a:r>
          </a:p>
          <a:p>
            <a:r>
              <a:rPr lang="en-US" sz="1600" dirty="0"/>
              <a:t>4.4% at risk for </a:t>
            </a:r>
            <a:br>
              <a:rPr lang="en-US" sz="1600" dirty="0"/>
            </a:br>
            <a:r>
              <a:rPr lang="en-US" sz="1600" dirty="0"/>
              <a:t>severe vision loss</a:t>
            </a:r>
            <a:r>
              <a:rPr lang="en-US" sz="1600" baseline="30000" dirty="0"/>
              <a:t>2</a:t>
            </a:r>
            <a:endParaRPr lang="en-US" sz="1600" dirty="0"/>
          </a:p>
        </p:txBody>
      </p:sp>
      <p:sp>
        <p:nvSpPr>
          <p:cNvPr id="9" name="Content Placeholder 3"/>
          <p:cNvSpPr txBox="1">
            <a:spLocks/>
          </p:cNvSpPr>
          <p:nvPr/>
        </p:nvSpPr>
        <p:spPr>
          <a:xfrm>
            <a:off x="1905000" y="2295525"/>
            <a:ext cx="3098800" cy="35718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0446A"/>
                </a:solidFill>
              </a:rPr>
              <a:t>Cardiovascular disease</a:t>
            </a:r>
            <a:r>
              <a:rPr lang="en-US" sz="1400" b="1" baseline="30000" dirty="0">
                <a:solidFill>
                  <a:srgbClr val="00446A"/>
                </a:solidFill>
              </a:rPr>
              <a:t>2</a:t>
            </a:r>
          </a:p>
          <a:p>
            <a:r>
              <a:rPr lang="en-US" sz="1600" b="1" dirty="0"/>
              <a:t>Cardiovascular </a:t>
            </a:r>
            <a:br>
              <a:rPr lang="en-US" sz="1600" b="1" dirty="0"/>
            </a:br>
            <a:r>
              <a:rPr lang="en-US" sz="1600" b="1" dirty="0"/>
              <a:t>mortality 1.7x</a:t>
            </a:r>
          </a:p>
          <a:p>
            <a:pPr marL="0" indent="0">
              <a:buNone/>
            </a:pPr>
            <a:endParaRPr lang="en-US" sz="1400" b="1" dirty="0">
              <a:solidFill>
                <a:srgbClr val="00446A"/>
              </a:solidFill>
            </a:endParaRPr>
          </a:p>
          <a:p>
            <a:pPr marL="0" indent="0">
              <a:buNone/>
            </a:pPr>
            <a:r>
              <a:rPr lang="en-US" sz="1400" b="1" dirty="0">
                <a:solidFill>
                  <a:srgbClr val="00446A"/>
                </a:solidFill>
              </a:rPr>
              <a:t>Stroke</a:t>
            </a:r>
            <a:r>
              <a:rPr lang="en-US" sz="1400" b="1" baseline="30000" dirty="0">
                <a:solidFill>
                  <a:srgbClr val="00446A"/>
                </a:solidFill>
              </a:rPr>
              <a:t>2</a:t>
            </a:r>
          </a:p>
          <a:p>
            <a:pPr lvl="0"/>
            <a:r>
              <a:rPr lang="en-US" sz="1600" b="1" dirty="0"/>
              <a:t>Stroke </a:t>
            </a:r>
            <a:br>
              <a:rPr lang="en-US" sz="1600" b="1" dirty="0"/>
            </a:br>
            <a:r>
              <a:rPr lang="en-US" sz="1600" b="1" dirty="0"/>
              <a:t>hospitalizations </a:t>
            </a:r>
            <a:br>
              <a:rPr lang="en-US" sz="1600" b="1" dirty="0"/>
            </a:br>
            <a:r>
              <a:rPr lang="en-US" sz="1600" b="1" dirty="0"/>
              <a:t>1.5x</a:t>
            </a:r>
          </a:p>
          <a:p>
            <a:pPr marL="0" indent="0">
              <a:buNone/>
            </a:pPr>
            <a:endParaRPr lang="en-US" sz="1400" b="1" dirty="0">
              <a:solidFill>
                <a:srgbClr val="00446A"/>
              </a:solidFill>
            </a:endParaRPr>
          </a:p>
          <a:p>
            <a:pPr marL="0" indent="0">
              <a:buNone/>
            </a:pPr>
            <a:r>
              <a:rPr lang="en-US" sz="1400" b="1" dirty="0">
                <a:solidFill>
                  <a:srgbClr val="00446A"/>
                </a:solidFill>
              </a:rPr>
              <a:t>Diabetic foot</a:t>
            </a:r>
            <a:r>
              <a:rPr lang="en-US" sz="1400" b="1" baseline="30000" dirty="0">
                <a:solidFill>
                  <a:srgbClr val="00446A"/>
                </a:solidFill>
              </a:rPr>
              <a:t>2</a:t>
            </a:r>
          </a:p>
          <a:p>
            <a:pPr lvl="0"/>
            <a:r>
              <a:rPr lang="en-US" sz="1600" b="1" dirty="0"/>
              <a:t>60% of nontraumatic </a:t>
            </a:r>
            <a:br>
              <a:rPr lang="en-US" sz="1600" b="1" dirty="0"/>
            </a:br>
            <a:r>
              <a:rPr lang="en-US" sz="1600" b="1" dirty="0"/>
              <a:t>lower-limb amputations </a:t>
            </a:r>
          </a:p>
          <a:p>
            <a:pPr lvl="0"/>
            <a:r>
              <a:rPr lang="en-US" sz="1600" b="1" dirty="0"/>
              <a:t>73,000 amputations </a:t>
            </a:r>
            <a:br>
              <a:rPr lang="en-US" sz="1600" b="1" dirty="0"/>
            </a:br>
            <a:r>
              <a:rPr lang="en-US" sz="1600" b="1" dirty="0"/>
              <a:t>in 2010</a:t>
            </a:r>
          </a:p>
        </p:txBody>
      </p:sp>
      <p:sp>
        <p:nvSpPr>
          <p:cNvPr id="10" name="TextBox 9"/>
          <p:cNvSpPr txBox="1"/>
          <p:nvPr/>
        </p:nvSpPr>
        <p:spPr>
          <a:xfrm>
            <a:off x="1905000" y="1835532"/>
            <a:ext cx="1614416" cy="369332"/>
          </a:xfrm>
          <a:prstGeom prst="rect">
            <a:avLst/>
          </a:prstGeom>
          <a:noFill/>
        </p:spPr>
        <p:txBody>
          <a:bodyPr wrap="none" rtlCol="0">
            <a:spAutoFit/>
          </a:bodyPr>
          <a:lstStyle/>
          <a:p>
            <a:pPr algn="ctr"/>
            <a:r>
              <a:rPr lang="en-US" dirty="0"/>
              <a:t>Macrovascular:</a:t>
            </a:r>
          </a:p>
        </p:txBody>
      </p:sp>
      <p:sp>
        <p:nvSpPr>
          <p:cNvPr id="11" name="TextBox 10"/>
          <p:cNvSpPr txBox="1"/>
          <p:nvPr/>
        </p:nvSpPr>
        <p:spPr>
          <a:xfrm>
            <a:off x="8153401" y="1809193"/>
            <a:ext cx="1556708" cy="369332"/>
          </a:xfrm>
          <a:prstGeom prst="rect">
            <a:avLst/>
          </a:prstGeom>
          <a:noFill/>
        </p:spPr>
        <p:txBody>
          <a:bodyPr wrap="none" rtlCol="0">
            <a:spAutoFit/>
          </a:bodyPr>
          <a:lstStyle/>
          <a:p>
            <a:r>
              <a:rPr lang="en-US" dirty="0">
                <a:solidFill>
                  <a:srgbClr val="333333"/>
                </a:solidFill>
              </a:rPr>
              <a:t>Microvascular:</a:t>
            </a:r>
            <a:endParaRPr lang="en-US" dirty="0"/>
          </a:p>
        </p:txBody>
      </p:sp>
      <p:sp>
        <p:nvSpPr>
          <p:cNvPr id="14" name="Content Placeholder 7"/>
          <p:cNvSpPr txBox="1">
            <a:spLocks/>
          </p:cNvSpPr>
          <p:nvPr/>
        </p:nvSpPr>
        <p:spPr>
          <a:xfrm>
            <a:off x="2398234" y="1196752"/>
            <a:ext cx="7395534" cy="457994"/>
          </a:xfrm>
          <a:prstGeom prst="roundRect">
            <a:avLst/>
          </a:prstGeom>
          <a:solidFill>
            <a:srgbClr val="22B0B1">
              <a:alpha val="40000"/>
            </a:srgbClr>
          </a:solidFill>
          <a:ln>
            <a:noFill/>
          </a:ln>
          <a:effectLst/>
          <a:scene3d>
            <a:camera prst="orthographicFront">
              <a:rot lat="0" lon="0" rev="0"/>
            </a:camera>
            <a:lightRig rig="contrasting" dir="t">
              <a:rot lat="0" lon="0" rev="7800000"/>
            </a:lightRig>
          </a:scene3d>
          <a:sp3d/>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600"/>
              </a:spcAft>
              <a:buClr>
                <a:srgbClr val="00446A"/>
              </a:buClr>
              <a:buFont typeface="Arial" panose="020B0604020202020204" pitchFamily="34" charset="0"/>
              <a:buChar char="•"/>
              <a:defRPr sz="2800" b="0" kern="1200">
                <a:solidFill>
                  <a:srgbClr val="333333"/>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Patients with diabetes go on approximately 24 doctor visits per year</a:t>
            </a:r>
            <a:r>
              <a:rPr lang="en-US" sz="1800" b="1" baseline="30000" dirty="0"/>
              <a:t>1</a:t>
            </a:r>
          </a:p>
        </p:txBody>
      </p:sp>
      <p:sp>
        <p:nvSpPr>
          <p:cNvPr id="3" name="Rectangle 2"/>
          <p:cNvSpPr/>
          <p:nvPr/>
        </p:nvSpPr>
        <p:spPr>
          <a:xfrm>
            <a:off x="2152650" y="980728"/>
            <a:ext cx="8058150" cy="792087"/>
          </a:xfrm>
          <a:prstGeom prst="rect">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73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idx="4294967295"/>
          </p:nvPr>
        </p:nvSpPr>
        <p:spPr>
          <a:xfrm>
            <a:off x="1524000" y="125760"/>
            <a:ext cx="9144000" cy="1143000"/>
          </a:xfrm>
        </p:spPr>
        <p:txBody>
          <a:bodyPr/>
          <a:lstStyle/>
          <a:p>
            <a:r>
              <a:rPr lang="en-US" sz="2800" dirty="0">
                <a:solidFill>
                  <a:schemeClr val="tx2"/>
                </a:solidFill>
              </a:rPr>
              <a:t>Mean Change in Visual Acuity Over 2 Years</a:t>
            </a:r>
            <a:br>
              <a:rPr lang="en-US" sz="3200" dirty="0">
                <a:solidFill>
                  <a:schemeClr val="tx2"/>
                </a:solidFill>
              </a:rPr>
            </a:br>
            <a:r>
              <a:rPr lang="en-US" sz="3200" dirty="0">
                <a:solidFill>
                  <a:schemeClr val="tx2"/>
                </a:solidFill>
              </a:rPr>
              <a:t> </a:t>
            </a:r>
            <a:r>
              <a:rPr lang="en-US" sz="2400" i="1" dirty="0">
                <a:solidFill>
                  <a:schemeClr val="tx2"/>
                </a:solidFill>
              </a:rPr>
              <a:t>Full Cohort</a:t>
            </a:r>
          </a:p>
        </p:txBody>
      </p:sp>
      <p:sp>
        <p:nvSpPr>
          <p:cNvPr id="5" name="TextBox 4"/>
          <p:cNvSpPr txBox="1"/>
          <p:nvPr/>
        </p:nvSpPr>
        <p:spPr>
          <a:xfrm>
            <a:off x="1752600" y="6477000"/>
            <a:ext cx="8756650" cy="369332"/>
          </a:xfrm>
          <a:prstGeom prst="rect">
            <a:avLst/>
          </a:prstGeom>
          <a:noFill/>
        </p:spPr>
        <p:txBody>
          <a:bodyPr wrap="square" rtlCol="0">
            <a:spAutoFit/>
          </a:bodyPr>
          <a:lstStyle/>
          <a:p>
            <a:r>
              <a:rPr lang="en-US" b="1" dirty="0">
                <a:solidFill>
                  <a:srgbClr val="F8F8F8"/>
                </a:solidFill>
              </a:rPr>
              <a:t>* </a:t>
            </a:r>
            <a:r>
              <a:rPr lang="en-US" b="1" i="1" dirty="0">
                <a:solidFill>
                  <a:srgbClr val="F8F8F8"/>
                </a:solidFill>
              </a:rPr>
              <a:t>P</a:t>
            </a:r>
            <a:r>
              <a:rPr lang="en-US" b="1" dirty="0">
                <a:solidFill>
                  <a:srgbClr val="F8F8F8"/>
                </a:solidFill>
              </a:rPr>
              <a:t>-values adjusted for baseline visual acuity and multiple comparisons </a:t>
            </a:r>
          </a:p>
        </p:txBody>
      </p:sp>
      <p:graphicFrame>
        <p:nvGraphicFramePr>
          <p:cNvPr id="24" name="Chart 23"/>
          <p:cNvGraphicFramePr/>
          <p:nvPr>
            <p:extLst>
              <p:ext uri="{D42A27DB-BD31-4B8C-83A1-F6EECF244321}">
                <p14:modId xmlns:p14="http://schemas.microsoft.com/office/powerpoint/2010/main" val="1859412243"/>
              </p:ext>
            </p:extLst>
          </p:nvPr>
        </p:nvGraphicFramePr>
        <p:xfrm>
          <a:off x="1468731" y="1243513"/>
          <a:ext cx="8832850" cy="508952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5571612" y="3844612"/>
            <a:ext cx="4419600" cy="1077218"/>
          </a:xfrm>
          <a:prstGeom prst="rect">
            <a:avLst/>
          </a:prstGeom>
          <a:solidFill>
            <a:schemeClr val="bg2"/>
          </a:solidFill>
        </p:spPr>
        <p:txBody>
          <a:bodyPr wrap="square" rtlCol="0">
            <a:spAutoFit/>
          </a:bodyPr>
          <a:lstStyle/>
          <a:p>
            <a:r>
              <a:rPr lang="en-US" sz="1600" b="1" dirty="0"/>
              <a:t>104-Week Treatment Group Comparison*:</a:t>
            </a:r>
          </a:p>
          <a:p>
            <a:pPr marL="285750" indent="-285750">
              <a:buFont typeface="Arial" panose="020B0604020202020204" pitchFamily="34" charset="0"/>
              <a:buChar char="•"/>
            </a:pPr>
            <a:r>
              <a:rPr lang="en-US" sz="1600" b="1" dirty="0">
                <a:solidFill>
                  <a:srgbClr val="F99735"/>
                </a:solidFill>
              </a:rPr>
              <a:t>Aflibercept </a:t>
            </a:r>
            <a:r>
              <a:rPr lang="en-US" sz="1600" b="1" dirty="0"/>
              <a:t>vs. </a:t>
            </a:r>
            <a:r>
              <a:rPr lang="en-US" sz="1600" b="1" dirty="0">
                <a:solidFill>
                  <a:schemeClr val="accent1"/>
                </a:solidFill>
              </a:rPr>
              <a:t>Bevacizumab</a:t>
            </a:r>
            <a:r>
              <a:rPr lang="en-US" sz="1600" b="1" dirty="0"/>
              <a:t> </a:t>
            </a:r>
            <a:r>
              <a:rPr lang="en-US" sz="1600" b="1" i="1" dirty="0"/>
              <a:t>P </a:t>
            </a:r>
            <a:r>
              <a:rPr lang="en-US" sz="1600" b="1" dirty="0"/>
              <a:t>= 0.02</a:t>
            </a:r>
          </a:p>
          <a:p>
            <a:pPr marL="285750" indent="-285750">
              <a:buFont typeface="Arial" panose="020B0604020202020204" pitchFamily="34" charset="0"/>
              <a:buChar char="•"/>
            </a:pPr>
            <a:r>
              <a:rPr lang="en-US" sz="1600" b="1" dirty="0">
                <a:solidFill>
                  <a:srgbClr val="F99735"/>
                </a:solidFill>
              </a:rPr>
              <a:t>Aflibercept </a:t>
            </a:r>
            <a:r>
              <a:rPr lang="en-US" sz="1600" b="1" dirty="0"/>
              <a:t>vs. </a:t>
            </a:r>
            <a:r>
              <a:rPr lang="en-US" sz="1600" b="1" dirty="0">
                <a:solidFill>
                  <a:schemeClr val="accent3"/>
                </a:solidFill>
              </a:rPr>
              <a:t>Ranibizumab</a:t>
            </a:r>
            <a:r>
              <a:rPr lang="en-US" sz="1600" b="1" dirty="0"/>
              <a:t> </a:t>
            </a:r>
            <a:r>
              <a:rPr lang="en-US" sz="1600" b="1" i="1" dirty="0"/>
              <a:t>P</a:t>
            </a:r>
            <a:r>
              <a:rPr lang="en-US" sz="1600" b="1" dirty="0"/>
              <a:t> = 0.47 </a:t>
            </a:r>
          </a:p>
          <a:p>
            <a:pPr marL="285750" indent="-285750">
              <a:buFont typeface="Arial" panose="020B0604020202020204" pitchFamily="34" charset="0"/>
              <a:buChar char="•"/>
            </a:pPr>
            <a:r>
              <a:rPr lang="en-US" sz="1600" b="1" dirty="0">
                <a:solidFill>
                  <a:schemeClr val="accent3"/>
                </a:solidFill>
              </a:rPr>
              <a:t>Ranibizumab</a:t>
            </a:r>
            <a:r>
              <a:rPr lang="en-US" sz="1600" b="1" dirty="0"/>
              <a:t> vs. </a:t>
            </a:r>
            <a:r>
              <a:rPr lang="en-US" sz="1600" b="1" dirty="0">
                <a:solidFill>
                  <a:schemeClr val="accent1"/>
                </a:solidFill>
              </a:rPr>
              <a:t>Bevacizumab</a:t>
            </a:r>
            <a:r>
              <a:rPr lang="en-US" sz="1600" b="1" dirty="0">
                <a:solidFill>
                  <a:schemeClr val="accent2">
                    <a:lumMod val="40000"/>
                    <a:lumOff val="60000"/>
                  </a:schemeClr>
                </a:solidFill>
              </a:rPr>
              <a:t> </a:t>
            </a:r>
            <a:r>
              <a:rPr lang="en-US" sz="1600" b="1" i="1" dirty="0"/>
              <a:t>P</a:t>
            </a:r>
            <a:r>
              <a:rPr lang="en-US" sz="1600" b="1" dirty="0"/>
              <a:t> = 0.11</a:t>
            </a:r>
          </a:p>
        </p:txBody>
      </p:sp>
      <p:sp>
        <p:nvSpPr>
          <p:cNvPr id="7" name="TextBox 6"/>
          <p:cNvSpPr txBox="1"/>
          <p:nvPr/>
        </p:nvSpPr>
        <p:spPr>
          <a:xfrm>
            <a:off x="6043670" y="2045110"/>
            <a:ext cx="1119131" cy="400110"/>
          </a:xfrm>
          <a:prstGeom prst="rect">
            <a:avLst/>
          </a:prstGeom>
          <a:noFill/>
        </p:spPr>
        <p:txBody>
          <a:bodyPr wrap="square" rtlCol="0">
            <a:spAutoFit/>
          </a:bodyPr>
          <a:lstStyle/>
          <a:p>
            <a:r>
              <a:rPr lang="en-US" sz="2000" b="1" dirty="0">
                <a:solidFill>
                  <a:srgbClr val="F99735"/>
                </a:solidFill>
              </a:rPr>
              <a:t>+13.3</a:t>
            </a:r>
          </a:p>
        </p:txBody>
      </p:sp>
      <p:sp>
        <p:nvSpPr>
          <p:cNvPr id="9" name="TextBox 6"/>
          <p:cNvSpPr txBox="1"/>
          <p:nvPr/>
        </p:nvSpPr>
        <p:spPr>
          <a:xfrm>
            <a:off x="6043669" y="2615907"/>
            <a:ext cx="1432662"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accent3"/>
                </a:solidFill>
              </a:rPr>
              <a:t>+11.2</a:t>
            </a:r>
          </a:p>
        </p:txBody>
      </p:sp>
      <p:sp>
        <p:nvSpPr>
          <p:cNvPr id="10" name="TextBox 6"/>
          <p:cNvSpPr txBox="1"/>
          <p:nvPr/>
        </p:nvSpPr>
        <p:spPr>
          <a:xfrm>
            <a:off x="6043670" y="3388165"/>
            <a:ext cx="716973"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tx2"/>
                </a:solidFill>
              </a:rPr>
              <a:t>+9.7</a:t>
            </a:r>
          </a:p>
        </p:txBody>
      </p:sp>
      <p:sp>
        <p:nvSpPr>
          <p:cNvPr id="25" name="TextBox 6"/>
          <p:cNvSpPr txBox="1"/>
          <p:nvPr/>
        </p:nvSpPr>
        <p:spPr>
          <a:xfrm>
            <a:off x="9416213" y="3249339"/>
            <a:ext cx="1093038"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tx2"/>
                </a:solidFill>
              </a:rPr>
              <a:t>+10.0</a:t>
            </a:r>
          </a:p>
        </p:txBody>
      </p:sp>
      <p:sp>
        <p:nvSpPr>
          <p:cNvPr id="26" name="TextBox 6"/>
          <p:cNvSpPr txBox="1"/>
          <p:nvPr/>
        </p:nvSpPr>
        <p:spPr>
          <a:xfrm>
            <a:off x="9416213" y="2764764"/>
            <a:ext cx="1030503"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accent3"/>
                </a:solidFill>
              </a:rPr>
              <a:t>+12.3</a:t>
            </a:r>
          </a:p>
        </p:txBody>
      </p:sp>
      <p:sp>
        <p:nvSpPr>
          <p:cNvPr id="27" name="TextBox 26"/>
          <p:cNvSpPr txBox="1"/>
          <p:nvPr/>
        </p:nvSpPr>
        <p:spPr>
          <a:xfrm>
            <a:off x="9416212" y="2068313"/>
            <a:ext cx="913092" cy="400110"/>
          </a:xfrm>
          <a:prstGeom prst="rect">
            <a:avLst/>
          </a:prstGeom>
          <a:noFill/>
        </p:spPr>
        <p:txBody>
          <a:bodyPr wrap="square" rtlCol="0">
            <a:spAutoFit/>
          </a:bodyPr>
          <a:lstStyle/>
          <a:p>
            <a:r>
              <a:rPr lang="en-US" sz="2000" b="1" dirty="0">
                <a:solidFill>
                  <a:srgbClr val="F99735"/>
                </a:solidFill>
              </a:rPr>
              <a:t>+12.8</a:t>
            </a:r>
          </a:p>
        </p:txBody>
      </p:sp>
    </p:spTree>
    <p:extLst>
      <p:ext uri="{BB962C8B-B14F-4D97-AF65-F5344CB8AC3E}">
        <p14:creationId xmlns:p14="http://schemas.microsoft.com/office/powerpoint/2010/main" val="192947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fade">
                                      <p:cBhvr>
                                        <p:cTn id="7" dur="500"/>
                                        <p:tgtEl>
                                          <p:spTgt spid="2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graphicEl>
                                              <a:chart seriesIdx="-4" categoryIdx="0" bldStep="category"/>
                                            </p:graphicEl>
                                          </p:spTgt>
                                        </p:tgtEl>
                                        <p:attrNameLst>
                                          <p:attrName>style.visibility</p:attrName>
                                        </p:attrNameLst>
                                      </p:cBhvr>
                                      <p:to>
                                        <p:strVal val="visible"/>
                                      </p:to>
                                    </p:set>
                                    <p:animEffect transition="in" filter="fade">
                                      <p:cBhvr>
                                        <p:cTn id="12" dur="500"/>
                                        <p:tgtEl>
                                          <p:spTgt spid="24">
                                            <p:graphicEl>
                                              <a:chart seriesIdx="-4" categoryIdx="0" bldStep="category"/>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graphicEl>
                                              <a:chart seriesIdx="-4" categoryIdx="1" bldStep="category"/>
                                            </p:graphicEl>
                                          </p:spTgt>
                                        </p:tgtEl>
                                        <p:attrNameLst>
                                          <p:attrName>style.visibility</p:attrName>
                                        </p:attrNameLst>
                                      </p:cBhvr>
                                      <p:to>
                                        <p:strVal val="visible"/>
                                      </p:to>
                                    </p:set>
                                    <p:animEffect transition="in" filter="fade">
                                      <p:cBhvr>
                                        <p:cTn id="15" dur="500"/>
                                        <p:tgtEl>
                                          <p:spTgt spid="24">
                                            <p:graphicEl>
                                              <a:chart seriesIdx="-4" categoryIdx="1"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graphicEl>
                                              <a:chart seriesIdx="-4" categoryIdx="2" bldStep="category"/>
                                            </p:graphicEl>
                                          </p:spTgt>
                                        </p:tgtEl>
                                        <p:attrNameLst>
                                          <p:attrName>style.visibility</p:attrName>
                                        </p:attrNameLst>
                                      </p:cBhvr>
                                      <p:to>
                                        <p:strVal val="visible"/>
                                      </p:to>
                                    </p:set>
                                    <p:animEffect transition="in" filter="fade">
                                      <p:cBhvr>
                                        <p:cTn id="18" dur="500"/>
                                        <p:tgtEl>
                                          <p:spTgt spid="24">
                                            <p:graphicEl>
                                              <a:chart seriesIdx="-4" categoryIdx="2" bldStep="category"/>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graphicEl>
                                              <a:chart seriesIdx="-4" categoryIdx="3" bldStep="category"/>
                                            </p:graphicEl>
                                          </p:spTgt>
                                        </p:tgtEl>
                                        <p:attrNameLst>
                                          <p:attrName>style.visibility</p:attrName>
                                        </p:attrNameLst>
                                      </p:cBhvr>
                                      <p:to>
                                        <p:strVal val="visible"/>
                                      </p:to>
                                    </p:set>
                                    <p:animEffect transition="in" filter="fade">
                                      <p:cBhvr>
                                        <p:cTn id="21" dur="500"/>
                                        <p:tgtEl>
                                          <p:spTgt spid="24">
                                            <p:graphicEl>
                                              <a:chart seriesIdx="-4" categoryIdx="3" bldStep="category"/>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graphicEl>
                                              <a:chart seriesIdx="-4" categoryIdx="4" bldStep="category"/>
                                            </p:graphicEl>
                                          </p:spTgt>
                                        </p:tgtEl>
                                        <p:attrNameLst>
                                          <p:attrName>style.visibility</p:attrName>
                                        </p:attrNameLst>
                                      </p:cBhvr>
                                      <p:to>
                                        <p:strVal val="visible"/>
                                      </p:to>
                                    </p:set>
                                    <p:animEffect transition="in" filter="fade">
                                      <p:cBhvr>
                                        <p:cTn id="24" dur="500"/>
                                        <p:tgtEl>
                                          <p:spTgt spid="24">
                                            <p:graphicEl>
                                              <a:chart seriesIdx="-4" categoryIdx="4" bldStep="category"/>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graphicEl>
                                              <a:chart seriesIdx="-4" categoryIdx="5" bldStep="category"/>
                                            </p:graphicEl>
                                          </p:spTgt>
                                        </p:tgtEl>
                                        <p:attrNameLst>
                                          <p:attrName>style.visibility</p:attrName>
                                        </p:attrNameLst>
                                      </p:cBhvr>
                                      <p:to>
                                        <p:strVal val="visible"/>
                                      </p:to>
                                    </p:set>
                                    <p:animEffect transition="in" filter="fade">
                                      <p:cBhvr>
                                        <p:cTn id="27" dur="500"/>
                                        <p:tgtEl>
                                          <p:spTgt spid="24">
                                            <p:graphicEl>
                                              <a:chart seriesIdx="-4" categoryIdx="5" bldStep="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graphicEl>
                                              <a:chart seriesIdx="-4" categoryIdx="6" bldStep="category"/>
                                            </p:graphicEl>
                                          </p:spTgt>
                                        </p:tgtEl>
                                        <p:attrNameLst>
                                          <p:attrName>style.visibility</p:attrName>
                                        </p:attrNameLst>
                                      </p:cBhvr>
                                      <p:to>
                                        <p:strVal val="visible"/>
                                      </p:to>
                                    </p:set>
                                    <p:animEffect transition="in" filter="fade">
                                      <p:cBhvr>
                                        <p:cTn id="30" dur="500"/>
                                        <p:tgtEl>
                                          <p:spTgt spid="24">
                                            <p:graphicEl>
                                              <a:chart seriesIdx="-4" categoryIdx="6" bldStep="category"/>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graphicEl>
                                              <a:chart seriesIdx="-4" categoryIdx="7" bldStep="category"/>
                                            </p:graphicEl>
                                          </p:spTgt>
                                        </p:tgtEl>
                                        <p:attrNameLst>
                                          <p:attrName>style.visibility</p:attrName>
                                        </p:attrNameLst>
                                      </p:cBhvr>
                                      <p:to>
                                        <p:strVal val="visible"/>
                                      </p:to>
                                    </p:set>
                                    <p:animEffect transition="in" filter="fade">
                                      <p:cBhvr>
                                        <p:cTn id="33" dur="500"/>
                                        <p:tgtEl>
                                          <p:spTgt spid="24">
                                            <p:graphicEl>
                                              <a:chart seriesIdx="-4" categoryIdx="7" bldStep="category"/>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graphicEl>
                                              <a:chart seriesIdx="-4" categoryIdx="8" bldStep="category"/>
                                            </p:graphicEl>
                                          </p:spTgt>
                                        </p:tgtEl>
                                        <p:attrNameLst>
                                          <p:attrName>style.visibility</p:attrName>
                                        </p:attrNameLst>
                                      </p:cBhvr>
                                      <p:to>
                                        <p:strVal val="visible"/>
                                      </p:to>
                                    </p:set>
                                    <p:animEffect transition="in" filter="fade">
                                      <p:cBhvr>
                                        <p:cTn id="36" dur="500"/>
                                        <p:tgtEl>
                                          <p:spTgt spid="24">
                                            <p:graphicEl>
                                              <a:chart seriesIdx="-4" categoryIdx="8" bldStep="category"/>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graphicEl>
                                              <a:chart seriesIdx="-4" categoryIdx="9" bldStep="category"/>
                                            </p:graphicEl>
                                          </p:spTgt>
                                        </p:tgtEl>
                                        <p:attrNameLst>
                                          <p:attrName>style.visibility</p:attrName>
                                        </p:attrNameLst>
                                      </p:cBhvr>
                                      <p:to>
                                        <p:strVal val="visible"/>
                                      </p:to>
                                    </p:set>
                                    <p:animEffect transition="in" filter="fade">
                                      <p:cBhvr>
                                        <p:cTn id="39" dur="500"/>
                                        <p:tgtEl>
                                          <p:spTgt spid="24">
                                            <p:graphicEl>
                                              <a:chart seriesIdx="-4" categoryIdx="9" bldStep="category"/>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graphicEl>
                                              <a:chart seriesIdx="-4" categoryIdx="10" bldStep="category"/>
                                            </p:graphicEl>
                                          </p:spTgt>
                                        </p:tgtEl>
                                        <p:attrNameLst>
                                          <p:attrName>style.visibility</p:attrName>
                                        </p:attrNameLst>
                                      </p:cBhvr>
                                      <p:to>
                                        <p:strVal val="visible"/>
                                      </p:to>
                                    </p:set>
                                    <p:animEffect transition="in" filter="fade">
                                      <p:cBhvr>
                                        <p:cTn id="42" dur="500"/>
                                        <p:tgtEl>
                                          <p:spTgt spid="24">
                                            <p:graphicEl>
                                              <a:chart seriesIdx="-4" categoryIdx="10" bldStep="category"/>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graphicEl>
                                              <a:chart seriesIdx="-4" categoryIdx="11" bldStep="category"/>
                                            </p:graphicEl>
                                          </p:spTgt>
                                        </p:tgtEl>
                                        <p:attrNameLst>
                                          <p:attrName>style.visibility</p:attrName>
                                        </p:attrNameLst>
                                      </p:cBhvr>
                                      <p:to>
                                        <p:strVal val="visible"/>
                                      </p:to>
                                    </p:set>
                                    <p:animEffect transition="in" filter="fade">
                                      <p:cBhvr>
                                        <p:cTn id="45" dur="500"/>
                                        <p:tgtEl>
                                          <p:spTgt spid="24">
                                            <p:graphicEl>
                                              <a:chart seriesIdx="-4" categoryIdx="11" bldStep="category"/>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graphicEl>
                                              <a:chart seriesIdx="-4" categoryIdx="12" bldStep="category"/>
                                            </p:graphicEl>
                                          </p:spTgt>
                                        </p:tgtEl>
                                        <p:attrNameLst>
                                          <p:attrName>style.visibility</p:attrName>
                                        </p:attrNameLst>
                                      </p:cBhvr>
                                      <p:to>
                                        <p:strVal val="visible"/>
                                      </p:to>
                                    </p:set>
                                    <p:animEffect transition="in" filter="fade">
                                      <p:cBhvr>
                                        <p:cTn id="48" dur="500"/>
                                        <p:tgtEl>
                                          <p:spTgt spid="24">
                                            <p:graphicEl>
                                              <a:chart seriesIdx="-4" categoryIdx="12" bldStep="category"/>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graphicEl>
                                              <a:chart seriesIdx="-4" categoryIdx="13" bldStep="category"/>
                                            </p:graphicEl>
                                          </p:spTgt>
                                        </p:tgtEl>
                                        <p:attrNameLst>
                                          <p:attrName>style.visibility</p:attrName>
                                        </p:attrNameLst>
                                      </p:cBhvr>
                                      <p:to>
                                        <p:strVal val="visible"/>
                                      </p:to>
                                    </p:set>
                                    <p:animEffect transition="in" filter="fade">
                                      <p:cBhvr>
                                        <p:cTn id="51" dur="500"/>
                                        <p:tgtEl>
                                          <p:spTgt spid="24">
                                            <p:graphicEl>
                                              <a:chart seriesIdx="-4" categoryIdx="13" bldStep="category"/>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4">
                                            <p:graphicEl>
                                              <a:chart seriesIdx="-4" categoryIdx="14" bldStep="category"/>
                                            </p:graphicEl>
                                          </p:spTgt>
                                        </p:tgtEl>
                                        <p:attrNameLst>
                                          <p:attrName>style.visibility</p:attrName>
                                        </p:attrNameLst>
                                      </p:cBhvr>
                                      <p:to>
                                        <p:strVal val="visible"/>
                                      </p:to>
                                    </p:set>
                                    <p:animEffect transition="in" filter="wipe(left)">
                                      <p:cBhvr>
                                        <p:cTn id="65" dur="100"/>
                                        <p:tgtEl>
                                          <p:spTgt spid="24">
                                            <p:graphicEl>
                                              <a:chart seriesIdx="-4" categoryIdx="14" bldStep="category"/>
                                            </p:graphicEl>
                                          </p:spTgt>
                                        </p:tgtEl>
                                      </p:cBhvr>
                                    </p:animEffect>
                                  </p:childTnLst>
                                </p:cTn>
                              </p:par>
                            </p:childTnLst>
                          </p:cTn>
                        </p:par>
                        <p:par>
                          <p:cTn id="66" fill="hold">
                            <p:stCondLst>
                              <p:cond delay="100"/>
                            </p:stCondLst>
                            <p:childTnLst>
                              <p:par>
                                <p:cTn id="67" presetID="22" presetClass="entr" presetSubtype="8" fill="hold" grpId="0" nodeType="afterEffect">
                                  <p:stCondLst>
                                    <p:cond delay="0"/>
                                  </p:stCondLst>
                                  <p:childTnLst>
                                    <p:set>
                                      <p:cBhvr>
                                        <p:cTn id="68" dur="1" fill="hold">
                                          <p:stCondLst>
                                            <p:cond delay="0"/>
                                          </p:stCondLst>
                                        </p:cTn>
                                        <p:tgtEl>
                                          <p:spTgt spid="24">
                                            <p:graphicEl>
                                              <a:chart seriesIdx="-4" categoryIdx="15" bldStep="category"/>
                                            </p:graphicEl>
                                          </p:spTgt>
                                        </p:tgtEl>
                                        <p:attrNameLst>
                                          <p:attrName>style.visibility</p:attrName>
                                        </p:attrNameLst>
                                      </p:cBhvr>
                                      <p:to>
                                        <p:strVal val="visible"/>
                                      </p:to>
                                    </p:set>
                                    <p:animEffect transition="in" filter="wipe(left)">
                                      <p:cBhvr>
                                        <p:cTn id="69" dur="100"/>
                                        <p:tgtEl>
                                          <p:spTgt spid="24">
                                            <p:graphicEl>
                                              <a:chart seriesIdx="-4" categoryIdx="15" bldStep="category"/>
                                            </p:graphicEl>
                                          </p:spTgt>
                                        </p:tgtEl>
                                      </p:cBhvr>
                                    </p:animEffect>
                                  </p:childTnLst>
                                </p:cTn>
                              </p:par>
                            </p:childTnLst>
                          </p:cTn>
                        </p:par>
                        <p:par>
                          <p:cTn id="70" fill="hold">
                            <p:stCondLst>
                              <p:cond delay="200"/>
                            </p:stCondLst>
                            <p:childTnLst>
                              <p:par>
                                <p:cTn id="71" presetID="22" presetClass="entr" presetSubtype="8" fill="hold" grpId="0" nodeType="afterEffect">
                                  <p:stCondLst>
                                    <p:cond delay="0"/>
                                  </p:stCondLst>
                                  <p:childTnLst>
                                    <p:set>
                                      <p:cBhvr>
                                        <p:cTn id="72" dur="1" fill="hold">
                                          <p:stCondLst>
                                            <p:cond delay="0"/>
                                          </p:stCondLst>
                                        </p:cTn>
                                        <p:tgtEl>
                                          <p:spTgt spid="24">
                                            <p:graphicEl>
                                              <a:chart seriesIdx="-4" categoryIdx="16" bldStep="category"/>
                                            </p:graphicEl>
                                          </p:spTgt>
                                        </p:tgtEl>
                                        <p:attrNameLst>
                                          <p:attrName>style.visibility</p:attrName>
                                        </p:attrNameLst>
                                      </p:cBhvr>
                                      <p:to>
                                        <p:strVal val="visible"/>
                                      </p:to>
                                    </p:set>
                                    <p:animEffect transition="in" filter="wipe(left)">
                                      <p:cBhvr>
                                        <p:cTn id="73" dur="100"/>
                                        <p:tgtEl>
                                          <p:spTgt spid="24">
                                            <p:graphicEl>
                                              <a:chart seriesIdx="-4" categoryIdx="16" bldStep="category"/>
                                            </p:graphic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100"/>
                                        <p:tgtEl>
                                          <p:spTgt spid="26"/>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left)">
                                      <p:cBhvr>
                                        <p:cTn id="79" dur="100"/>
                                        <p:tgtEl>
                                          <p:spTgt spid="2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1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Chart bld="category"/>
        </p:bldSub>
      </p:bldGraphic>
      <p:bldP spid="15" grpId="0" animBg="1"/>
      <p:bldP spid="7" grpId="0"/>
      <p:bldP spid="9" grpId="0"/>
      <p:bldP spid="10" grpId="0"/>
      <p:bldP spid="25" grpId="0"/>
      <p:bldP spid="26" grpId="0"/>
      <p:bldP spid="2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idx="4294967295"/>
          </p:nvPr>
        </p:nvSpPr>
        <p:spPr>
          <a:xfrm>
            <a:off x="1524000" y="76200"/>
            <a:ext cx="9144000" cy="1143000"/>
          </a:xfrm>
          <a:ln w="47625"/>
        </p:spPr>
        <p:txBody>
          <a:bodyPr/>
          <a:lstStyle/>
          <a:p>
            <a:r>
              <a:rPr lang="en-US" sz="2800" dirty="0"/>
              <a:t>Mean Change in Visual Acuity Over 2 Years</a:t>
            </a:r>
            <a:br>
              <a:rPr lang="en-US" sz="3600" dirty="0"/>
            </a:br>
            <a:r>
              <a:rPr lang="en-US" sz="2800" i="1" dirty="0">
                <a:solidFill>
                  <a:srgbClr val="FFFFFF"/>
                </a:solidFill>
              </a:rPr>
              <a:t>Baseline </a:t>
            </a:r>
            <a:r>
              <a:rPr lang="en-US" sz="2800" i="1" dirty="0"/>
              <a:t>Visual Acuity 20/50 or Worse</a:t>
            </a:r>
          </a:p>
        </p:txBody>
      </p:sp>
      <p:sp>
        <p:nvSpPr>
          <p:cNvPr id="5" name="TextBox 4"/>
          <p:cNvSpPr txBox="1"/>
          <p:nvPr/>
        </p:nvSpPr>
        <p:spPr>
          <a:xfrm>
            <a:off x="1911350" y="5349666"/>
            <a:ext cx="8756650" cy="338554"/>
          </a:xfrm>
          <a:prstGeom prst="rect">
            <a:avLst/>
          </a:prstGeom>
          <a:noFill/>
        </p:spPr>
        <p:txBody>
          <a:bodyPr wrap="square" rtlCol="0">
            <a:spAutoFit/>
          </a:bodyPr>
          <a:lstStyle/>
          <a:p>
            <a:r>
              <a:rPr lang="en-US" sz="1600" b="1" dirty="0">
                <a:solidFill>
                  <a:srgbClr val="F8F8F8"/>
                </a:solidFill>
              </a:rPr>
              <a:t>* </a:t>
            </a:r>
            <a:r>
              <a:rPr lang="en-US" sz="1600" b="1" i="1" dirty="0">
                <a:solidFill>
                  <a:srgbClr val="F8F8F8"/>
                </a:solidFill>
              </a:rPr>
              <a:t>P</a:t>
            </a:r>
            <a:r>
              <a:rPr lang="en-US" sz="1600" b="1" dirty="0">
                <a:solidFill>
                  <a:srgbClr val="F8F8F8"/>
                </a:solidFill>
              </a:rPr>
              <a:t>-values adjusted for baseline visual acuity and multiple comparisons </a:t>
            </a:r>
          </a:p>
        </p:txBody>
      </p:sp>
      <p:graphicFrame>
        <p:nvGraphicFramePr>
          <p:cNvPr id="24" name="Chart 23"/>
          <p:cNvGraphicFramePr/>
          <p:nvPr>
            <p:extLst>
              <p:ext uri="{D42A27DB-BD31-4B8C-83A1-F6EECF244321}">
                <p14:modId xmlns:p14="http://schemas.microsoft.com/office/powerpoint/2010/main" val="6899777"/>
              </p:ext>
            </p:extLst>
          </p:nvPr>
        </p:nvGraphicFramePr>
        <p:xfrm>
          <a:off x="1676400" y="1143001"/>
          <a:ext cx="8787955" cy="509977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5867400" y="3861325"/>
            <a:ext cx="4419600" cy="1077218"/>
          </a:xfrm>
          <a:prstGeom prst="rect">
            <a:avLst/>
          </a:prstGeom>
          <a:solidFill>
            <a:schemeClr val="bg2"/>
          </a:solidFill>
        </p:spPr>
        <p:txBody>
          <a:bodyPr wrap="square" rtlCol="0">
            <a:spAutoFit/>
          </a:bodyPr>
          <a:lstStyle/>
          <a:p>
            <a:r>
              <a:rPr lang="en-US" sz="1600" b="1" dirty="0"/>
              <a:t>104-Week Treatment Group Comparison*:</a:t>
            </a:r>
          </a:p>
          <a:p>
            <a:pPr marL="285750" indent="-285750">
              <a:buFont typeface="Arial" panose="020B0604020202020204" pitchFamily="34" charset="0"/>
              <a:buChar char="•"/>
            </a:pPr>
            <a:r>
              <a:rPr lang="en-US" sz="1600" b="1" dirty="0">
                <a:solidFill>
                  <a:srgbClr val="F99735"/>
                </a:solidFill>
              </a:rPr>
              <a:t>Aflibercept </a:t>
            </a:r>
            <a:r>
              <a:rPr lang="en-US" sz="1600" b="1" dirty="0"/>
              <a:t>vs. </a:t>
            </a:r>
            <a:r>
              <a:rPr lang="en-US" sz="1600" b="1" dirty="0">
                <a:solidFill>
                  <a:schemeClr val="tx2"/>
                </a:solidFill>
              </a:rPr>
              <a:t>Bevacizuma</a:t>
            </a:r>
            <a:r>
              <a:rPr lang="en-US" sz="1600" b="1" dirty="0">
                <a:solidFill>
                  <a:schemeClr val="accent2">
                    <a:lumMod val="40000"/>
                    <a:lumOff val="60000"/>
                  </a:schemeClr>
                </a:solidFill>
              </a:rPr>
              <a:t>b</a:t>
            </a:r>
            <a:r>
              <a:rPr lang="en-US" sz="1600" b="1" dirty="0"/>
              <a:t> </a:t>
            </a:r>
            <a:r>
              <a:rPr lang="en-US" sz="1600" b="1" i="1" dirty="0"/>
              <a:t>P </a:t>
            </a:r>
            <a:r>
              <a:rPr lang="en-US" sz="1600" b="1" dirty="0"/>
              <a:t>= 0.02</a:t>
            </a:r>
          </a:p>
          <a:p>
            <a:pPr marL="285750" indent="-285750">
              <a:buFont typeface="Arial" panose="020B0604020202020204" pitchFamily="34" charset="0"/>
              <a:buChar char="•"/>
            </a:pPr>
            <a:r>
              <a:rPr lang="en-US" sz="1600" b="1" dirty="0">
                <a:solidFill>
                  <a:srgbClr val="F99735"/>
                </a:solidFill>
              </a:rPr>
              <a:t>Aflibercept </a:t>
            </a:r>
            <a:r>
              <a:rPr lang="en-US" sz="1600" b="1" dirty="0"/>
              <a:t>vs. </a:t>
            </a:r>
            <a:r>
              <a:rPr lang="en-US" sz="1600" b="1" dirty="0">
                <a:solidFill>
                  <a:schemeClr val="accent3"/>
                </a:solidFill>
              </a:rPr>
              <a:t>Ranibizumab</a:t>
            </a:r>
            <a:r>
              <a:rPr lang="en-US" sz="1600" b="1" dirty="0"/>
              <a:t> </a:t>
            </a:r>
            <a:r>
              <a:rPr lang="en-US" sz="1600" b="1" i="1" dirty="0"/>
              <a:t>P</a:t>
            </a:r>
            <a:r>
              <a:rPr lang="en-US" sz="1600" b="1" dirty="0"/>
              <a:t> = 0.18 </a:t>
            </a:r>
          </a:p>
          <a:p>
            <a:pPr marL="285750" indent="-285750">
              <a:buFont typeface="Arial" panose="020B0604020202020204" pitchFamily="34" charset="0"/>
              <a:buChar char="•"/>
            </a:pPr>
            <a:r>
              <a:rPr lang="en-US" sz="1600" b="1" dirty="0">
                <a:solidFill>
                  <a:schemeClr val="accent3"/>
                </a:solidFill>
              </a:rPr>
              <a:t>Ranibizumab</a:t>
            </a:r>
            <a:r>
              <a:rPr lang="en-US" sz="1600" b="1" dirty="0"/>
              <a:t> vs. </a:t>
            </a:r>
            <a:r>
              <a:rPr lang="en-US" sz="1600" b="1" dirty="0">
                <a:solidFill>
                  <a:schemeClr val="tx2"/>
                </a:solidFill>
              </a:rPr>
              <a:t>Bevacizumab</a:t>
            </a:r>
            <a:r>
              <a:rPr lang="en-US" sz="1600" b="1" dirty="0">
                <a:solidFill>
                  <a:schemeClr val="accent2">
                    <a:lumMod val="40000"/>
                    <a:lumOff val="60000"/>
                  </a:schemeClr>
                </a:solidFill>
              </a:rPr>
              <a:t> </a:t>
            </a:r>
            <a:r>
              <a:rPr lang="en-US" sz="1600" b="1" i="1" dirty="0"/>
              <a:t>P</a:t>
            </a:r>
            <a:r>
              <a:rPr lang="en-US" sz="1600" b="1" dirty="0"/>
              <a:t> = 0.18</a:t>
            </a:r>
          </a:p>
        </p:txBody>
      </p:sp>
      <p:sp>
        <p:nvSpPr>
          <p:cNvPr id="7" name="TextBox 6"/>
          <p:cNvSpPr txBox="1"/>
          <p:nvPr/>
        </p:nvSpPr>
        <p:spPr>
          <a:xfrm>
            <a:off x="6130926" y="1559295"/>
            <a:ext cx="981869" cy="400110"/>
          </a:xfrm>
          <a:prstGeom prst="rect">
            <a:avLst/>
          </a:prstGeom>
          <a:noFill/>
        </p:spPr>
        <p:txBody>
          <a:bodyPr wrap="square" rtlCol="0">
            <a:spAutoFit/>
          </a:bodyPr>
          <a:lstStyle/>
          <a:p>
            <a:r>
              <a:rPr lang="en-US" sz="2000" b="1" dirty="0">
                <a:solidFill>
                  <a:srgbClr val="F99735"/>
                </a:solidFill>
              </a:rPr>
              <a:t>+18.9</a:t>
            </a:r>
          </a:p>
        </p:txBody>
      </p:sp>
      <p:sp>
        <p:nvSpPr>
          <p:cNvPr id="9" name="TextBox 6"/>
          <p:cNvSpPr txBox="1"/>
          <p:nvPr/>
        </p:nvSpPr>
        <p:spPr>
          <a:xfrm>
            <a:off x="6105244" y="2476708"/>
            <a:ext cx="981357"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accent3"/>
                </a:solidFill>
              </a:rPr>
              <a:t>+14.2</a:t>
            </a:r>
          </a:p>
        </p:txBody>
      </p:sp>
      <p:sp>
        <p:nvSpPr>
          <p:cNvPr id="10" name="TextBox 6"/>
          <p:cNvSpPr txBox="1"/>
          <p:nvPr/>
        </p:nvSpPr>
        <p:spPr>
          <a:xfrm>
            <a:off x="6092826" y="2943912"/>
            <a:ext cx="993775"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tx2"/>
                </a:solidFill>
              </a:rPr>
              <a:t>+11.8</a:t>
            </a:r>
          </a:p>
        </p:txBody>
      </p:sp>
      <p:sp>
        <p:nvSpPr>
          <p:cNvPr id="25" name="TextBox 6"/>
          <p:cNvSpPr txBox="1"/>
          <p:nvPr/>
        </p:nvSpPr>
        <p:spPr>
          <a:xfrm>
            <a:off x="9525001" y="2590916"/>
            <a:ext cx="939354"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tx2"/>
                </a:solidFill>
              </a:rPr>
              <a:t>+13.3</a:t>
            </a:r>
          </a:p>
        </p:txBody>
      </p:sp>
      <p:sp>
        <p:nvSpPr>
          <p:cNvPr id="26" name="TextBox 6"/>
          <p:cNvSpPr txBox="1"/>
          <p:nvPr/>
        </p:nvSpPr>
        <p:spPr>
          <a:xfrm>
            <a:off x="9594494" y="2035551"/>
            <a:ext cx="852222"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accent3"/>
                </a:solidFill>
              </a:rPr>
              <a:t>+16.1</a:t>
            </a:r>
          </a:p>
        </p:txBody>
      </p:sp>
      <p:sp>
        <p:nvSpPr>
          <p:cNvPr id="27" name="TextBox 26"/>
          <p:cNvSpPr txBox="1"/>
          <p:nvPr/>
        </p:nvSpPr>
        <p:spPr>
          <a:xfrm>
            <a:off x="9525001" y="1324061"/>
            <a:ext cx="921715" cy="400110"/>
          </a:xfrm>
          <a:prstGeom prst="rect">
            <a:avLst/>
          </a:prstGeom>
          <a:noFill/>
        </p:spPr>
        <p:txBody>
          <a:bodyPr wrap="square" rtlCol="0">
            <a:spAutoFit/>
          </a:bodyPr>
          <a:lstStyle/>
          <a:p>
            <a:r>
              <a:rPr lang="en-US" sz="2000" b="1" dirty="0">
                <a:solidFill>
                  <a:srgbClr val="F99735"/>
                </a:solidFill>
              </a:rPr>
              <a:t>+18.1</a:t>
            </a:r>
          </a:p>
        </p:txBody>
      </p:sp>
      <p:sp>
        <p:nvSpPr>
          <p:cNvPr id="22" name="TextBox 21"/>
          <p:cNvSpPr txBox="1"/>
          <p:nvPr/>
        </p:nvSpPr>
        <p:spPr>
          <a:xfrm>
            <a:off x="2667000" y="1339450"/>
            <a:ext cx="1905000" cy="369332"/>
          </a:xfrm>
          <a:prstGeom prst="rect">
            <a:avLst/>
          </a:prstGeom>
          <a:noFill/>
        </p:spPr>
        <p:txBody>
          <a:bodyPr wrap="square" rtlCol="0">
            <a:spAutoFit/>
          </a:bodyPr>
          <a:lstStyle/>
          <a:p>
            <a:r>
              <a:rPr lang="en-US" b="1" dirty="0"/>
              <a:t>~50% of Cohort</a:t>
            </a:r>
          </a:p>
        </p:txBody>
      </p:sp>
      <p:pic>
        <p:nvPicPr>
          <p:cNvPr id="20" name="chart"/>
          <p:cNvPicPr>
            <a:picLocks noChangeAspect="1"/>
          </p:cNvPicPr>
          <p:nvPr/>
        </p:nvPicPr>
        <p:blipFill>
          <a:blip r:embed="rId4"/>
          <a:stretch>
            <a:fillRect/>
          </a:stretch>
        </p:blipFill>
        <p:spPr>
          <a:xfrm>
            <a:off x="2276545" y="6314038"/>
            <a:ext cx="7181710" cy="493819"/>
          </a:xfrm>
          <a:prstGeom prst="rect">
            <a:avLst/>
          </a:prstGeom>
        </p:spPr>
      </p:pic>
    </p:spTree>
    <p:extLst>
      <p:ext uri="{BB962C8B-B14F-4D97-AF65-F5344CB8AC3E}">
        <p14:creationId xmlns:p14="http://schemas.microsoft.com/office/powerpoint/2010/main" val="2159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fade">
                                      <p:cBhvr>
                                        <p:cTn id="7" dur="500"/>
                                        <p:tgtEl>
                                          <p:spTgt spid="2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graphicEl>
                                              <a:chart seriesIdx="-4" categoryIdx="0" bldStep="category"/>
                                            </p:graphicEl>
                                          </p:spTgt>
                                        </p:tgtEl>
                                        <p:attrNameLst>
                                          <p:attrName>style.visibility</p:attrName>
                                        </p:attrNameLst>
                                      </p:cBhvr>
                                      <p:to>
                                        <p:strVal val="visible"/>
                                      </p:to>
                                    </p:set>
                                    <p:animEffect transition="in" filter="fade">
                                      <p:cBhvr>
                                        <p:cTn id="12" dur="500"/>
                                        <p:tgtEl>
                                          <p:spTgt spid="24">
                                            <p:graphicEl>
                                              <a:chart seriesIdx="-4" categoryIdx="0" bldStep="category"/>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graphicEl>
                                              <a:chart seriesIdx="-4" categoryIdx="1" bldStep="category"/>
                                            </p:graphicEl>
                                          </p:spTgt>
                                        </p:tgtEl>
                                        <p:attrNameLst>
                                          <p:attrName>style.visibility</p:attrName>
                                        </p:attrNameLst>
                                      </p:cBhvr>
                                      <p:to>
                                        <p:strVal val="visible"/>
                                      </p:to>
                                    </p:set>
                                    <p:animEffect transition="in" filter="fade">
                                      <p:cBhvr>
                                        <p:cTn id="15" dur="500"/>
                                        <p:tgtEl>
                                          <p:spTgt spid="24">
                                            <p:graphicEl>
                                              <a:chart seriesIdx="-4" categoryIdx="1"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graphicEl>
                                              <a:chart seriesIdx="-4" categoryIdx="2" bldStep="category"/>
                                            </p:graphicEl>
                                          </p:spTgt>
                                        </p:tgtEl>
                                        <p:attrNameLst>
                                          <p:attrName>style.visibility</p:attrName>
                                        </p:attrNameLst>
                                      </p:cBhvr>
                                      <p:to>
                                        <p:strVal val="visible"/>
                                      </p:to>
                                    </p:set>
                                    <p:animEffect transition="in" filter="fade">
                                      <p:cBhvr>
                                        <p:cTn id="18" dur="500"/>
                                        <p:tgtEl>
                                          <p:spTgt spid="24">
                                            <p:graphicEl>
                                              <a:chart seriesIdx="-4" categoryIdx="2" bldStep="category"/>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graphicEl>
                                              <a:chart seriesIdx="-4" categoryIdx="3" bldStep="category"/>
                                            </p:graphicEl>
                                          </p:spTgt>
                                        </p:tgtEl>
                                        <p:attrNameLst>
                                          <p:attrName>style.visibility</p:attrName>
                                        </p:attrNameLst>
                                      </p:cBhvr>
                                      <p:to>
                                        <p:strVal val="visible"/>
                                      </p:to>
                                    </p:set>
                                    <p:animEffect transition="in" filter="fade">
                                      <p:cBhvr>
                                        <p:cTn id="21" dur="500"/>
                                        <p:tgtEl>
                                          <p:spTgt spid="24">
                                            <p:graphicEl>
                                              <a:chart seriesIdx="-4" categoryIdx="3" bldStep="category"/>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graphicEl>
                                              <a:chart seriesIdx="-4" categoryIdx="4" bldStep="category"/>
                                            </p:graphicEl>
                                          </p:spTgt>
                                        </p:tgtEl>
                                        <p:attrNameLst>
                                          <p:attrName>style.visibility</p:attrName>
                                        </p:attrNameLst>
                                      </p:cBhvr>
                                      <p:to>
                                        <p:strVal val="visible"/>
                                      </p:to>
                                    </p:set>
                                    <p:animEffect transition="in" filter="fade">
                                      <p:cBhvr>
                                        <p:cTn id="24" dur="500"/>
                                        <p:tgtEl>
                                          <p:spTgt spid="24">
                                            <p:graphicEl>
                                              <a:chart seriesIdx="-4" categoryIdx="4" bldStep="category"/>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graphicEl>
                                              <a:chart seriesIdx="-4" categoryIdx="5" bldStep="category"/>
                                            </p:graphicEl>
                                          </p:spTgt>
                                        </p:tgtEl>
                                        <p:attrNameLst>
                                          <p:attrName>style.visibility</p:attrName>
                                        </p:attrNameLst>
                                      </p:cBhvr>
                                      <p:to>
                                        <p:strVal val="visible"/>
                                      </p:to>
                                    </p:set>
                                    <p:animEffect transition="in" filter="fade">
                                      <p:cBhvr>
                                        <p:cTn id="27" dur="500"/>
                                        <p:tgtEl>
                                          <p:spTgt spid="24">
                                            <p:graphicEl>
                                              <a:chart seriesIdx="-4" categoryIdx="5" bldStep="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graphicEl>
                                              <a:chart seriesIdx="-4" categoryIdx="6" bldStep="category"/>
                                            </p:graphicEl>
                                          </p:spTgt>
                                        </p:tgtEl>
                                        <p:attrNameLst>
                                          <p:attrName>style.visibility</p:attrName>
                                        </p:attrNameLst>
                                      </p:cBhvr>
                                      <p:to>
                                        <p:strVal val="visible"/>
                                      </p:to>
                                    </p:set>
                                    <p:animEffect transition="in" filter="fade">
                                      <p:cBhvr>
                                        <p:cTn id="30" dur="500"/>
                                        <p:tgtEl>
                                          <p:spTgt spid="24">
                                            <p:graphicEl>
                                              <a:chart seriesIdx="-4" categoryIdx="6" bldStep="category"/>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graphicEl>
                                              <a:chart seriesIdx="-4" categoryIdx="7" bldStep="category"/>
                                            </p:graphicEl>
                                          </p:spTgt>
                                        </p:tgtEl>
                                        <p:attrNameLst>
                                          <p:attrName>style.visibility</p:attrName>
                                        </p:attrNameLst>
                                      </p:cBhvr>
                                      <p:to>
                                        <p:strVal val="visible"/>
                                      </p:to>
                                    </p:set>
                                    <p:animEffect transition="in" filter="fade">
                                      <p:cBhvr>
                                        <p:cTn id="33" dur="500"/>
                                        <p:tgtEl>
                                          <p:spTgt spid="24">
                                            <p:graphicEl>
                                              <a:chart seriesIdx="-4" categoryIdx="7" bldStep="category"/>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graphicEl>
                                              <a:chart seriesIdx="-4" categoryIdx="8" bldStep="category"/>
                                            </p:graphicEl>
                                          </p:spTgt>
                                        </p:tgtEl>
                                        <p:attrNameLst>
                                          <p:attrName>style.visibility</p:attrName>
                                        </p:attrNameLst>
                                      </p:cBhvr>
                                      <p:to>
                                        <p:strVal val="visible"/>
                                      </p:to>
                                    </p:set>
                                    <p:animEffect transition="in" filter="fade">
                                      <p:cBhvr>
                                        <p:cTn id="36" dur="500"/>
                                        <p:tgtEl>
                                          <p:spTgt spid="24">
                                            <p:graphicEl>
                                              <a:chart seriesIdx="-4" categoryIdx="8" bldStep="category"/>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graphicEl>
                                              <a:chart seriesIdx="-4" categoryIdx="9" bldStep="category"/>
                                            </p:graphicEl>
                                          </p:spTgt>
                                        </p:tgtEl>
                                        <p:attrNameLst>
                                          <p:attrName>style.visibility</p:attrName>
                                        </p:attrNameLst>
                                      </p:cBhvr>
                                      <p:to>
                                        <p:strVal val="visible"/>
                                      </p:to>
                                    </p:set>
                                    <p:animEffect transition="in" filter="fade">
                                      <p:cBhvr>
                                        <p:cTn id="39" dur="500"/>
                                        <p:tgtEl>
                                          <p:spTgt spid="24">
                                            <p:graphicEl>
                                              <a:chart seriesIdx="-4" categoryIdx="9" bldStep="category"/>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graphicEl>
                                              <a:chart seriesIdx="-4" categoryIdx="10" bldStep="category"/>
                                            </p:graphicEl>
                                          </p:spTgt>
                                        </p:tgtEl>
                                        <p:attrNameLst>
                                          <p:attrName>style.visibility</p:attrName>
                                        </p:attrNameLst>
                                      </p:cBhvr>
                                      <p:to>
                                        <p:strVal val="visible"/>
                                      </p:to>
                                    </p:set>
                                    <p:animEffect transition="in" filter="fade">
                                      <p:cBhvr>
                                        <p:cTn id="42" dur="500"/>
                                        <p:tgtEl>
                                          <p:spTgt spid="24">
                                            <p:graphicEl>
                                              <a:chart seriesIdx="-4" categoryIdx="10" bldStep="category"/>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graphicEl>
                                              <a:chart seriesIdx="-4" categoryIdx="11" bldStep="category"/>
                                            </p:graphicEl>
                                          </p:spTgt>
                                        </p:tgtEl>
                                        <p:attrNameLst>
                                          <p:attrName>style.visibility</p:attrName>
                                        </p:attrNameLst>
                                      </p:cBhvr>
                                      <p:to>
                                        <p:strVal val="visible"/>
                                      </p:to>
                                    </p:set>
                                    <p:animEffect transition="in" filter="fade">
                                      <p:cBhvr>
                                        <p:cTn id="45" dur="500"/>
                                        <p:tgtEl>
                                          <p:spTgt spid="24">
                                            <p:graphicEl>
                                              <a:chart seriesIdx="-4" categoryIdx="11" bldStep="category"/>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graphicEl>
                                              <a:chart seriesIdx="-4" categoryIdx="12" bldStep="category"/>
                                            </p:graphicEl>
                                          </p:spTgt>
                                        </p:tgtEl>
                                        <p:attrNameLst>
                                          <p:attrName>style.visibility</p:attrName>
                                        </p:attrNameLst>
                                      </p:cBhvr>
                                      <p:to>
                                        <p:strVal val="visible"/>
                                      </p:to>
                                    </p:set>
                                    <p:animEffect transition="in" filter="fade">
                                      <p:cBhvr>
                                        <p:cTn id="48" dur="500"/>
                                        <p:tgtEl>
                                          <p:spTgt spid="24">
                                            <p:graphicEl>
                                              <a:chart seriesIdx="-4" categoryIdx="12" bldStep="category"/>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graphicEl>
                                              <a:chart seriesIdx="-4" categoryIdx="13" bldStep="category"/>
                                            </p:graphicEl>
                                          </p:spTgt>
                                        </p:tgtEl>
                                        <p:attrNameLst>
                                          <p:attrName>style.visibility</p:attrName>
                                        </p:attrNameLst>
                                      </p:cBhvr>
                                      <p:to>
                                        <p:strVal val="visible"/>
                                      </p:to>
                                    </p:set>
                                    <p:animEffect transition="in" filter="fade">
                                      <p:cBhvr>
                                        <p:cTn id="51" dur="500"/>
                                        <p:tgtEl>
                                          <p:spTgt spid="24">
                                            <p:graphicEl>
                                              <a:chart seriesIdx="-4" categoryIdx="13" bldStep="category"/>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4">
                                            <p:graphicEl>
                                              <a:chart seriesIdx="-4" categoryIdx="14" bldStep="category"/>
                                            </p:graphicEl>
                                          </p:spTgt>
                                        </p:tgtEl>
                                        <p:attrNameLst>
                                          <p:attrName>style.visibility</p:attrName>
                                        </p:attrNameLst>
                                      </p:cBhvr>
                                      <p:to>
                                        <p:strVal val="visible"/>
                                      </p:to>
                                    </p:set>
                                    <p:animEffect transition="in" filter="wipe(left)">
                                      <p:cBhvr>
                                        <p:cTn id="65" dur="100"/>
                                        <p:tgtEl>
                                          <p:spTgt spid="24">
                                            <p:graphicEl>
                                              <a:chart seriesIdx="-4" categoryIdx="14" bldStep="category"/>
                                            </p:graphicEl>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4">
                                            <p:graphicEl>
                                              <a:chart seriesIdx="-4" categoryIdx="15" bldStep="category"/>
                                            </p:graphicEl>
                                          </p:spTgt>
                                        </p:tgtEl>
                                        <p:attrNameLst>
                                          <p:attrName>style.visibility</p:attrName>
                                        </p:attrNameLst>
                                      </p:cBhvr>
                                      <p:to>
                                        <p:strVal val="visible"/>
                                      </p:to>
                                    </p:set>
                                    <p:animEffect transition="in" filter="wipe(left)">
                                      <p:cBhvr>
                                        <p:cTn id="68" dur="100"/>
                                        <p:tgtEl>
                                          <p:spTgt spid="24">
                                            <p:graphicEl>
                                              <a:chart seriesIdx="-4" categoryIdx="15" bldStep="category"/>
                                            </p:graphic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4">
                                            <p:graphicEl>
                                              <a:chart seriesIdx="-4" categoryIdx="16" bldStep="category"/>
                                            </p:graphicEl>
                                          </p:spTgt>
                                        </p:tgtEl>
                                        <p:attrNameLst>
                                          <p:attrName>style.visibility</p:attrName>
                                        </p:attrNameLst>
                                      </p:cBhvr>
                                      <p:to>
                                        <p:strVal val="visible"/>
                                      </p:to>
                                    </p:set>
                                    <p:animEffect transition="in" filter="wipe(left)">
                                      <p:cBhvr>
                                        <p:cTn id="71" dur="100"/>
                                        <p:tgtEl>
                                          <p:spTgt spid="24">
                                            <p:graphicEl>
                                              <a:chart seriesIdx="-4" categoryIdx="16" bldStep="category"/>
                                            </p:graphic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100"/>
                                        <p:tgtEl>
                                          <p:spTgt spid="26"/>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left)">
                                      <p:cBhvr>
                                        <p:cTn id="77" dur="100"/>
                                        <p:tgtEl>
                                          <p:spTgt spid="27"/>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1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Chart bld="category"/>
        </p:bldSub>
      </p:bldGraphic>
      <p:bldP spid="15" grpId="0" animBg="1"/>
      <p:bldP spid="7" grpId="0"/>
      <p:bldP spid="9" grpId="0"/>
      <p:bldP spid="10" grpId="0"/>
      <p:bldP spid="25" grpId="0"/>
      <p:bldP spid="26" grpId="0"/>
      <p:bldP spid="2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448" y="1417638"/>
            <a:ext cx="9505056" cy="4525963"/>
          </a:xfrm>
        </p:spPr>
        <p:txBody>
          <a:bodyPr/>
          <a:lstStyle/>
          <a:p>
            <a:r>
              <a:rPr lang="en-US" sz="2800" dirty="0"/>
              <a:t>Is </a:t>
            </a:r>
            <a:r>
              <a:rPr lang="en-US" sz="2800" dirty="0" err="1"/>
              <a:t>Lucentis</a:t>
            </a:r>
            <a:r>
              <a:rPr lang="en-US" sz="2800" dirty="0"/>
              <a:t> as good (</a:t>
            </a:r>
            <a:r>
              <a:rPr lang="en-US" sz="2800" dirty="0" err="1"/>
              <a:t>noninferior</a:t>
            </a:r>
            <a:r>
              <a:rPr lang="en-US" sz="2800" dirty="0"/>
              <a:t>) as traditional PRP for patients with PDR?</a:t>
            </a:r>
          </a:p>
          <a:p>
            <a:r>
              <a:rPr lang="en-US" sz="2800" dirty="0"/>
              <a:t>55 U.S. clinical sites</a:t>
            </a:r>
          </a:p>
          <a:p>
            <a:r>
              <a:rPr lang="en-US" sz="2800" b="1" dirty="0">
                <a:solidFill>
                  <a:srgbClr val="FF6600"/>
                </a:solidFill>
              </a:rPr>
              <a:t>203</a:t>
            </a:r>
            <a:r>
              <a:rPr lang="en-US" sz="2800" dirty="0"/>
              <a:t> eyes were randomly assigned to </a:t>
            </a:r>
            <a:r>
              <a:rPr lang="en-US" sz="2800" b="1" dirty="0">
                <a:solidFill>
                  <a:srgbClr val="FF6600"/>
                </a:solidFill>
              </a:rPr>
              <a:t>receive PRP </a:t>
            </a:r>
            <a:r>
              <a:rPr lang="en-US" sz="2800" dirty="0"/>
              <a:t>(completed in 1 to 3 visits) and </a:t>
            </a:r>
            <a:r>
              <a:rPr lang="en-US" sz="2800" b="1" dirty="0">
                <a:solidFill>
                  <a:srgbClr val="FF6600"/>
                </a:solidFill>
              </a:rPr>
              <a:t>191 eyes received 0.5 mg </a:t>
            </a:r>
            <a:r>
              <a:rPr lang="en-US" sz="2800" b="1" dirty="0" err="1">
                <a:solidFill>
                  <a:srgbClr val="FF6600"/>
                </a:solidFill>
              </a:rPr>
              <a:t>intravitreous</a:t>
            </a:r>
            <a:r>
              <a:rPr lang="en-US" sz="2800" b="1" dirty="0">
                <a:solidFill>
                  <a:srgbClr val="FF6600"/>
                </a:solidFill>
              </a:rPr>
              <a:t> </a:t>
            </a:r>
            <a:r>
              <a:rPr lang="en-US" sz="2800" b="1" dirty="0" err="1">
                <a:solidFill>
                  <a:srgbClr val="FF6600"/>
                </a:solidFill>
              </a:rPr>
              <a:t>ranibizumab</a:t>
            </a:r>
            <a:r>
              <a:rPr lang="en-US" sz="2800" b="1" dirty="0"/>
              <a:t> </a:t>
            </a:r>
            <a:r>
              <a:rPr lang="en-US" sz="2800" dirty="0"/>
              <a:t>at baseline and as frequently as every 4 weeks (based on a structured re-treatment protocol) </a:t>
            </a:r>
          </a:p>
          <a:p>
            <a:r>
              <a:rPr lang="en-US" sz="2800" dirty="0"/>
              <a:t>Primary endpoint:  mean change in VA letter score from baseline to 2 years. </a:t>
            </a:r>
          </a:p>
        </p:txBody>
      </p:sp>
      <p:sp>
        <p:nvSpPr>
          <p:cNvPr id="4" name="Title 1"/>
          <p:cNvSpPr>
            <a:spLocks noGrp="1"/>
          </p:cNvSpPr>
          <p:nvPr>
            <p:ph type="title"/>
          </p:nvPr>
        </p:nvSpPr>
        <p:spPr/>
        <p:txBody>
          <a:bodyPr/>
          <a:lstStyle/>
          <a:p>
            <a:r>
              <a:rPr lang="en-US" dirty="0" err="1"/>
              <a:t>DRCR.net</a:t>
            </a:r>
            <a:r>
              <a:rPr lang="en-US" dirty="0"/>
              <a:t>:   </a:t>
            </a:r>
            <a:r>
              <a:rPr lang="en-US" b="1" dirty="0">
                <a:solidFill>
                  <a:srgbClr val="FF6600"/>
                </a:solidFill>
              </a:rPr>
              <a:t>Protocol S</a:t>
            </a:r>
          </a:p>
        </p:txBody>
      </p:sp>
      <p:sp>
        <p:nvSpPr>
          <p:cNvPr id="6" name="TextBox 5"/>
          <p:cNvSpPr txBox="1"/>
          <p:nvPr/>
        </p:nvSpPr>
        <p:spPr>
          <a:xfrm>
            <a:off x="2834929" y="5980638"/>
            <a:ext cx="7374397" cy="369332"/>
          </a:xfrm>
          <a:prstGeom prst="rect">
            <a:avLst/>
          </a:prstGeom>
          <a:noFill/>
        </p:spPr>
        <p:txBody>
          <a:bodyPr wrap="none" rtlCol="0">
            <a:spAutoFit/>
          </a:bodyPr>
          <a:lstStyle/>
          <a:p>
            <a:r>
              <a:rPr lang="en-US" dirty="0"/>
              <a:t>JAMA. 2015; 314(20):2137-2146. </a:t>
            </a:r>
            <a:r>
              <a:rPr lang="en-US" dirty="0" err="1"/>
              <a:t>doi</a:t>
            </a:r>
            <a:r>
              <a:rPr lang="en-US" dirty="0"/>
              <a:t>: 10.1001/jama.2015.15217 (Published). </a:t>
            </a:r>
          </a:p>
        </p:txBody>
      </p:sp>
    </p:spTree>
    <p:extLst>
      <p:ext uri="{BB962C8B-B14F-4D97-AF65-F5344CB8AC3E}">
        <p14:creationId xmlns:p14="http://schemas.microsoft.com/office/powerpoint/2010/main" val="2987929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84784"/>
            <a:ext cx="10972800" cy="4824536"/>
          </a:xfrm>
        </p:spPr>
        <p:txBody>
          <a:bodyPr/>
          <a:lstStyle/>
          <a:p>
            <a:r>
              <a:rPr lang="en-US" sz="2800" dirty="0"/>
              <a:t>At 2 years, VA improved by 2.8 letters from baseline in the </a:t>
            </a:r>
            <a:r>
              <a:rPr lang="en-US" sz="2800" dirty="0" err="1"/>
              <a:t>ranibizumab</a:t>
            </a:r>
            <a:r>
              <a:rPr lang="en-US" sz="2800" dirty="0"/>
              <a:t> group vs. improvement of 0.2 letters from baseline in the PRP group</a:t>
            </a:r>
          </a:p>
          <a:p>
            <a:r>
              <a:rPr lang="en-US" sz="2800" dirty="0"/>
              <a:t>There was more peripheral VF loss and more </a:t>
            </a:r>
            <a:r>
              <a:rPr lang="en-US" sz="2800" dirty="0" err="1"/>
              <a:t>vitrectomy’s</a:t>
            </a:r>
            <a:r>
              <a:rPr lang="en-US" sz="2800" dirty="0"/>
              <a:t> in the PRP group vs. </a:t>
            </a:r>
            <a:r>
              <a:rPr lang="en-US" sz="2800" dirty="0" err="1"/>
              <a:t>Lucentis</a:t>
            </a:r>
            <a:endParaRPr lang="en-US" sz="2800" dirty="0"/>
          </a:p>
          <a:p>
            <a:pPr lvl="1"/>
            <a:r>
              <a:rPr lang="en-US" dirty="0"/>
              <a:t>VF Loss:  213 dB in the </a:t>
            </a:r>
            <a:r>
              <a:rPr lang="en-US" dirty="0" err="1"/>
              <a:t>ranibizumab</a:t>
            </a:r>
            <a:r>
              <a:rPr lang="en-US" dirty="0"/>
              <a:t> group vs. 531 dB in the PRP group</a:t>
            </a:r>
          </a:p>
          <a:p>
            <a:pPr lvl="1"/>
            <a:r>
              <a:rPr lang="en-US" dirty="0"/>
              <a:t>PPV:  15% with PRP vs. 4% with </a:t>
            </a:r>
            <a:r>
              <a:rPr lang="en-US" dirty="0" err="1"/>
              <a:t>Lucentis</a:t>
            </a:r>
            <a:r>
              <a:rPr lang="en-US" dirty="0"/>
              <a:t> </a:t>
            </a:r>
          </a:p>
          <a:p>
            <a:r>
              <a:rPr lang="en-US" sz="2800" dirty="0"/>
              <a:t>When DME present, </a:t>
            </a:r>
            <a:r>
              <a:rPr lang="en-US" sz="2800" dirty="0" err="1"/>
              <a:t>Lucentis</a:t>
            </a:r>
            <a:r>
              <a:rPr lang="en-US" sz="2800" dirty="0"/>
              <a:t> did a better job treating </a:t>
            </a:r>
          </a:p>
        </p:txBody>
      </p:sp>
      <p:sp>
        <p:nvSpPr>
          <p:cNvPr id="4" name="Title 1"/>
          <p:cNvSpPr>
            <a:spLocks noGrp="1"/>
          </p:cNvSpPr>
          <p:nvPr>
            <p:ph type="title"/>
          </p:nvPr>
        </p:nvSpPr>
        <p:spPr/>
        <p:txBody>
          <a:bodyPr/>
          <a:lstStyle/>
          <a:p>
            <a:r>
              <a:rPr lang="en-US" dirty="0" err="1"/>
              <a:t>DRCR.net</a:t>
            </a:r>
            <a:r>
              <a:rPr lang="en-US" dirty="0"/>
              <a:t>:   </a:t>
            </a:r>
            <a:r>
              <a:rPr lang="en-US" b="1" dirty="0">
                <a:solidFill>
                  <a:srgbClr val="FF6600"/>
                </a:solidFill>
              </a:rPr>
              <a:t>Protocol S</a:t>
            </a:r>
          </a:p>
        </p:txBody>
      </p:sp>
      <p:sp>
        <p:nvSpPr>
          <p:cNvPr id="5" name="TextBox 4"/>
          <p:cNvSpPr txBox="1"/>
          <p:nvPr/>
        </p:nvSpPr>
        <p:spPr>
          <a:xfrm>
            <a:off x="2827926" y="5935812"/>
            <a:ext cx="7374397" cy="369332"/>
          </a:xfrm>
          <a:prstGeom prst="rect">
            <a:avLst/>
          </a:prstGeom>
          <a:noFill/>
        </p:spPr>
        <p:txBody>
          <a:bodyPr wrap="none" rtlCol="0">
            <a:spAutoFit/>
          </a:bodyPr>
          <a:lstStyle/>
          <a:p>
            <a:r>
              <a:rPr lang="en-US" dirty="0"/>
              <a:t>JAMA. 2015; 314(20):2137-2146. </a:t>
            </a:r>
            <a:r>
              <a:rPr lang="en-US" dirty="0" err="1"/>
              <a:t>doi</a:t>
            </a:r>
            <a:r>
              <a:rPr lang="en-US" dirty="0"/>
              <a:t>: 10.1001/jama.2015.15217 (Published). </a:t>
            </a:r>
          </a:p>
        </p:txBody>
      </p:sp>
    </p:spTree>
    <p:extLst>
      <p:ext uri="{BB962C8B-B14F-4D97-AF65-F5344CB8AC3E}">
        <p14:creationId xmlns:p14="http://schemas.microsoft.com/office/powerpoint/2010/main" val="33853660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4087773346"/>
              </p:ext>
            </p:extLst>
          </p:nvPr>
        </p:nvGraphicFramePr>
        <p:xfrm>
          <a:off x="1945899" y="1276878"/>
          <a:ext cx="8470581" cy="47444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945899" y="133878"/>
            <a:ext cx="8229600" cy="1143000"/>
          </a:xfrm>
        </p:spPr>
        <p:txBody>
          <a:bodyPr>
            <a:noAutofit/>
          </a:bodyPr>
          <a:lstStyle/>
          <a:p>
            <a:r>
              <a:rPr lang="en-US" sz="2400" dirty="0"/>
              <a:t>5 Year:  Mean Changes in VA From Baseline Over Time </a:t>
            </a:r>
            <a:br>
              <a:rPr lang="en-US" sz="2400" dirty="0"/>
            </a:br>
            <a:r>
              <a:rPr lang="en-US" sz="2400" dirty="0"/>
              <a:t>- Overall Cohort</a:t>
            </a:r>
          </a:p>
        </p:txBody>
      </p:sp>
      <p:sp>
        <p:nvSpPr>
          <p:cNvPr id="3" name="Footer Placeholder 2">
            <a:extLst>
              <a:ext uri="{FF2B5EF4-FFF2-40B4-BE49-F238E27FC236}">
                <a16:creationId xmlns:a16="http://schemas.microsoft.com/office/drawing/2014/main" id="{84232110-5089-44E5-AE7A-AA1D405EEAA6}"/>
              </a:ext>
            </a:extLst>
          </p:cNvPr>
          <p:cNvSpPr>
            <a:spLocks noGrp="1"/>
          </p:cNvSpPr>
          <p:nvPr>
            <p:ph type="ftr" sz="quarter" idx="11"/>
          </p:nvPr>
        </p:nvSpPr>
        <p:spPr>
          <a:xfrm>
            <a:off x="2136576" y="6314018"/>
            <a:ext cx="9144000" cy="499358"/>
          </a:xfrm>
        </p:spPr>
        <p:txBody>
          <a:bodyPr/>
          <a:lstStyle/>
          <a:p>
            <a:r>
              <a:rPr lang="en-US" altLang="en-US" sz="1400" dirty="0">
                <a:solidFill>
                  <a:srgbClr val="FFFFFF"/>
                </a:solidFill>
                <a:ea typeface="MS PGothic" panose="020B0600070205080204" pitchFamily="34" charset="-128"/>
              </a:rPr>
              <a:t>Diabetic Retinopathy Clinical Research Network (DRCR.net). http://drcrnet.jaeb.org/ViewPage.aspx?PageName=Presentations. Accessed October 26, 2018.</a:t>
            </a:r>
            <a:endParaRPr lang="en-US" sz="1400" dirty="0">
              <a:solidFill>
                <a:srgbClr val="FFFFFF"/>
              </a:solidFill>
            </a:endParaRPr>
          </a:p>
        </p:txBody>
      </p:sp>
      <p:sp>
        <p:nvSpPr>
          <p:cNvPr id="5" name="TextBox 1"/>
          <p:cNvSpPr txBox="1"/>
          <p:nvPr/>
        </p:nvSpPr>
        <p:spPr>
          <a:xfrm>
            <a:off x="2689860" y="2034541"/>
            <a:ext cx="4572000" cy="628650"/>
          </a:xfrm>
          <a:prstGeom prst="rect">
            <a:avLst/>
          </a:prstGeom>
        </p:spPr>
        <p:txBody>
          <a:bodyPr wrap="square" lIns="68579" tIns="34289" rIns="68579"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r>
              <a:rPr lang="en-US" sz="1425" b="1" dirty="0">
                <a:solidFill>
                  <a:srgbClr val="262626"/>
                </a:solidFill>
                <a:cs typeface="Arial" panose="020B0604020202020204" pitchFamily="34" charset="0"/>
              </a:rPr>
              <a:t>Adjusted Mean Difference at 5 Years: +0.6 letters</a:t>
            </a:r>
          </a:p>
          <a:p>
            <a:pPr defTabSz="685800"/>
            <a:r>
              <a:rPr lang="en-US" sz="1425" b="1" dirty="0">
                <a:solidFill>
                  <a:srgbClr val="262626"/>
                </a:solidFill>
                <a:cs typeface="Arial" panose="020B0604020202020204" pitchFamily="34" charset="0"/>
              </a:rPr>
              <a:t>95% Confidence Interval: (-2.3, +3.5), </a:t>
            </a:r>
            <a:r>
              <a:rPr lang="en-US" sz="1425" b="1" i="1" dirty="0">
                <a:solidFill>
                  <a:srgbClr val="262626"/>
                </a:solidFill>
                <a:cs typeface="Arial" panose="020B0604020202020204" pitchFamily="34" charset="0"/>
              </a:rPr>
              <a:t>P</a:t>
            </a:r>
            <a:r>
              <a:rPr lang="en-US" sz="1425" b="1" dirty="0">
                <a:solidFill>
                  <a:srgbClr val="262626"/>
                </a:solidFill>
                <a:cs typeface="Arial" panose="020B0604020202020204" pitchFamily="34" charset="0"/>
              </a:rPr>
              <a:t> = .68</a:t>
            </a:r>
          </a:p>
        </p:txBody>
      </p:sp>
      <p:sp>
        <p:nvSpPr>
          <p:cNvPr id="6" name="TextBox 1"/>
          <p:cNvSpPr txBox="1"/>
          <p:nvPr/>
        </p:nvSpPr>
        <p:spPr>
          <a:xfrm>
            <a:off x="2442421" y="5520691"/>
            <a:ext cx="831590" cy="228633"/>
          </a:xfrm>
          <a:prstGeom prst="rect">
            <a:avLst/>
          </a:prstGeom>
        </p:spPr>
        <p:txBody>
          <a:bodyPr wrap="square" lIns="68579" tIns="34289" rIns="68579"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r>
              <a:rPr lang="en-US" sz="1200" b="1" dirty="0">
                <a:solidFill>
                  <a:schemeClr val="bg1"/>
                </a:solidFill>
                <a:cs typeface="Arial" panose="020B0604020202020204" pitchFamily="34" charset="0"/>
              </a:rPr>
              <a:t>N = 191</a:t>
            </a:r>
          </a:p>
        </p:txBody>
      </p:sp>
      <p:sp>
        <p:nvSpPr>
          <p:cNvPr id="8" name="TextBox 1"/>
          <p:cNvSpPr txBox="1"/>
          <p:nvPr/>
        </p:nvSpPr>
        <p:spPr>
          <a:xfrm>
            <a:off x="2536018" y="5263532"/>
            <a:ext cx="831590" cy="228594"/>
          </a:xfrm>
          <a:prstGeom prst="rect">
            <a:avLst/>
          </a:prstGeom>
        </p:spPr>
        <p:txBody>
          <a:bodyPr wrap="square" lIns="68579" tIns="34289" rIns="68579"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r>
              <a:rPr lang="en-US" sz="1200" b="1" dirty="0">
                <a:solidFill>
                  <a:srgbClr val="F68222"/>
                </a:solidFill>
                <a:cs typeface="Arial" panose="020B0604020202020204" pitchFamily="34" charset="0"/>
              </a:rPr>
              <a:t>N = 203</a:t>
            </a:r>
          </a:p>
        </p:txBody>
      </p:sp>
      <p:sp>
        <p:nvSpPr>
          <p:cNvPr id="9" name="TextBox 1"/>
          <p:cNvSpPr txBox="1"/>
          <p:nvPr/>
        </p:nvSpPr>
        <p:spPr>
          <a:xfrm>
            <a:off x="9630670" y="5292096"/>
            <a:ext cx="831590" cy="228594"/>
          </a:xfrm>
          <a:prstGeom prst="rect">
            <a:avLst/>
          </a:prstGeom>
        </p:spPr>
        <p:txBody>
          <a:bodyPr wrap="square" lIns="68579" tIns="34289" rIns="68579"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r>
              <a:rPr lang="en-US" sz="1200" b="1" dirty="0">
                <a:solidFill>
                  <a:srgbClr val="F68222"/>
                </a:solidFill>
                <a:cs typeface="Arial" panose="020B0604020202020204" pitchFamily="34" charset="0"/>
              </a:rPr>
              <a:t>N = 123</a:t>
            </a:r>
          </a:p>
        </p:txBody>
      </p:sp>
      <p:sp>
        <p:nvSpPr>
          <p:cNvPr id="10" name="TextBox 1"/>
          <p:cNvSpPr txBox="1"/>
          <p:nvPr/>
        </p:nvSpPr>
        <p:spPr>
          <a:xfrm>
            <a:off x="9630670" y="5102673"/>
            <a:ext cx="831590" cy="228594"/>
          </a:xfrm>
          <a:prstGeom prst="rect">
            <a:avLst/>
          </a:prstGeom>
        </p:spPr>
        <p:txBody>
          <a:bodyPr wrap="square" lIns="68579" tIns="34289" rIns="68579"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r>
              <a:rPr lang="en-US" sz="1200" b="1" dirty="0">
                <a:solidFill>
                  <a:srgbClr val="0278AC"/>
                </a:solidFill>
                <a:cs typeface="Arial" panose="020B0604020202020204" pitchFamily="34" charset="0"/>
              </a:rPr>
              <a:t>N = 117</a:t>
            </a:r>
          </a:p>
        </p:txBody>
      </p:sp>
      <p:sp>
        <p:nvSpPr>
          <p:cNvPr id="11" name="TextBox 1"/>
          <p:cNvSpPr txBox="1"/>
          <p:nvPr/>
        </p:nvSpPr>
        <p:spPr>
          <a:xfrm>
            <a:off x="9630673" y="3374600"/>
            <a:ext cx="563447" cy="285749"/>
          </a:xfrm>
          <a:prstGeom prst="rect">
            <a:avLst/>
          </a:prstGeom>
        </p:spPr>
        <p:txBody>
          <a:bodyPr wrap="square" lIns="68579" tIns="34289" rIns="68579"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r>
              <a:rPr lang="en-US" sz="1425" b="1" dirty="0">
                <a:solidFill>
                  <a:srgbClr val="0278AC"/>
                </a:solidFill>
                <a:cs typeface="Arial" panose="020B0604020202020204" pitchFamily="34" charset="0"/>
              </a:rPr>
              <a:t>+3.1</a:t>
            </a:r>
          </a:p>
        </p:txBody>
      </p:sp>
      <p:sp>
        <p:nvSpPr>
          <p:cNvPr id="12" name="TextBox 1"/>
          <p:cNvSpPr txBox="1"/>
          <p:nvPr/>
        </p:nvSpPr>
        <p:spPr>
          <a:xfrm>
            <a:off x="9637817" y="3675354"/>
            <a:ext cx="563447" cy="285749"/>
          </a:xfrm>
          <a:prstGeom prst="rect">
            <a:avLst/>
          </a:prstGeom>
        </p:spPr>
        <p:txBody>
          <a:bodyPr wrap="square" lIns="68579" tIns="34289" rIns="68579"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r>
              <a:rPr lang="en-US" sz="1425" b="1" dirty="0">
                <a:solidFill>
                  <a:srgbClr val="F68222"/>
                </a:solidFill>
                <a:cs typeface="Arial" panose="020B0604020202020204" pitchFamily="34" charset="0"/>
              </a:rPr>
              <a:t>+3.0</a:t>
            </a:r>
          </a:p>
        </p:txBody>
      </p:sp>
      <p:cxnSp>
        <p:nvCxnSpPr>
          <p:cNvPr id="14" name="Straight Arrow Connector 13"/>
          <p:cNvCxnSpPr>
            <a:cxnSpLocks/>
            <a:endCxn id="11" idx="1"/>
          </p:cNvCxnSpPr>
          <p:nvPr/>
        </p:nvCxnSpPr>
        <p:spPr>
          <a:xfrm>
            <a:off x="6762094" y="2465228"/>
            <a:ext cx="2868578" cy="10522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32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left)">
                                      <p:cBhvr>
                                        <p:cTn id="7" dur="500"/>
                                        <p:tgtEl>
                                          <p:spTgt spid="7">
                                            <p:graphicEl>
                                              <a:chart seriesIdx="-4" categoryIdx="0" bldStep="category"/>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left)">
                                      <p:cBhvr>
                                        <p:cTn id="10" dur="500"/>
                                        <p:tgtEl>
                                          <p:spTgt spid="7">
                                            <p:graphicEl>
                                              <a:chart seriesIdx="-4" categoryIdx="1" bldStep="category"/>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left)">
                                      <p:cBhvr>
                                        <p:cTn id="13" dur="500"/>
                                        <p:tgtEl>
                                          <p:spTgt spid="7">
                                            <p:graphicEl>
                                              <a:chart seriesIdx="-4" categoryIdx="2" bldStep="category"/>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left)">
                                      <p:cBhvr>
                                        <p:cTn id="16" dur="500"/>
                                        <p:tgtEl>
                                          <p:spTgt spid="7">
                                            <p:graphicEl>
                                              <a:chart seriesIdx="-4" categoryIdx="3" bldStep="category"/>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left)">
                                      <p:cBhvr>
                                        <p:cTn id="19" dur="500"/>
                                        <p:tgtEl>
                                          <p:spTgt spid="7">
                                            <p:graphicEl>
                                              <a:chart seriesIdx="-4" categoryIdx="4" bldStep="category"/>
                                            </p:graphic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left)">
                                      <p:cBhvr>
                                        <p:cTn id="22" dur="500"/>
                                        <p:tgtEl>
                                          <p:spTgt spid="7">
                                            <p:graphicEl>
                                              <a:chart seriesIdx="-4" categoryIdx="5" bldStep="category"/>
                                            </p:graphic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left)">
                                      <p:cBhvr>
                                        <p:cTn id="25" dur="500"/>
                                        <p:tgtEl>
                                          <p:spTgt spid="7">
                                            <p:graphicEl>
                                              <a:chart seriesIdx="-4" categoryIdx="6" bldStep="category"/>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left)">
                                      <p:cBhvr>
                                        <p:cTn id="30" dur="500"/>
                                        <p:tgtEl>
                                          <p:spTgt spid="7">
                                            <p:graphicEl>
                                              <a:chart seriesIdx="-4" categoryIdx="7" bldStep="category"/>
                                            </p:graphic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left)">
                                      <p:cBhvr>
                                        <p:cTn id="33" dur="500"/>
                                        <p:tgtEl>
                                          <p:spTgt spid="7">
                                            <p:graphicEl>
                                              <a:chart seriesIdx="-4" categoryIdx="8" bldStep="category"/>
                                            </p:graphic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left)">
                                      <p:cBhvr>
                                        <p:cTn id="36" dur="500"/>
                                        <p:tgtEl>
                                          <p:spTgt spid="7">
                                            <p:graphicEl>
                                              <a:chart seriesIdx="-4" categoryIdx="9" bldStep="category"/>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left)">
                                      <p:cBhvr>
                                        <p:cTn id="39" dur="500"/>
                                        <p:tgtEl>
                                          <p:spTgt spid="7">
                                            <p:graphicEl>
                                              <a:chart seriesIdx="-4" categoryIdx="10" bldStep="category"/>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left)">
                                      <p:cBhvr>
                                        <p:cTn id="42" dur="500"/>
                                        <p:tgtEl>
                                          <p:spTgt spid="7">
                                            <p:graphicEl>
                                              <a:chart seriesIdx="-4" categoryIdx="11" bldStep="category"/>
                                            </p:graphic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left)">
                                      <p:cBhvr>
                                        <p:cTn id="45" dur="500"/>
                                        <p:tgtEl>
                                          <p:spTgt spid="7">
                                            <p:graphicEl>
                                              <a:chart seriesIdx="-4" categoryIdx="12" bldStep="category"/>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left)">
                                      <p:cBhvr>
                                        <p:cTn id="48" dur="500"/>
                                        <p:tgtEl>
                                          <p:spTgt spid="7">
                                            <p:graphicEl>
                                              <a:chart seriesIdx="-4" categoryIdx="13" bldStep="category"/>
                                            </p:graphic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left)">
                                      <p:cBhvr>
                                        <p:cTn id="51" dur="500"/>
                                        <p:tgtEl>
                                          <p:spTgt spid="7">
                                            <p:graphicEl>
                                              <a:chart seriesIdx="-4" categoryIdx="14" bldStep="category"/>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left)">
                                      <p:cBhvr>
                                        <p:cTn id="54" dur="500"/>
                                        <p:tgtEl>
                                          <p:spTgt spid="7">
                                            <p:graphicEl>
                                              <a:chart seriesIdx="-4" categoryIdx="15" bldStep="category"/>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par>
                                <p:cTn id="64" presetID="22" presetClass="entr" presetSubtype="1"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up)">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animBg="0"/>
        </p:bldSub>
      </p:bldGraphic>
      <p:bldP spid="5" grpId="0"/>
      <p:bldP spid="11"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695450" y="914400"/>
            <a:ext cx="9144000" cy="857250"/>
          </a:xfrm>
        </p:spPr>
        <p:txBody>
          <a:bodyPr>
            <a:noAutofit/>
          </a:bodyPr>
          <a:lstStyle/>
          <a:p>
            <a:pPr algn="ctr">
              <a:defRPr/>
            </a:pPr>
            <a:r>
              <a:rPr lang="en-US" sz="3000" dirty="0"/>
              <a:t>Change in VA Letter Score at 5-Years</a:t>
            </a:r>
          </a:p>
        </p:txBody>
      </p:sp>
      <p:graphicFrame>
        <p:nvGraphicFramePr>
          <p:cNvPr id="9" name="Table 8"/>
          <p:cNvGraphicFramePr>
            <a:graphicFrameLocks noGrp="1"/>
          </p:cNvGraphicFramePr>
          <p:nvPr/>
        </p:nvGraphicFramePr>
        <p:xfrm>
          <a:off x="1809750" y="2228852"/>
          <a:ext cx="8515350" cy="3251471"/>
        </p:xfrm>
        <a:graphic>
          <a:graphicData uri="http://schemas.openxmlformats.org/drawingml/2006/table">
            <a:tbl>
              <a:tblPr/>
              <a:tblGrid>
                <a:gridCol w="3252391">
                  <a:extLst>
                    <a:ext uri="{9D8B030D-6E8A-4147-A177-3AD203B41FA5}">
                      <a16:colId xmlns:a16="http://schemas.microsoft.com/office/drawing/2014/main" val="20000"/>
                    </a:ext>
                  </a:extLst>
                </a:gridCol>
                <a:gridCol w="1751154">
                  <a:extLst>
                    <a:ext uri="{9D8B030D-6E8A-4147-A177-3AD203B41FA5}">
                      <a16:colId xmlns:a16="http://schemas.microsoft.com/office/drawing/2014/main" val="3245904217"/>
                    </a:ext>
                  </a:extLst>
                </a:gridCol>
                <a:gridCol w="1833597">
                  <a:extLst>
                    <a:ext uri="{9D8B030D-6E8A-4147-A177-3AD203B41FA5}">
                      <a16:colId xmlns:a16="http://schemas.microsoft.com/office/drawing/2014/main" val="2115989162"/>
                    </a:ext>
                  </a:extLst>
                </a:gridCol>
                <a:gridCol w="1678208">
                  <a:extLst>
                    <a:ext uri="{9D8B030D-6E8A-4147-A177-3AD203B41FA5}">
                      <a16:colId xmlns:a16="http://schemas.microsoft.com/office/drawing/2014/main" val="3182526805"/>
                    </a:ext>
                  </a:extLst>
                </a:gridCol>
              </a:tblGrid>
              <a:tr h="903291">
                <a:tc>
                  <a:txBody>
                    <a:bodyPr/>
                    <a:lstStyle/>
                    <a:p>
                      <a:pPr algn="ctr"/>
                      <a:endParaRPr lang="en-US" sz="1800" b="1" dirty="0">
                        <a:solidFill>
                          <a:srgbClr val="FFFFFF"/>
                        </a:solidFill>
                      </a:endParaRP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800" b="1" dirty="0">
                          <a:solidFill>
                            <a:srgbClr val="000000"/>
                          </a:solidFill>
                        </a:rPr>
                        <a:t>Ranibizumab </a:t>
                      </a:r>
                    </a:p>
                    <a:p>
                      <a:pPr algn="ctr"/>
                      <a:r>
                        <a:rPr lang="en-US" sz="1800" b="1" dirty="0">
                          <a:solidFill>
                            <a:srgbClr val="000000"/>
                          </a:solidFill>
                        </a:rPr>
                        <a:t>(N = 117)</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p>
                      <a:pPr algn="ctr"/>
                      <a:r>
                        <a:rPr lang="en-US" sz="1800" b="1" dirty="0">
                          <a:solidFill>
                            <a:srgbClr val="000000"/>
                          </a:solidFill>
                        </a:rPr>
                        <a:t>PRP </a:t>
                      </a:r>
                    </a:p>
                    <a:p>
                      <a:pPr algn="ctr"/>
                      <a:r>
                        <a:rPr lang="en-US" sz="1800" b="1" dirty="0">
                          <a:solidFill>
                            <a:srgbClr val="000000"/>
                          </a:solidFill>
                        </a:rPr>
                        <a:t>(N = 123)</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57200"/>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rgbClr val="FFFFFF"/>
                          </a:solidFill>
                          <a:latin typeface="+mn-lt"/>
                          <a:ea typeface="+mn-ea"/>
                          <a:cs typeface="+mn-cs"/>
                        </a:rPr>
                        <a:t>Adjusted Difference</a:t>
                      </a:r>
                    </a:p>
                    <a:p>
                      <a:pPr marL="0" marR="0" algn="ctr">
                        <a:lnSpc>
                          <a:spcPct val="107000"/>
                        </a:lnSpc>
                        <a:spcBef>
                          <a:spcPts val="0"/>
                        </a:spcBef>
                        <a:spcAft>
                          <a:spcPts val="0"/>
                        </a:spcAft>
                        <a:tabLst>
                          <a:tab pos="228600" algn="l"/>
                          <a:tab pos="274320" algn="l"/>
                        </a:tabLst>
                      </a:pPr>
                      <a:r>
                        <a:rPr lang="en-US" sz="1800" b="1" kern="1200" dirty="0">
                          <a:solidFill>
                            <a:srgbClr val="FFFFFF"/>
                          </a:solidFill>
                          <a:latin typeface="+mn-lt"/>
                          <a:ea typeface="+mn-ea"/>
                          <a:cs typeface="+mn-cs"/>
                        </a:rPr>
                        <a:t>(95% CI)</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587045">
                <a:tc>
                  <a:txBody>
                    <a:bodyPr/>
                    <a:lstStyle/>
                    <a:p>
                      <a:pPr marL="0" marR="0" algn="l">
                        <a:lnSpc>
                          <a:spcPct val="107000"/>
                        </a:lnSpc>
                        <a:spcBef>
                          <a:spcPts val="0"/>
                        </a:spcBef>
                        <a:spcAft>
                          <a:spcPts val="0"/>
                        </a:spcAft>
                      </a:pP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15 letters improvement,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26%</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23%</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 </a:t>
                      </a:r>
                    </a:p>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 15%)</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587045">
                <a:tc>
                  <a:txBody>
                    <a:bodyPr/>
                    <a:lstStyle/>
                    <a:p>
                      <a:pPr marL="0" marR="0" algn="l">
                        <a:lnSpc>
                          <a:spcPct val="107000"/>
                        </a:lnSpc>
                        <a:spcBef>
                          <a:spcPts val="0"/>
                        </a:spcBef>
                        <a:spcAft>
                          <a:spcPts val="0"/>
                        </a:spcAft>
                      </a:pP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10 letters improvement,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52%</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41%</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 </a:t>
                      </a:r>
                    </a:p>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21%)</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587045">
                <a:tc>
                  <a:txBody>
                    <a:bodyPr/>
                    <a:lstStyle/>
                    <a:p>
                      <a:pPr marL="0" marR="0" algn="l" defTabSz="258763">
                        <a:lnSpc>
                          <a:spcPct val="107000"/>
                        </a:lnSpc>
                        <a:spcBef>
                          <a:spcPts val="0"/>
                        </a:spcBef>
                        <a:spcAft>
                          <a:spcPts val="0"/>
                        </a:spcAf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10 letters worsening, %</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9%</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-3% </a:t>
                      </a:r>
                    </a:p>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 5%)</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713282782"/>
                  </a:ext>
                </a:extLst>
              </a:tr>
              <a:tr h="587045">
                <a:tc>
                  <a:txBody>
                    <a:bodyPr/>
                    <a:lstStyle/>
                    <a:p>
                      <a:pPr marL="0" marR="0" algn="l">
                        <a:lnSpc>
                          <a:spcPct val="107000"/>
                        </a:lnSpc>
                        <a:spcBef>
                          <a:spcPts val="0"/>
                        </a:spcBef>
                        <a:spcAft>
                          <a:spcPts val="0"/>
                        </a:spcAf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15 letters worsening, %</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 </a:t>
                      </a:r>
                    </a:p>
                    <a:p>
                      <a:pPr marL="0" marR="0" algn="ctr">
                        <a:lnSpc>
                          <a:spcPct val="107000"/>
                        </a:lnSpc>
                        <a:spcBef>
                          <a:spcPts val="0"/>
                        </a:spcBef>
                        <a:spcAft>
                          <a:spcPts val="0"/>
                        </a:spcAft>
                        <a:tabLst>
                          <a:tab pos="228600" algn="l"/>
                          <a:tab pos="274320" algn="l"/>
                        </a:tabLst>
                      </a:pPr>
                      <a:r>
                        <a:rPr lang="en-US" sz="18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(-7%, 5%)</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4106256509"/>
                  </a:ext>
                </a:extLst>
              </a:tr>
            </a:tbl>
          </a:graphicData>
        </a:graphic>
      </p:graphicFrame>
      <p:sp>
        <p:nvSpPr>
          <p:cNvPr id="4" name="Oval 3"/>
          <p:cNvSpPr/>
          <p:nvPr/>
        </p:nvSpPr>
        <p:spPr>
          <a:xfrm>
            <a:off x="5295900" y="4800600"/>
            <a:ext cx="3086100" cy="685800"/>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5" name="Footer Placeholder 2">
            <a:extLst>
              <a:ext uri="{FF2B5EF4-FFF2-40B4-BE49-F238E27FC236}">
                <a16:creationId xmlns:a16="http://schemas.microsoft.com/office/drawing/2014/main" id="{F5AE44AE-16D0-46B5-9CFC-1DA3F133DD64}"/>
              </a:ext>
            </a:extLst>
          </p:cNvPr>
          <p:cNvSpPr>
            <a:spLocks noGrp="1"/>
          </p:cNvSpPr>
          <p:nvPr>
            <p:ph type="ftr" sz="quarter" idx="11"/>
          </p:nvPr>
        </p:nvSpPr>
        <p:spPr>
          <a:xfrm>
            <a:off x="1524000" y="5586226"/>
            <a:ext cx="9144000" cy="499358"/>
          </a:xfrm>
        </p:spPr>
        <p:txBody>
          <a:bodyPr/>
          <a:lstStyle/>
          <a:p>
            <a:r>
              <a:rPr lang="en-US" altLang="en-US" dirty="0">
                <a:solidFill>
                  <a:srgbClr val="FFFFFF"/>
                </a:solidFill>
                <a:ea typeface="MS PGothic" panose="020B0600070205080204" pitchFamily="34" charset="-128"/>
              </a:rPr>
              <a:t>Diabetic Retinopathy Clinical Research Network (DRCR.net). http://drcrnet.jaeb.org/ViewPage.aspx?PageName=Presentations. Accessed October 26, 2018.</a:t>
            </a:r>
            <a:endParaRPr lang="en-US" dirty="0">
              <a:solidFill>
                <a:srgbClr val="FFFFFF"/>
              </a:solidFill>
            </a:endParaRPr>
          </a:p>
        </p:txBody>
      </p:sp>
    </p:spTree>
    <p:extLst>
      <p:ext uri="{BB962C8B-B14F-4D97-AF65-F5344CB8AC3E}">
        <p14:creationId xmlns:p14="http://schemas.microsoft.com/office/powerpoint/2010/main" val="163800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274638"/>
            <a:ext cx="11463064" cy="1143000"/>
          </a:xfrm>
        </p:spPr>
        <p:txBody>
          <a:bodyPr>
            <a:normAutofit/>
          </a:bodyPr>
          <a:lstStyle/>
          <a:p>
            <a:r>
              <a:rPr lang="en-US" altLang="en-US" dirty="0"/>
              <a:t>DRCR Protocol S: PRP </a:t>
            </a:r>
            <a:r>
              <a:rPr lang="en-US" altLang="en-US" dirty="0" err="1"/>
              <a:t>Vrs</a:t>
            </a:r>
            <a:r>
              <a:rPr lang="en-US" altLang="en-US" dirty="0"/>
              <a:t>. Ranibizumab for PDR</a:t>
            </a:r>
          </a:p>
        </p:txBody>
      </p:sp>
      <p:sp>
        <p:nvSpPr>
          <p:cNvPr id="33795" name="Content Placeholder 2"/>
          <p:cNvSpPr>
            <a:spLocks noGrp="1"/>
          </p:cNvSpPr>
          <p:nvPr>
            <p:ph idx="1"/>
          </p:nvPr>
        </p:nvSpPr>
        <p:spPr>
          <a:xfrm>
            <a:off x="609600" y="1556792"/>
            <a:ext cx="10873208" cy="3569036"/>
          </a:xfrm>
        </p:spPr>
        <p:txBody>
          <a:bodyPr>
            <a:noAutofit/>
          </a:bodyPr>
          <a:lstStyle/>
          <a:p>
            <a:pPr>
              <a:lnSpc>
                <a:spcPct val="120000"/>
              </a:lnSpc>
            </a:pPr>
            <a:r>
              <a:rPr lang="en-US" altLang="en-US" sz="2400" dirty="0"/>
              <a:t>Treatment with 0.5-mg ranibizumab met primary non-inferiority outcome for VA being no worse than PRP</a:t>
            </a:r>
          </a:p>
          <a:p>
            <a:pPr>
              <a:lnSpc>
                <a:spcPct val="120000"/>
              </a:lnSpc>
            </a:pPr>
            <a:r>
              <a:rPr lang="en-US" altLang="en-US" sz="2400" dirty="0"/>
              <a:t>Mean change in VA from baseline to 2-years with ranibizumab, no worse than with PRP</a:t>
            </a:r>
          </a:p>
          <a:p>
            <a:pPr>
              <a:lnSpc>
                <a:spcPct val="120000"/>
              </a:lnSpc>
            </a:pPr>
            <a:r>
              <a:rPr lang="en-US" altLang="en-US" sz="2400" dirty="0"/>
              <a:t>Superior mean VA over course of 2 years (area under the curve analysis)</a:t>
            </a:r>
          </a:p>
          <a:p>
            <a:pPr>
              <a:lnSpc>
                <a:spcPct val="120000"/>
              </a:lnSpc>
            </a:pPr>
            <a:r>
              <a:rPr lang="en-US" altLang="en-US" sz="2400" dirty="0"/>
              <a:t>Superior mean visual field outcomes</a:t>
            </a:r>
          </a:p>
          <a:p>
            <a:pPr>
              <a:lnSpc>
                <a:spcPct val="120000"/>
              </a:lnSpc>
            </a:pPr>
            <a:r>
              <a:rPr lang="en-US" altLang="en-US" sz="2400" dirty="0"/>
              <a:t>Decreased occurrence of vitrectomies </a:t>
            </a:r>
          </a:p>
          <a:p>
            <a:pPr>
              <a:lnSpc>
                <a:spcPct val="120000"/>
              </a:lnSpc>
            </a:pPr>
            <a:r>
              <a:rPr lang="en-US" altLang="en-US" sz="2400" dirty="0"/>
              <a:t>Decreased development of central-involved DME</a:t>
            </a:r>
          </a:p>
          <a:p>
            <a:pPr>
              <a:lnSpc>
                <a:spcPct val="120000"/>
              </a:lnSpc>
            </a:pPr>
            <a:r>
              <a:rPr lang="en-US" altLang="en-US" sz="2400" dirty="0"/>
              <a:t>PRP rarely given for failure or futility of ranibizumab </a:t>
            </a:r>
          </a:p>
        </p:txBody>
      </p:sp>
      <p:sp>
        <p:nvSpPr>
          <p:cNvPr id="8" name="Footer Placeholder 4">
            <a:extLst>
              <a:ext uri="{FF2B5EF4-FFF2-40B4-BE49-F238E27FC236}">
                <a16:creationId xmlns:a16="http://schemas.microsoft.com/office/drawing/2014/main" id="{B7E794D6-45EC-4EEF-BBBD-4698EEB3CF76}"/>
              </a:ext>
            </a:extLst>
          </p:cNvPr>
          <p:cNvSpPr>
            <a:spLocks noGrp="1"/>
          </p:cNvSpPr>
          <p:nvPr>
            <p:ph type="ftr" sz="quarter" idx="11"/>
          </p:nvPr>
        </p:nvSpPr>
        <p:spPr>
          <a:xfrm>
            <a:off x="1524000" y="5489974"/>
            <a:ext cx="9144000" cy="499358"/>
          </a:xfrm>
        </p:spPr>
        <p:txBody>
          <a:bodyPr/>
          <a:lstStyle/>
          <a:p>
            <a:pPr>
              <a:defRPr/>
            </a:pPr>
            <a:r>
              <a:rPr lang="en-US" dirty="0">
                <a:solidFill>
                  <a:srgbClr val="FFFFFF"/>
                </a:solidFill>
              </a:rPr>
              <a:t>Diabetic Retinopathy Clinical Research Network http://publicfiles.jaeb.org/S1ResultsSlideset_3_2_16.pptx</a:t>
            </a:r>
          </a:p>
        </p:txBody>
      </p:sp>
    </p:spTree>
    <p:extLst>
      <p:ext uri="{BB962C8B-B14F-4D97-AF65-F5344CB8AC3E}">
        <p14:creationId xmlns:p14="http://schemas.microsoft.com/office/powerpoint/2010/main" val="202744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5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fade">
                                      <p:cBhvr>
                                        <p:cTn id="12" dur="500"/>
                                        <p:tgtEl>
                                          <p:spTgt spid="33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Effect transition="in" filter="fade">
                                      <p:cBhvr>
                                        <p:cTn id="17" dur="500"/>
                                        <p:tgtEl>
                                          <p:spTgt spid="337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5">
                                            <p:txEl>
                                              <p:pRg st="4" end="4"/>
                                            </p:txEl>
                                          </p:spTgt>
                                        </p:tgtEl>
                                        <p:attrNameLst>
                                          <p:attrName>style.visibility</p:attrName>
                                        </p:attrNameLst>
                                      </p:cBhvr>
                                      <p:to>
                                        <p:strVal val="visible"/>
                                      </p:to>
                                    </p:set>
                                    <p:animEffect transition="in" filter="fade">
                                      <p:cBhvr>
                                        <p:cTn id="22" dur="500"/>
                                        <p:tgtEl>
                                          <p:spTgt spid="337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animEffect transition="in" filter="fade">
                                      <p:cBhvr>
                                        <p:cTn id="27" dur="500"/>
                                        <p:tgtEl>
                                          <p:spTgt spid="337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95">
                                            <p:txEl>
                                              <p:pRg st="6" end="6"/>
                                            </p:txEl>
                                          </p:spTgt>
                                        </p:tgtEl>
                                        <p:attrNameLst>
                                          <p:attrName>style.visibility</p:attrName>
                                        </p:attrNameLst>
                                      </p:cBhvr>
                                      <p:to>
                                        <p:strVal val="visible"/>
                                      </p:to>
                                    </p:set>
                                    <p:animEffect transition="in" filter="fade">
                                      <p:cBhvr>
                                        <p:cTn id="32" dur="500"/>
                                        <p:tgtEl>
                                          <p:spTgt spid="337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96B92F-4C21-9748-BE34-8ABF42455F81}"/>
              </a:ext>
            </a:extLst>
          </p:cNvPr>
          <p:cNvPicPr>
            <a:picLocks noChangeAspect="1"/>
          </p:cNvPicPr>
          <p:nvPr/>
        </p:nvPicPr>
        <p:blipFill rotWithShape="1">
          <a:blip r:embed="rId3"/>
          <a:srcRect l="6930" t="8277" r="4951" b="33337"/>
          <a:stretch/>
        </p:blipFill>
        <p:spPr>
          <a:xfrm>
            <a:off x="2207568" y="2132856"/>
            <a:ext cx="7346572" cy="3384376"/>
          </a:xfrm>
          <a:prstGeom prst="rect">
            <a:avLst/>
          </a:prstGeom>
          <a:ln w="28575">
            <a:solidFill>
              <a:schemeClr val="accent1"/>
            </a:solidFill>
          </a:ln>
        </p:spPr>
      </p:pic>
      <p:pic>
        <p:nvPicPr>
          <p:cNvPr id="7" name="Picture 6">
            <a:extLst>
              <a:ext uri="{FF2B5EF4-FFF2-40B4-BE49-F238E27FC236}">
                <a16:creationId xmlns:a16="http://schemas.microsoft.com/office/drawing/2014/main" id="{62F6B3BA-8653-CC4D-8BFA-B14163A74299}"/>
              </a:ext>
            </a:extLst>
          </p:cNvPr>
          <p:cNvPicPr>
            <a:picLocks noChangeAspect="1"/>
          </p:cNvPicPr>
          <p:nvPr/>
        </p:nvPicPr>
        <p:blipFill>
          <a:blip r:embed="rId4"/>
          <a:stretch>
            <a:fillRect/>
          </a:stretch>
        </p:blipFill>
        <p:spPr>
          <a:xfrm>
            <a:off x="1775520" y="404664"/>
            <a:ext cx="6235700" cy="1066800"/>
          </a:xfrm>
          <a:prstGeom prst="rect">
            <a:avLst/>
          </a:prstGeom>
        </p:spPr>
      </p:pic>
      <p:sp>
        <p:nvSpPr>
          <p:cNvPr id="8" name="TextBox 7">
            <a:extLst>
              <a:ext uri="{FF2B5EF4-FFF2-40B4-BE49-F238E27FC236}">
                <a16:creationId xmlns:a16="http://schemas.microsoft.com/office/drawing/2014/main" id="{4F90D958-9B77-8A46-9C71-631A7997B8E8}"/>
              </a:ext>
            </a:extLst>
          </p:cNvPr>
          <p:cNvSpPr txBox="1"/>
          <p:nvPr/>
        </p:nvSpPr>
        <p:spPr>
          <a:xfrm>
            <a:off x="3287689" y="1471464"/>
            <a:ext cx="1694631" cy="369332"/>
          </a:xfrm>
          <a:prstGeom prst="rect">
            <a:avLst/>
          </a:prstGeom>
          <a:noFill/>
        </p:spPr>
        <p:txBody>
          <a:bodyPr wrap="none" rtlCol="0">
            <a:spAutoFit/>
          </a:bodyPr>
          <a:lstStyle/>
          <a:p>
            <a:r>
              <a:rPr lang="en-US" dirty="0"/>
              <a:t>November 2017</a:t>
            </a:r>
          </a:p>
        </p:txBody>
      </p:sp>
    </p:spTree>
    <p:extLst>
      <p:ext uri="{BB962C8B-B14F-4D97-AF65-F5344CB8AC3E}">
        <p14:creationId xmlns:p14="http://schemas.microsoft.com/office/powerpoint/2010/main" val="2594907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710" y="764705"/>
            <a:ext cx="8762378" cy="348295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83" r="2255"/>
          <a:stretch/>
        </p:blipFill>
        <p:spPr>
          <a:xfrm>
            <a:off x="1703512" y="4653137"/>
            <a:ext cx="8856984" cy="1341549"/>
          </a:xfrm>
          <a:prstGeom prst="rect">
            <a:avLst/>
          </a:prstGeom>
        </p:spPr>
      </p:pic>
      <p:sp>
        <p:nvSpPr>
          <p:cNvPr id="4" name="TextBox 3"/>
          <p:cNvSpPr txBox="1"/>
          <p:nvPr/>
        </p:nvSpPr>
        <p:spPr>
          <a:xfrm>
            <a:off x="4439816" y="332656"/>
            <a:ext cx="1557734" cy="369332"/>
          </a:xfrm>
          <a:prstGeom prst="rect">
            <a:avLst/>
          </a:prstGeom>
          <a:noFill/>
        </p:spPr>
        <p:txBody>
          <a:bodyPr wrap="none" rtlCol="0">
            <a:spAutoFit/>
          </a:bodyPr>
          <a:lstStyle/>
          <a:p>
            <a:r>
              <a:rPr lang="en-US" dirty="0"/>
              <a:t>IOVS Dec 2016</a:t>
            </a:r>
          </a:p>
        </p:txBody>
      </p:sp>
    </p:spTree>
    <p:extLst>
      <p:ext uri="{BB962C8B-B14F-4D97-AF65-F5344CB8AC3E}">
        <p14:creationId xmlns:p14="http://schemas.microsoft.com/office/powerpoint/2010/main" val="2443918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35B81-E11D-024C-BBF5-E974B878BC70}"/>
              </a:ext>
            </a:extLst>
          </p:cNvPr>
          <p:cNvPicPr>
            <a:picLocks noChangeAspect="1"/>
          </p:cNvPicPr>
          <p:nvPr/>
        </p:nvPicPr>
        <p:blipFill rotWithShape="1">
          <a:blip r:embed="rId3"/>
          <a:srcRect l="1811" t="3994" r="2903" b="17922"/>
          <a:stretch/>
        </p:blipFill>
        <p:spPr>
          <a:xfrm>
            <a:off x="1739516" y="260648"/>
            <a:ext cx="8712968" cy="2232248"/>
          </a:xfrm>
          <a:prstGeom prst="rect">
            <a:avLst/>
          </a:prstGeom>
        </p:spPr>
      </p:pic>
      <p:sp>
        <p:nvSpPr>
          <p:cNvPr id="7" name="Content Placeholder 6">
            <a:extLst>
              <a:ext uri="{FF2B5EF4-FFF2-40B4-BE49-F238E27FC236}">
                <a16:creationId xmlns:a16="http://schemas.microsoft.com/office/drawing/2014/main" id="{769CD8B4-61AC-7045-821C-05568055AB24}"/>
              </a:ext>
            </a:extLst>
          </p:cNvPr>
          <p:cNvSpPr>
            <a:spLocks noGrp="1"/>
          </p:cNvSpPr>
          <p:nvPr>
            <p:ph idx="1"/>
          </p:nvPr>
        </p:nvSpPr>
        <p:spPr>
          <a:xfrm>
            <a:off x="1739516" y="2708920"/>
            <a:ext cx="8471284" cy="3888432"/>
          </a:xfrm>
        </p:spPr>
        <p:txBody>
          <a:bodyPr>
            <a:normAutofit fontScale="85000" lnSpcReduction="10000"/>
          </a:bodyPr>
          <a:lstStyle/>
          <a:p>
            <a:r>
              <a:rPr lang="en-US" dirty="0"/>
              <a:t>Images captured by Topcon NW400 non-mydriatic retinal camera </a:t>
            </a:r>
          </a:p>
          <a:p>
            <a:r>
              <a:rPr lang="en-US" dirty="0"/>
              <a:t>Images sent to a cloud-based server that utilizes the </a:t>
            </a:r>
            <a:r>
              <a:rPr lang="en-US" dirty="0" err="1"/>
              <a:t>IDx</a:t>
            </a:r>
            <a:r>
              <a:rPr lang="en-US" dirty="0"/>
              <a:t>-DR software and a ‘deep learning’ algorithm</a:t>
            </a:r>
          </a:p>
          <a:p>
            <a:r>
              <a:rPr lang="en-US" dirty="0"/>
              <a:t>The technology was </a:t>
            </a:r>
            <a:r>
              <a:rPr lang="en-US" b="1" dirty="0">
                <a:solidFill>
                  <a:schemeClr val="accent2"/>
                </a:solidFill>
              </a:rPr>
              <a:t>87% sensitive and 90% specific </a:t>
            </a:r>
            <a:r>
              <a:rPr lang="en-US" dirty="0"/>
              <a:t>for detecting </a:t>
            </a:r>
            <a:r>
              <a:rPr lang="en-US" b="1" dirty="0">
                <a:solidFill>
                  <a:schemeClr val="accent2"/>
                </a:solidFill>
              </a:rPr>
              <a:t>more than mild </a:t>
            </a:r>
            <a:r>
              <a:rPr lang="en-US" dirty="0"/>
              <a:t>diabetic retinopathy </a:t>
            </a:r>
          </a:p>
          <a:p>
            <a:r>
              <a:rPr lang="en-US" dirty="0"/>
              <a:t>The algorithm correctly identified </a:t>
            </a:r>
            <a:r>
              <a:rPr lang="en-US" b="1" dirty="0">
                <a:solidFill>
                  <a:srgbClr val="0070C0"/>
                </a:solidFill>
              </a:rPr>
              <a:t>100% of with ETDRS level 43 or higher (moderate NPDR)</a:t>
            </a:r>
          </a:p>
          <a:p>
            <a:endParaRPr lang="en-US" dirty="0"/>
          </a:p>
          <a:p>
            <a:endParaRPr lang="en-US" dirty="0"/>
          </a:p>
          <a:p>
            <a:endParaRPr lang="en-US" dirty="0"/>
          </a:p>
        </p:txBody>
      </p:sp>
    </p:spTree>
    <p:extLst>
      <p:ext uri="{BB962C8B-B14F-4D97-AF65-F5344CB8AC3E}">
        <p14:creationId xmlns:p14="http://schemas.microsoft.com/office/powerpoint/2010/main" val="1491182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E4EB9-B426-ED4F-823C-153583A750AD}"/>
              </a:ext>
            </a:extLst>
          </p:cNvPr>
          <p:cNvPicPr>
            <a:picLocks noChangeAspect="1"/>
          </p:cNvPicPr>
          <p:nvPr/>
        </p:nvPicPr>
        <p:blipFill rotWithShape="1">
          <a:blip r:embed="rId3"/>
          <a:srcRect l="11906" t="2422"/>
          <a:stretch/>
        </p:blipFill>
        <p:spPr>
          <a:xfrm>
            <a:off x="3575721" y="404665"/>
            <a:ext cx="4795169" cy="5802133"/>
          </a:xfrm>
          <a:prstGeom prst="rect">
            <a:avLst/>
          </a:prstGeom>
        </p:spPr>
      </p:pic>
    </p:spTree>
    <p:extLst>
      <p:ext uri="{BB962C8B-B14F-4D97-AF65-F5344CB8AC3E}">
        <p14:creationId xmlns:p14="http://schemas.microsoft.com/office/powerpoint/2010/main" val="26555907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3A6A3-2ED3-8740-A28E-9745075C865C}"/>
              </a:ext>
            </a:extLst>
          </p:cNvPr>
          <p:cNvPicPr>
            <a:picLocks noChangeAspect="1"/>
          </p:cNvPicPr>
          <p:nvPr/>
        </p:nvPicPr>
        <p:blipFill>
          <a:blip r:embed="rId3"/>
          <a:stretch>
            <a:fillRect/>
          </a:stretch>
        </p:blipFill>
        <p:spPr>
          <a:xfrm>
            <a:off x="2460322" y="3717031"/>
            <a:ext cx="6861684" cy="2670916"/>
          </a:xfrm>
          <a:prstGeom prst="rect">
            <a:avLst/>
          </a:prstGeom>
        </p:spPr>
      </p:pic>
      <p:pic>
        <p:nvPicPr>
          <p:cNvPr id="7" name="Picture 6">
            <a:extLst>
              <a:ext uri="{FF2B5EF4-FFF2-40B4-BE49-F238E27FC236}">
                <a16:creationId xmlns:a16="http://schemas.microsoft.com/office/drawing/2014/main" id="{7B736FE4-DAD0-EE4D-AD1B-1B1E70649AC1}"/>
              </a:ext>
            </a:extLst>
          </p:cNvPr>
          <p:cNvPicPr>
            <a:picLocks noChangeAspect="1"/>
          </p:cNvPicPr>
          <p:nvPr/>
        </p:nvPicPr>
        <p:blipFill rotWithShape="1">
          <a:blip r:embed="rId4"/>
          <a:srcRect r="1204" b="76227"/>
          <a:stretch/>
        </p:blipFill>
        <p:spPr>
          <a:xfrm>
            <a:off x="2279576" y="188641"/>
            <a:ext cx="7488832" cy="792088"/>
          </a:xfrm>
          <a:prstGeom prst="rect">
            <a:avLst/>
          </a:prstGeom>
        </p:spPr>
      </p:pic>
      <p:pic>
        <p:nvPicPr>
          <p:cNvPr id="4" name="Picture 3">
            <a:extLst>
              <a:ext uri="{FF2B5EF4-FFF2-40B4-BE49-F238E27FC236}">
                <a16:creationId xmlns:a16="http://schemas.microsoft.com/office/drawing/2014/main" id="{6B5865E4-7A5B-DD4A-BA8E-B3627EC18699}"/>
              </a:ext>
            </a:extLst>
          </p:cNvPr>
          <p:cNvPicPr>
            <a:picLocks noChangeAspect="1"/>
          </p:cNvPicPr>
          <p:nvPr/>
        </p:nvPicPr>
        <p:blipFill rotWithShape="1">
          <a:blip r:embed="rId4"/>
          <a:srcRect l="13300" t="23773" r="1204"/>
          <a:stretch/>
        </p:blipFill>
        <p:spPr>
          <a:xfrm>
            <a:off x="2495600" y="1078972"/>
            <a:ext cx="6480720" cy="2539816"/>
          </a:xfrm>
          <a:prstGeom prst="rect">
            <a:avLst/>
          </a:prstGeom>
        </p:spPr>
      </p:pic>
      <p:sp>
        <p:nvSpPr>
          <p:cNvPr id="3" name="TextBox 2">
            <a:extLst>
              <a:ext uri="{FF2B5EF4-FFF2-40B4-BE49-F238E27FC236}">
                <a16:creationId xmlns:a16="http://schemas.microsoft.com/office/drawing/2014/main" id="{B9C13546-9067-FA48-B8BF-2F59E826DDD6}"/>
              </a:ext>
            </a:extLst>
          </p:cNvPr>
          <p:cNvSpPr txBox="1"/>
          <p:nvPr/>
        </p:nvSpPr>
        <p:spPr>
          <a:xfrm>
            <a:off x="4655840" y="4581128"/>
            <a:ext cx="4608512" cy="369332"/>
          </a:xfrm>
          <a:prstGeom prst="rect">
            <a:avLst/>
          </a:prstGeom>
          <a:solidFill>
            <a:schemeClr val="accent3">
              <a:lumMod val="60000"/>
              <a:lumOff val="40000"/>
              <a:alpha val="23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DC8C8188-F5B2-6645-B620-C165C0638081}"/>
              </a:ext>
            </a:extLst>
          </p:cNvPr>
          <p:cNvSpPr txBox="1"/>
          <p:nvPr/>
        </p:nvSpPr>
        <p:spPr>
          <a:xfrm>
            <a:off x="2639616" y="5013176"/>
            <a:ext cx="2664296" cy="369332"/>
          </a:xfrm>
          <a:prstGeom prst="rect">
            <a:avLst/>
          </a:prstGeom>
          <a:solidFill>
            <a:schemeClr val="accent3">
              <a:lumMod val="60000"/>
              <a:lumOff val="40000"/>
              <a:alpha val="22000"/>
            </a:schemeClr>
          </a:solidFill>
        </p:spPr>
        <p:txBody>
          <a:bodyPr wrap="square" rtlCol="0">
            <a:spAutoFit/>
          </a:bodyPr>
          <a:lstStyle/>
          <a:p>
            <a:endParaRPr lang="en-US" dirty="0"/>
          </a:p>
        </p:txBody>
      </p:sp>
    </p:spTree>
    <p:extLst>
      <p:ext uri="{BB962C8B-B14F-4D97-AF65-F5344CB8AC3E}">
        <p14:creationId xmlns:p14="http://schemas.microsoft.com/office/powerpoint/2010/main" val="14840440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5AF2-EC55-0E48-BE17-34805C402B58}"/>
              </a:ext>
            </a:extLst>
          </p:cNvPr>
          <p:cNvSpPr>
            <a:spLocks noGrp="1"/>
          </p:cNvSpPr>
          <p:nvPr>
            <p:ph type="title"/>
          </p:nvPr>
        </p:nvSpPr>
        <p:spPr/>
        <p:txBody>
          <a:bodyPr/>
          <a:lstStyle/>
          <a:p>
            <a:r>
              <a:rPr lang="en-US" dirty="0" err="1"/>
              <a:t>Remidio</a:t>
            </a:r>
            <a:r>
              <a:rPr lang="en-US" dirty="0"/>
              <a:t> ‘Fundus on phone’ (FOP), a smartphone-based device</a:t>
            </a:r>
          </a:p>
        </p:txBody>
      </p:sp>
      <p:pic>
        <p:nvPicPr>
          <p:cNvPr id="3" name="Picture 2">
            <a:extLst>
              <a:ext uri="{FF2B5EF4-FFF2-40B4-BE49-F238E27FC236}">
                <a16:creationId xmlns:a16="http://schemas.microsoft.com/office/drawing/2014/main" id="{5AC94A37-428F-4E49-A668-3D3BEA28F962}"/>
              </a:ext>
            </a:extLst>
          </p:cNvPr>
          <p:cNvPicPr>
            <a:picLocks noChangeAspect="1"/>
          </p:cNvPicPr>
          <p:nvPr/>
        </p:nvPicPr>
        <p:blipFill>
          <a:blip r:embed="rId3"/>
          <a:stretch>
            <a:fillRect/>
          </a:stretch>
        </p:blipFill>
        <p:spPr>
          <a:xfrm>
            <a:off x="1559169" y="1988841"/>
            <a:ext cx="8820472" cy="3267077"/>
          </a:xfrm>
          <a:prstGeom prst="rect">
            <a:avLst/>
          </a:prstGeom>
        </p:spPr>
      </p:pic>
    </p:spTree>
    <p:extLst>
      <p:ext uri="{BB962C8B-B14F-4D97-AF65-F5344CB8AC3E}">
        <p14:creationId xmlns:p14="http://schemas.microsoft.com/office/powerpoint/2010/main" val="3349037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AC850A-4F3C-4041-8633-5322C9446EC3}"/>
              </a:ext>
            </a:extLst>
          </p:cNvPr>
          <p:cNvPicPr>
            <a:picLocks noChangeAspect="1"/>
          </p:cNvPicPr>
          <p:nvPr/>
        </p:nvPicPr>
        <p:blipFill>
          <a:blip r:embed="rId3"/>
          <a:stretch>
            <a:fillRect/>
          </a:stretch>
        </p:blipFill>
        <p:spPr>
          <a:xfrm>
            <a:off x="1524000" y="455769"/>
            <a:ext cx="9144000" cy="5946463"/>
          </a:xfrm>
          <a:prstGeom prst="rect">
            <a:avLst/>
          </a:prstGeom>
        </p:spPr>
      </p:pic>
    </p:spTree>
    <p:extLst>
      <p:ext uri="{BB962C8B-B14F-4D97-AF65-F5344CB8AC3E}">
        <p14:creationId xmlns:p14="http://schemas.microsoft.com/office/powerpoint/2010/main" val="20128325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CAED6-8709-504D-B7DA-582A6AF779E7}"/>
              </a:ext>
            </a:extLst>
          </p:cNvPr>
          <p:cNvPicPr>
            <a:picLocks noChangeAspect="1"/>
          </p:cNvPicPr>
          <p:nvPr/>
        </p:nvPicPr>
        <p:blipFill rotWithShape="1">
          <a:blip r:embed="rId3"/>
          <a:srcRect r="3538"/>
          <a:stretch/>
        </p:blipFill>
        <p:spPr>
          <a:xfrm>
            <a:off x="2063552" y="404665"/>
            <a:ext cx="8136904" cy="5750255"/>
          </a:xfrm>
          <a:prstGeom prst="rect">
            <a:avLst/>
          </a:prstGeom>
        </p:spPr>
      </p:pic>
    </p:spTree>
    <p:extLst>
      <p:ext uri="{BB962C8B-B14F-4D97-AF65-F5344CB8AC3E}">
        <p14:creationId xmlns:p14="http://schemas.microsoft.com/office/powerpoint/2010/main" val="4704890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2751B-C12E-8045-B81E-2BA36182253B}"/>
              </a:ext>
            </a:extLst>
          </p:cNvPr>
          <p:cNvPicPr>
            <a:picLocks noChangeAspect="1"/>
          </p:cNvPicPr>
          <p:nvPr/>
        </p:nvPicPr>
        <p:blipFill rotWithShape="1">
          <a:blip r:embed="rId3"/>
          <a:srcRect l="9051" t="10302" r="9050" b="49694"/>
          <a:stretch/>
        </p:blipFill>
        <p:spPr>
          <a:xfrm>
            <a:off x="1648694" y="2587222"/>
            <a:ext cx="8894612" cy="1453927"/>
          </a:xfrm>
          <a:prstGeom prst="rect">
            <a:avLst/>
          </a:prstGeom>
        </p:spPr>
      </p:pic>
      <p:pic>
        <p:nvPicPr>
          <p:cNvPr id="5" name="Picture 4">
            <a:extLst>
              <a:ext uri="{FF2B5EF4-FFF2-40B4-BE49-F238E27FC236}">
                <a16:creationId xmlns:a16="http://schemas.microsoft.com/office/drawing/2014/main" id="{EDB4DA11-5CF0-9A46-940F-53A97EB065FC}"/>
              </a:ext>
            </a:extLst>
          </p:cNvPr>
          <p:cNvPicPr>
            <a:picLocks noChangeAspect="1"/>
          </p:cNvPicPr>
          <p:nvPr/>
        </p:nvPicPr>
        <p:blipFill rotWithShape="1">
          <a:blip r:embed="rId4"/>
          <a:srcRect l="5971" t="24856" r="2481" b="53121"/>
          <a:stretch/>
        </p:blipFill>
        <p:spPr>
          <a:xfrm>
            <a:off x="2003657" y="1268760"/>
            <a:ext cx="7260695" cy="978978"/>
          </a:xfrm>
          <a:prstGeom prst="rect">
            <a:avLst/>
          </a:prstGeom>
        </p:spPr>
      </p:pic>
      <p:pic>
        <p:nvPicPr>
          <p:cNvPr id="6" name="Picture 5">
            <a:extLst>
              <a:ext uri="{FF2B5EF4-FFF2-40B4-BE49-F238E27FC236}">
                <a16:creationId xmlns:a16="http://schemas.microsoft.com/office/drawing/2014/main" id="{B56D3599-C5F0-2741-931A-9A6DD01BAFD3}"/>
              </a:ext>
            </a:extLst>
          </p:cNvPr>
          <p:cNvPicPr>
            <a:picLocks noChangeAspect="1"/>
          </p:cNvPicPr>
          <p:nvPr/>
        </p:nvPicPr>
        <p:blipFill rotWithShape="1">
          <a:blip r:embed="rId3"/>
          <a:srcRect l="3143" t="60362" r="4719" b="1166"/>
          <a:stretch/>
        </p:blipFill>
        <p:spPr>
          <a:xfrm>
            <a:off x="983432" y="4437112"/>
            <a:ext cx="10404810" cy="1453928"/>
          </a:xfrm>
          <a:prstGeom prst="rect">
            <a:avLst/>
          </a:prstGeom>
        </p:spPr>
      </p:pic>
      <p:sp>
        <p:nvSpPr>
          <p:cNvPr id="2" name="TextBox 1">
            <a:extLst>
              <a:ext uri="{FF2B5EF4-FFF2-40B4-BE49-F238E27FC236}">
                <a16:creationId xmlns:a16="http://schemas.microsoft.com/office/drawing/2014/main" id="{58879431-2E1F-624D-8116-688D851B82D6}"/>
              </a:ext>
            </a:extLst>
          </p:cNvPr>
          <p:cNvSpPr txBox="1"/>
          <p:nvPr/>
        </p:nvSpPr>
        <p:spPr>
          <a:xfrm>
            <a:off x="4811864" y="601592"/>
            <a:ext cx="1140120" cy="523220"/>
          </a:xfrm>
          <a:prstGeom prst="rect">
            <a:avLst/>
          </a:prstGeom>
          <a:noFill/>
        </p:spPr>
        <p:txBody>
          <a:bodyPr wrap="none" rtlCol="0">
            <a:spAutoFit/>
          </a:bodyPr>
          <a:lstStyle/>
          <a:p>
            <a:r>
              <a:rPr lang="en-US" sz="2800" dirty="0" err="1"/>
              <a:t>EyeArt</a:t>
            </a:r>
            <a:endParaRPr lang="en-US" sz="2800" dirty="0"/>
          </a:p>
        </p:txBody>
      </p:sp>
    </p:spTree>
    <p:extLst>
      <p:ext uri="{BB962C8B-B14F-4D97-AF65-F5344CB8AC3E}">
        <p14:creationId xmlns:p14="http://schemas.microsoft.com/office/powerpoint/2010/main" val="7218682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FC537-8A70-FA43-A449-9B4CB0348752}"/>
              </a:ext>
            </a:extLst>
          </p:cNvPr>
          <p:cNvPicPr>
            <a:picLocks noChangeAspect="1"/>
          </p:cNvPicPr>
          <p:nvPr/>
        </p:nvPicPr>
        <p:blipFill>
          <a:blip r:embed="rId3"/>
          <a:stretch>
            <a:fillRect/>
          </a:stretch>
        </p:blipFill>
        <p:spPr>
          <a:xfrm>
            <a:off x="3359696" y="1556792"/>
            <a:ext cx="5472608" cy="5131006"/>
          </a:xfrm>
          <a:prstGeom prst="rect">
            <a:avLst/>
          </a:prstGeom>
        </p:spPr>
      </p:pic>
      <p:sp>
        <p:nvSpPr>
          <p:cNvPr id="2" name="Title 1">
            <a:extLst>
              <a:ext uri="{FF2B5EF4-FFF2-40B4-BE49-F238E27FC236}">
                <a16:creationId xmlns:a16="http://schemas.microsoft.com/office/drawing/2014/main" id="{2027D0F1-2BAA-AD41-8901-D9DAEEC79425}"/>
              </a:ext>
            </a:extLst>
          </p:cNvPr>
          <p:cNvSpPr>
            <a:spLocks noGrp="1"/>
          </p:cNvSpPr>
          <p:nvPr>
            <p:ph type="title"/>
          </p:nvPr>
        </p:nvSpPr>
        <p:spPr/>
        <p:txBody>
          <a:bodyPr/>
          <a:lstStyle/>
          <a:p>
            <a:r>
              <a:rPr lang="en-US" sz="3200" dirty="0"/>
              <a:t>Using Artificial Intelligence to Automated Screening for Diabetic Retinopathy</a:t>
            </a:r>
          </a:p>
        </p:txBody>
      </p:sp>
    </p:spTree>
    <p:extLst>
      <p:ext uri="{BB962C8B-B14F-4D97-AF65-F5344CB8AC3E}">
        <p14:creationId xmlns:p14="http://schemas.microsoft.com/office/powerpoint/2010/main" val="23624341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419C-0A18-8242-87B3-BF6C3A1704B5}"/>
              </a:ext>
            </a:extLst>
          </p:cNvPr>
          <p:cNvSpPr>
            <a:spLocks noGrp="1"/>
          </p:cNvSpPr>
          <p:nvPr>
            <p:ph type="title"/>
          </p:nvPr>
        </p:nvSpPr>
        <p:spPr/>
        <p:txBody>
          <a:bodyPr/>
          <a:lstStyle/>
          <a:p>
            <a:r>
              <a:rPr lang="en-US" dirty="0"/>
              <a:t>Why this is important</a:t>
            </a:r>
          </a:p>
        </p:txBody>
      </p:sp>
      <p:sp>
        <p:nvSpPr>
          <p:cNvPr id="3" name="Content Placeholder 2">
            <a:extLst>
              <a:ext uri="{FF2B5EF4-FFF2-40B4-BE49-F238E27FC236}">
                <a16:creationId xmlns:a16="http://schemas.microsoft.com/office/drawing/2014/main" id="{8A8D23B8-E5A0-604F-B7CC-E1DEC45CE4C2}"/>
              </a:ext>
            </a:extLst>
          </p:cNvPr>
          <p:cNvSpPr>
            <a:spLocks noGrp="1"/>
          </p:cNvSpPr>
          <p:nvPr>
            <p:ph idx="1"/>
          </p:nvPr>
        </p:nvSpPr>
        <p:spPr/>
        <p:txBody>
          <a:bodyPr/>
          <a:lstStyle/>
          <a:p>
            <a:r>
              <a:rPr lang="en-US" sz="2800" dirty="0"/>
              <a:t>Lack of adherence to dilated eye examinations worldwide</a:t>
            </a:r>
          </a:p>
          <a:p>
            <a:r>
              <a:rPr lang="en-US" sz="2800" dirty="0"/>
              <a:t>Patients not getting in to see an eyecare provider </a:t>
            </a:r>
          </a:p>
          <a:p>
            <a:r>
              <a:rPr lang="en-US" sz="2800" dirty="0"/>
              <a:t>Lack of patient knowledge regarding of need</a:t>
            </a:r>
          </a:p>
          <a:p>
            <a:pPr lvl="1"/>
            <a:r>
              <a:rPr lang="en-US" sz="2400" dirty="0"/>
              <a:t>DR is often asymptomatic nature of diabetes related eye disease and male gender</a:t>
            </a:r>
          </a:p>
          <a:p>
            <a:r>
              <a:rPr lang="en-US" sz="2800" dirty="0"/>
              <a:t>Greater accessibility of diagnostic AI in rural or remote settings, as well as areas with poor health literacy might remove</a:t>
            </a:r>
          </a:p>
          <a:p>
            <a:endParaRPr lang="en-US" sz="2800" dirty="0"/>
          </a:p>
          <a:p>
            <a:endParaRPr lang="en-US" sz="2800" dirty="0"/>
          </a:p>
        </p:txBody>
      </p:sp>
    </p:spTree>
    <p:extLst>
      <p:ext uri="{BB962C8B-B14F-4D97-AF65-F5344CB8AC3E}">
        <p14:creationId xmlns:p14="http://schemas.microsoft.com/office/powerpoint/2010/main" val="8536307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43000"/>
          </a:xfrm>
        </p:spPr>
        <p:txBody>
          <a:bodyPr/>
          <a:lstStyle/>
          <a:p>
            <a:r>
              <a:rPr lang="en-US" dirty="0"/>
              <a:t>Conclusion	</a:t>
            </a:r>
          </a:p>
        </p:txBody>
      </p:sp>
      <p:sp>
        <p:nvSpPr>
          <p:cNvPr id="3" name="Content Placeholder 2"/>
          <p:cNvSpPr>
            <a:spLocks noGrp="1"/>
          </p:cNvSpPr>
          <p:nvPr>
            <p:ph idx="1"/>
          </p:nvPr>
        </p:nvSpPr>
        <p:spPr>
          <a:xfrm>
            <a:off x="479376" y="1052736"/>
            <a:ext cx="11377264" cy="4968552"/>
          </a:xfrm>
        </p:spPr>
        <p:txBody>
          <a:bodyPr/>
          <a:lstStyle/>
          <a:p>
            <a:r>
              <a:rPr lang="en-US" sz="2800" dirty="0"/>
              <a:t>Diabetes has reached epidemic proportions</a:t>
            </a:r>
          </a:p>
          <a:p>
            <a:r>
              <a:rPr lang="en-US" sz="2800" dirty="0"/>
              <a:t>Optometrists play a key role in the management of diabetes</a:t>
            </a:r>
          </a:p>
          <a:p>
            <a:pPr lvl="1"/>
            <a:r>
              <a:rPr lang="en-US" sz="2400" dirty="0"/>
              <a:t>Educating/informing patients</a:t>
            </a:r>
          </a:p>
          <a:p>
            <a:pPr lvl="1"/>
            <a:r>
              <a:rPr lang="en-US" sz="2400" dirty="0"/>
              <a:t>Detecting the presence of DR and DME</a:t>
            </a:r>
          </a:p>
          <a:p>
            <a:pPr lvl="1"/>
            <a:r>
              <a:rPr lang="en-US" sz="2400" dirty="0"/>
              <a:t>Communication with PCP/Endocrinologist</a:t>
            </a:r>
          </a:p>
          <a:p>
            <a:pPr lvl="1"/>
            <a:r>
              <a:rPr lang="en-US" sz="2400" dirty="0"/>
              <a:t>Timely referral for treatment</a:t>
            </a:r>
          </a:p>
          <a:p>
            <a:r>
              <a:rPr lang="en-US" sz="2800" dirty="0"/>
              <a:t>Anti-VEGF therapy has resulted in better VA outcomes and improved quality of life </a:t>
            </a:r>
          </a:p>
          <a:p>
            <a:r>
              <a:rPr lang="en-US" sz="2800" dirty="0"/>
              <a:t>There appears to be a trend in treating early</a:t>
            </a:r>
          </a:p>
          <a:p>
            <a:r>
              <a:rPr lang="en-US" sz="2800" dirty="0"/>
              <a:t>AI will play a key role in detecting DR earlier and may impact the primary care provider</a:t>
            </a:r>
          </a:p>
        </p:txBody>
      </p:sp>
    </p:spTree>
    <p:extLst>
      <p:ext uri="{BB962C8B-B14F-4D97-AF65-F5344CB8AC3E}">
        <p14:creationId xmlns:p14="http://schemas.microsoft.com/office/powerpoint/2010/main" val="1238938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2012_BPEI_4X3">
  <a:themeElements>
    <a:clrScheme name="UM">
      <a:dk1>
        <a:sysClr val="windowText" lastClr="000000"/>
      </a:dk1>
      <a:lt1>
        <a:sysClr val="window" lastClr="FFFFFF"/>
      </a:lt1>
      <a:dk2>
        <a:srgbClr val="005030"/>
      </a:dk2>
      <a:lt2>
        <a:srgbClr val="EEE6D6"/>
      </a:lt2>
      <a:accent1>
        <a:srgbClr val="005030"/>
      </a:accent1>
      <a:accent2>
        <a:srgbClr val="F47321"/>
      </a:accent2>
      <a:accent3>
        <a:srgbClr val="A8AD00"/>
      </a:accent3>
      <a:accent4>
        <a:srgbClr val="C13832"/>
      </a:accent4>
      <a:accent5>
        <a:srgbClr val="91B9A4"/>
      </a:accent5>
      <a:accent6>
        <a:srgbClr val="D28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ricimab-Sep5">
  <a:themeElements>
    <a:clrScheme name="Faricimab_Clin-Ops">
      <a:dk1>
        <a:srgbClr val="000000"/>
      </a:dk1>
      <a:lt1>
        <a:srgbClr val="FFFFFF"/>
      </a:lt1>
      <a:dk2>
        <a:srgbClr val="0E4769"/>
      </a:dk2>
      <a:lt2>
        <a:srgbClr val="F2F2F2"/>
      </a:lt2>
      <a:accent1>
        <a:srgbClr val="A6A6A6"/>
      </a:accent1>
      <a:accent2>
        <a:srgbClr val="6EBD88"/>
      </a:accent2>
      <a:accent3>
        <a:srgbClr val="19305D"/>
      </a:accent3>
      <a:accent4>
        <a:srgbClr val="83BAE6"/>
      </a:accent4>
      <a:accent5>
        <a:srgbClr val="389F8F"/>
      </a:accent5>
      <a:accent6>
        <a:srgbClr val="C3E3F7"/>
      </a:accent6>
      <a:hlink>
        <a:srgbClr val="19305D"/>
      </a:hlink>
      <a:folHlink>
        <a:srgbClr val="A5D2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lnDef>
      <a:spPr bwMode="auto">
        <a:noFill/>
        <a:ln w="28575" cap="flat" cmpd="sng" algn="ctr">
          <a:solidFill>
            <a:schemeClr val="tx2">
              <a:lumMod val="90000"/>
            </a:schemeClr>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a:lstStyle/>
    </a:lnDef>
  </a:objectDefaults>
  <a:extraClrSchemeLst/>
  <a:extLst>
    <a:ext uri="{05A4C25C-085E-4340-85A3-A5531E510DB2}">
      <thm15:themeFamily xmlns:thm15="http://schemas.microsoft.com/office/thememl/2012/main" name="Business plan presentation (Ion green design, widescreen).potx" id="{866C028E-10C7-4672-8238-17D4366C073A}" vid="{2A820B7E-5093-43C8-ABD0-FF5B957D5EE3}"/>
    </a:ext>
  </a:extLst>
</a:theme>
</file>

<file path=ppt/theme/theme3.xml><?xml version="1.0" encoding="utf-8"?>
<a:theme xmlns:a="http://schemas.openxmlformats.org/drawingml/2006/main" name="1_2012_BPEI_4X3">
  <a:themeElements>
    <a:clrScheme name="UM">
      <a:dk1>
        <a:sysClr val="windowText" lastClr="000000"/>
      </a:dk1>
      <a:lt1>
        <a:sysClr val="window" lastClr="FFFFFF"/>
      </a:lt1>
      <a:dk2>
        <a:srgbClr val="005030"/>
      </a:dk2>
      <a:lt2>
        <a:srgbClr val="EEE6D6"/>
      </a:lt2>
      <a:accent1>
        <a:srgbClr val="005030"/>
      </a:accent1>
      <a:accent2>
        <a:srgbClr val="F47321"/>
      </a:accent2>
      <a:accent3>
        <a:srgbClr val="A8AD00"/>
      </a:accent3>
      <a:accent4>
        <a:srgbClr val="C13832"/>
      </a:accent4>
      <a:accent5>
        <a:srgbClr val="91B9A4"/>
      </a:accent5>
      <a:accent6>
        <a:srgbClr val="D28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Vindico 2018 Dark">
    <a:dk1>
      <a:srgbClr val="262626"/>
    </a:dk1>
    <a:lt1>
      <a:srgbClr val="FFFFFF"/>
    </a:lt1>
    <a:dk2>
      <a:srgbClr val="003768"/>
    </a:dk2>
    <a:lt2>
      <a:srgbClr val="FBEBD4"/>
    </a:lt2>
    <a:accent1>
      <a:srgbClr val="012C3F"/>
    </a:accent1>
    <a:accent2>
      <a:srgbClr val="1A7F5F"/>
    </a:accent2>
    <a:accent3>
      <a:srgbClr val="FFD164"/>
    </a:accent3>
    <a:accent4>
      <a:srgbClr val="F68222"/>
    </a:accent4>
    <a:accent5>
      <a:srgbClr val="0278AC"/>
    </a:accent5>
    <a:accent6>
      <a:srgbClr val="8AB9AD"/>
    </a:accent6>
    <a:hlink>
      <a:srgbClr val="7B7B7B"/>
    </a:hlink>
    <a:folHlink>
      <a:srgbClr val="FFFF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23871</TotalTime>
  <Words>8918</Words>
  <Application>Microsoft Office PowerPoint</Application>
  <PresentationFormat>Widescreen</PresentationFormat>
  <Paragraphs>951</Paragraphs>
  <Slides>97</Slides>
  <Notes>96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97</vt:i4>
      </vt:variant>
    </vt:vector>
  </HeadingPairs>
  <TitlesOfParts>
    <vt:vector size="113" baseType="lpstr">
      <vt:lpstr>Arial</vt:lpstr>
      <vt:lpstr>Avenir Heavy</vt:lpstr>
      <vt:lpstr>Avenir Roman</vt:lpstr>
      <vt:lpstr>Calibri</vt:lpstr>
      <vt:lpstr>Century Gothic</vt:lpstr>
      <vt:lpstr>Helvetica</vt:lpstr>
      <vt:lpstr>Imago</vt:lpstr>
      <vt:lpstr>Lucida Grande</vt:lpstr>
      <vt:lpstr>Noto Sans Symbols</vt:lpstr>
      <vt:lpstr>Symbol</vt:lpstr>
      <vt:lpstr>Times New Roman</vt:lpstr>
      <vt:lpstr>Wingdings</vt:lpstr>
      <vt:lpstr>Wingdings 3</vt:lpstr>
      <vt:lpstr>2012_BPEI_4X3</vt:lpstr>
      <vt:lpstr>Faricimab-Sep5</vt:lpstr>
      <vt:lpstr>1_2012_BPEI_4X3</vt:lpstr>
      <vt:lpstr>Caring for the Patient with Diabetes:   Then and Now</vt:lpstr>
      <vt:lpstr>Mark Dunbar:  Disclosure</vt:lpstr>
      <vt:lpstr>Fact 1: Diabetes is occurring at near-epidemic proportions!</vt:lpstr>
      <vt:lpstr>PowerPoint Presentation</vt:lpstr>
      <vt:lpstr>Diabetic retinopathy is the primary cause of vision loss in adults aged 20–74 years1–3 </vt:lpstr>
      <vt:lpstr>PowerPoint Presentation</vt:lpstr>
      <vt:lpstr>Prevalence of Diabetes Mellitus</vt:lpstr>
      <vt:lpstr>Complications of Diabetes</vt:lpstr>
      <vt:lpstr>PowerPoint Presentation</vt:lpstr>
      <vt:lpstr>PowerPoint Presentation</vt:lpstr>
      <vt:lpstr>The ABC’s of Diabetic Care</vt:lpstr>
      <vt:lpstr>Hemoglobin HbA1</vt:lpstr>
      <vt:lpstr>Glycemic Control Is the Key Modifiable Risk Factor Associated With Diabetic Retinopathy</vt:lpstr>
      <vt:lpstr>Time in Range (TIR)</vt:lpstr>
      <vt:lpstr>Time in Range (TIR)</vt:lpstr>
      <vt:lpstr>PowerPoint Presentation</vt:lpstr>
      <vt:lpstr>TIR vs. HbA1c</vt:lpstr>
      <vt:lpstr>Monitoring Blood Sugar: Then and Now</vt:lpstr>
      <vt:lpstr>Monitoring Blood Sugar</vt:lpstr>
      <vt:lpstr>Continuous Glucose Monitor (CGM)</vt:lpstr>
      <vt:lpstr>CGM</vt:lpstr>
      <vt:lpstr>Obstacles for Accessing CGM Devices</vt:lpstr>
      <vt:lpstr>Requirements/Proving Medical Necessity</vt:lpstr>
      <vt:lpstr>Cost of CGM</vt:lpstr>
      <vt:lpstr>Medications in Diabetes: Then and Now</vt:lpstr>
      <vt:lpstr>Sulfonylureas (SFUs)</vt:lpstr>
      <vt:lpstr>Sulfonylureas (SFUs)</vt:lpstr>
      <vt:lpstr>The Landscape of Diabetes Medications</vt:lpstr>
      <vt:lpstr>The Landscape of Diabetes Medications</vt:lpstr>
      <vt:lpstr>Metformin (Glucophage®)</vt:lpstr>
      <vt:lpstr>Side Effects:  Metformin (Glucophage®)</vt:lpstr>
      <vt:lpstr>GLP-1 analogs </vt:lpstr>
      <vt:lpstr> DPP-4 INHIBITORS:</vt:lpstr>
      <vt:lpstr>How DPP-4 Inhibitors Work</vt:lpstr>
      <vt:lpstr>Thiazolidinediones (TZD’s) or Glitazones</vt:lpstr>
      <vt:lpstr>SGLT2 inhibitors: (Sodium Glucose Transport Type-2 Reuptake Inhibitors) </vt:lpstr>
      <vt:lpstr>SGLT2 Inhibitors:</vt:lpstr>
      <vt:lpstr>EMPAREG Outcome Study</vt:lpstr>
      <vt:lpstr>Ocular Manifestations of Diabetes </vt:lpstr>
      <vt:lpstr>Retinal Manifestations of Diabetes</vt:lpstr>
      <vt:lpstr>Diabetic Retinopathy Severity Scale  </vt:lpstr>
      <vt:lpstr>History of DR Severity Scales –  ETDRS, Modified ETDRS, and International</vt:lpstr>
      <vt:lpstr>PowerPoint Presentation</vt:lpstr>
      <vt:lpstr>Are Patients with DM Coming in Annually? </vt:lpstr>
      <vt:lpstr>THE IMPORTANCE OF COMPREHENSIVE EYE EXAMS</vt:lpstr>
      <vt:lpstr>Why Patients Don’t Receive Annual Eye Exams</vt:lpstr>
      <vt:lpstr>ONLY A FRACTION OF DIABETIC RETINOPATHY PATIENTS RECEIVE TREATMENT</vt:lpstr>
      <vt:lpstr>Prevalence of DME in the US </vt:lpstr>
      <vt:lpstr>DME in the US</vt:lpstr>
      <vt:lpstr>PowerPoint Presentation</vt:lpstr>
      <vt:lpstr>VEGF is a key player in DME pathophysiology</vt:lpstr>
      <vt:lpstr>How we diagnose diabetic macular edema is changing</vt:lpstr>
      <vt:lpstr>Diabetic Macular Edema (DME)</vt:lpstr>
      <vt:lpstr>2017 DME Classification: Center Involved of Not?</vt:lpstr>
      <vt:lpstr>The ABC’s of DME</vt:lpstr>
      <vt:lpstr>PowerPoint Presentation</vt:lpstr>
      <vt:lpstr>“The Fate of 47…”</vt:lpstr>
      <vt:lpstr>The Debate…</vt:lpstr>
      <vt:lpstr>PANORAMA</vt:lpstr>
      <vt:lpstr>Phase 3 Double-masked, Randomized  Prospective Study  Efficacy and Safety of Intravitreal Aflibercept (IAI) in Patients with Moderately Severe to Severe NPDR (DRSS Level 47 and 53) N=402</vt:lpstr>
      <vt:lpstr>Proportion of Patients with ≥2-Step Improvement from Baseline in DRSS</vt:lpstr>
      <vt:lpstr>Proportion of Patients with ≥2-Step Improvement from Baseline in DRSS: 52 Weeks</vt:lpstr>
      <vt:lpstr>Diabetic Retinopathy Severity Score (DRSS)</vt:lpstr>
      <vt:lpstr>PANORAMA Week 52 Results</vt:lpstr>
      <vt:lpstr>PowerPoint Presentation</vt:lpstr>
      <vt:lpstr>RISE AND RIDE POST HOC ANALYSIS  PATIENTS WHO HAD NPDR AND PDR WITH DME</vt:lpstr>
      <vt:lpstr>RISE AND RIDE POST HOC ANALYSIS   ≥2-STEP REGRESSION IN DR AT 2 YEARS</vt:lpstr>
      <vt:lpstr>Ranibizumab induces Regression of Diabetic Retinopathy</vt:lpstr>
      <vt:lpstr>Vision Loss in Diabetic Retinopathy</vt:lpstr>
      <vt:lpstr>Looking More Carefully</vt:lpstr>
      <vt:lpstr>Important Clinical Trials to Be Aware </vt:lpstr>
      <vt:lpstr>DRCR.net</vt:lpstr>
      <vt:lpstr>DRCR.net Protocol V:  Treatment vs. Observation</vt:lpstr>
      <vt:lpstr>The Diabetic Retinopathy Clinical Research Network</vt:lpstr>
      <vt:lpstr>PowerPoint Presentation</vt:lpstr>
      <vt:lpstr>DRCR.net:   Protocol T</vt:lpstr>
      <vt:lpstr>Mean Change in Visual Acuity Letter Score, Full Cohort</vt:lpstr>
      <vt:lpstr>If VA was 20/50 or worse…</vt:lpstr>
      <vt:lpstr>Mean Change in Visual Acuity Letter Score Baseline Visual Acuity 20/50 or Worse</vt:lpstr>
      <vt:lpstr>Mean Change in Visual Acuity Over 2 Years  Full Cohort</vt:lpstr>
      <vt:lpstr>Mean Change in Visual Acuity Over 2 Years Baseline Visual Acuity 20/50 or Worse</vt:lpstr>
      <vt:lpstr>DRCR.net:   Protocol S</vt:lpstr>
      <vt:lpstr>DRCR.net:   Protocol S</vt:lpstr>
      <vt:lpstr>5 Year:  Mean Changes in VA From Baseline Over Time  - Overall Cohort</vt:lpstr>
      <vt:lpstr>Change in VA Letter Score at 5-Years</vt:lpstr>
      <vt:lpstr>DRCR Protocol S: PRP Vrs. Ranibizumab for PDR</vt:lpstr>
      <vt:lpstr>PowerPoint Presentation</vt:lpstr>
      <vt:lpstr>PowerPoint Presentation</vt:lpstr>
      <vt:lpstr>PowerPoint Presentation</vt:lpstr>
      <vt:lpstr>PowerPoint Presentation</vt:lpstr>
      <vt:lpstr>Remidio ‘Fundus on phone’ (FOP), a smartphone-based device</vt:lpstr>
      <vt:lpstr>PowerPoint Presentation</vt:lpstr>
      <vt:lpstr>PowerPoint Presentation</vt:lpstr>
      <vt:lpstr>PowerPoint Presentation</vt:lpstr>
      <vt:lpstr>Using Artificial Intelligence to Automated Screening for Diabetic Retinopathy</vt:lpstr>
      <vt:lpstr>Why this is important</vt:lpstr>
      <vt:lpstr>Conclusion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Cornea Society – VISTA 2014</dc:title>
  <dc:subject/>
  <dc:creator>Marwan Atallah</dc:creator>
  <cp:keywords/>
  <dc:description/>
  <cp:lastModifiedBy>Surface</cp:lastModifiedBy>
  <cp:revision>369</cp:revision>
  <dcterms:created xsi:type="dcterms:W3CDTF">2014-07-06T15:05:43Z</dcterms:created>
  <dcterms:modified xsi:type="dcterms:W3CDTF">2021-04-12T13:47:45Z</dcterms:modified>
  <cp:category/>
</cp:coreProperties>
</file>